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1"/>
  </p:notesMasterIdLst>
  <p:sldIdLst>
    <p:sldId id="257" r:id="rId2"/>
    <p:sldId id="377" r:id="rId3"/>
    <p:sldId id="381" r:id="rId4"/>
    <p:sldId id="259" r:id="rId5"/>
    <p:sldId id="277" r:id="rId6"/>
    <p:sldId id="382" r:id="rId7"/>
    <p:sldId id="284" r:id="rId8"/>
    <p:sldId id="306" r:id="rId9"/>
    <p:sldId id="276" r:id="rId10"/>
    <p:sldId id="392" r:id="rId11"/>
    <p:sldId id="285" r:id="rId12"/>
    <p:sldId id="281" r:id="rId13"/>
    <p:sldId id="282" r:id="rId14"/>
    <p:sldId id="286" r:id="rId15"/>
    <p:sldId id="318" r:id="rId16"/>
    <p:sldId id="383" r:id="rId17"/>
    <p:sldId id="305" r:id="rId18"/>
    <p:sldId id="304" r:id="rId19"/>
    <p:sldId id="301" r:id="rId20"/>
    <p:sldId id="308" r:id="rId21"/>
    <p:sldId id="393" r:id="rId22"/>
    <p:sldId id="311" r:id="rId23"/>
    <p:sldId id="312" r:id="rId24"/>
    <p:sldId id="313" r:id="rId25"/>
    <p:sldId id="314" r:id="rId26"/>
    <p:sldId id="315" r:id="rId27"/>
    <p:sldId id="372" r:id="rId28"/>
    <p:sldId id="373" r:id="rId29"/>
    <p:sldId id="326" r:id="rId30"/>
    <p:sldId id="374" r:id="rId31"/>
    <p:sldId id="375" r:id="rId32"/>
    <p:sldId id="322" r:id="rId33"/>
    <p:sldId id="376" r:id="rId34"/>
    <p:sldId id="384" r:id="rId35"/>
    <p:sldId id="303" r:id="rId36"/>
    <p:sldId id="307" r:id="rId37"/>
    <p:sldId id="319" r:id="rId38"/>
    <p:sldId id="316" r:id="rId39"/>
    <p:sldId id="395" r:id="rId40"/>
    <p:sldId id="385" r:id="rId41"/>
    <p:sldId id="388" r:id="rId42"/>
    <p:sldId id="394" r:id="rId43"/>
    <p:sldId id="389" r:id="rId44"/>
    <p:sldId id="387" r:id="rId45"/>
    <p:sldId id="327" r:id="rId46"/>
    <p:sldId id="390" r:id="rId47"/>
    <p:sldId id="391" r:id="rId48"/>
    <p:sldId id="350" r:id="rId49"/>
    <p:sldId id="351" r:id="rId50"/>
    <p:sldId id="353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24" r:id="rId69"/>
    <p:sldId id="325" r:id="rId70"/>
    <p:sldId id="329" r:id="rId71"/>
    <p:sldId id="334" r:id="rId72"/>
    <p:sldId id="330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96" r:id="rId89"/>
    <p:sldId id="258" r:id="rId90"/>
  </p:sldIdLst>
  <p:sldSz cx="12192000" cy="6858000"/>
  <p:notesSz cx="6858000" cy="9144000"/>
  <p:embeddedFontLst>
    <p:embeddedFont>
      <p:font typeface="12LotteMartDreamBold" panose="02020603020101020101" pitchFamily="18" charset="-127"/>
      <p:regular r:id="rId92"/>
    </p:embeddedFont>
    <p:embeddedFont>
      <p:font typeface="12LotteMartDreamLight" panose="02020603020101020101" pitchFamily="18" charset="-127"/>
      <p:regular r:id="rId93"/>
    </p:embeddedFont>
    <p:embeddedFont>
      <p:font typeface="12LotteMartDreamMedium" panose="02020603020101020101" pitchFamily="18" charset="-127"/>
      <p:regular r:id="rId94"/>
    </p:embeddedFont>
    <p:embeddedFont>
      <p:font typeface="맑은 고딕" panose="020B0503020000020004" pitchFamily="34" charset="-127"/>
      <p:regular r:id="rId95"/>
      <p:bold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ambria Math" panose="02040503050406030204" pitchFamily="18" charset="0"/>
      <p:regular r:id="rId10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DCD"/>
    <a:srgbClr val="FFFFFF"/>
    <a:srgbClr val="FF9300"/>
    <a:srgbClr val="FFDB69"/>
    <a:srgbClr val="404040"/>
    <a:srgbClr val="000000"/>
    <a:srgbClr val="8587F9"/>
    <a:srgbClr val="FEF6C7"/>
    <a:srgbClr val="FF0000"/>
    <a:srgbClr val="001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39" autoAdjust="0"/>
    <p:restoredTop sz="94660"/>
  </p:normalViewPr>
  <p:slideViewPr>
    <p:cSldViewPr snapToGrid="0">
      <p:cViewPr>
        <p:scale>
          <a:sx n="137" d="100"/>
          <a:sy n="137" d="100"/>
        </p:scale>
        <p:origin x="142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  <a:cs typeface="+mn-cs"/>
              </a:defRPr>
            </a:pPr>
            <a:r>
              <a:rPr lang="ko-KR" altLang="en-US" dirty="0"/>
              <a:t>적령 아동 취학 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적령아동 취학 (단위 : 명)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2711</c:v>
                </c:pt>
                <c:pt idx="1">
                  <c:v>2836</c:v>
                </c:pt>
                <c:pt idx="2">
                  <c:v>2930</c:v>
                </c:pt>
                <c:pt idx="3">
                  <c:v>2930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2C-E547-B26E-1CF548D74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11265183"/>
        <c:axId val="1003018047"/>
      </c:barChart>
      <c:catAx>
        <c:axId val="1511265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  <a:cs typeface="+mn-cs"/>
              </a:defRPr>
            </a:pPr>
            <a:endParaRPr lang="ko-Kore-KR"/>
          </a:p>
        </c:txPr>
        <c:crossAx val="1003018047"/>
        <c:crosses val="autoZero"/>
        <c:auto val="1"/>
        <c:lblAlgn val="ctr"/>
        <c:lblOffset val="100"/>
        <c:noMultiLvlLbl val="0"/>
      </c:catAx>
      <c:valAx>
        <c:axId val="100301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  <a:cs typeface="+mn-cs"/>
              </a:defRPr>
            </a:pPr>
            <a:endParaRPr lang="ko-Kore-KR"/>
          </a:p>
        </c:txPr>
        <c:crossAx val="1511265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12LotteMartDreamMedium" panose="02020603020101020101" pitchFamily="18" charset="-127"/>
          <a:ea typeface="12LotteMartDreamMedium" panose="02020603020101020101" pitchFamily="18" charset="-127"/>
        </a:defRPr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  <a:cs typeface="+mn-cs"/>
              </a:defRPr>
            </a:pPr>
            <a:r>
              <a:rPr lang="ko-KR" altLang="en-US" dirty="0"/>
              <a:t>연도별 차량 등록 현황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연도별 차량 등록현황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83826</c:v>
                </c:pt>
                <c:pt idx="1">
                  <c:v>88232</c:v>
                </c:pt>
                <c:pt idx="2">
                  <c:v>93883</c:v>
                </c:pt>
                <c:pt idx="3">
                  <c:v>99758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5-354E-BB54-7CB736B1D3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2"/>
        <c:overlap val="-27"/>
        <c:axId val="1520419631"/>
        <c:axId val="1095537919"/>
      </c:barChart>
      <c:catAx>
        <c:axId val="1520419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  <a:cs typeface="+mn-cs"/>
              </a:defRPr>
            </a:pPr>
            <a:endParaRPr lang="ko-Kore-KR"/>
          </a:p>
        </c:txPr>
        <c:crossAx val="1095537919"/>
        <c:crosses val="autoZero"/>
        <c:auto val="1"/>
        <c:lblAlgn val="ctr"/>
        <c:lblOffset val="100"/>
        <c:noMultiLvlLbl val="0"/>
      </c:catAx>
      <c:valAx>
        <c:axId val="1095537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  <a:cs typeface="+mn-cs"/>
              </a:defRPr>
            </a:pPr>
            <a:endParaRPr lang="ko-Kore-KR"/>
          </a:p>
        </c:txPr>
        <c:crossAx val="1520419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12LotteMartDreamMedium" panose="02020603020101020101" pitchFamily="18" charset="-127"/>
          <a:ea typeface="12LotteMartDreamMedium" panose="02020603020101020101" pitchFamily="18" charset="-127"/>
        </a:defRPr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A067D-E6B1-044C-963B-F8CC61F4DF01}" type="datetimeFigureOut">
              <a:rPr kumimoji="1" lang="ko-Kore-KR" altLang="en-US" smtClean="0"/>
              <a:t>2021. 1. 28.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2DC9-9A9F-5748-ACE0-79A0B03587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103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D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C955-C3B7-EC41-9A07-B17C0931E45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05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19A7-D017-ED4C-901F-2736DDD8F1A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9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781C-A249-5742-921A-DE1020C855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8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EF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46E2-07A4-BA45-8673-E2FB2CA508B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691258" y="6411103"/>
            <a:ext cx="418322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85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E437-94F1-7842-93EB-1EB824487E7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5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0F23-0E10-AD4B-9BF0-3F8B92C455D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9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121F-874F-D049-8F08-A09453928BF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5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7734-CC44-A245-BF52-C27C5E97EE8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9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72B01-1DC5-8B49-B51E-E5A03FD512F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2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210C-980D-6345-BB12-A030FC3E003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8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849A-096F-6E41-9337-9B4ED230DD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0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77F4C-89CA-944A-8105-5B343143626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2021. 1. 28.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9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2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27BF757-C05D-C749-A725-1523FDFDA4A9}"/>
              </a:ext>
            </a:extLst>
          </p:cNvPr>
          <p:cNvSpPr/>
          <p:nvPr/>
        </p:nvSpPr>
        <p:spPr>
          <a:xfrm>
            <a:off x="1" y="1892153"/>
            <a:ext cx="1403288" cy="3983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9D820E-CD3C-764C-8FC3-AA78C508C524}"/>
              </a:ext>
            </a:extLst>
          </p:cNvPr>
          <p:cNvSpPr/>
          <p:nvPr/>
        </p:nvSpPr>
        <p:spPr>
          <a:xfrm>
            <a:off x="-9053" y="2997752"/>
            <a:ext cx="1403288" cy="3983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41EB3F-3929-9B4F-96D1-100A65996A85}"/>
              </a:ext>
            </a:extLst>
          </p:cNvPr>
          <p:cNvSpPr/>
          <p:nvPr/>
        </p:nvSpPr>
        <p:spPr>
          <a:xfrm>
            <a:off x="1403288" y="778598"/>
            <a:ext cx="9493427" cy="3748135"/>
          </a:xfrm>
          <a:prstGeom prst="roundRect">
            <a:avLst/>
          </a:prstGeom>
          <a:solidFill>
            <a:srgbClr val="FFDE6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3" name="직사각형 2"/>
          <p:cNvSpPr/>
          <p:nvPr/>
        </p:nvSpPr>
        <p:spPr>
          <a:xfrm>
            <a:off x="1340233" y="1733193"/>
            <a:ext cx="96195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b="1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오산시 어린이 교통사고</a:t>
            </a:r>
            <a:endParaRPr lang="en-US" altLang="ko-KR" sz="6000" b="1" dirty="0">
              <a:ln w="12700"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prstClr val="white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algn="just"/>
            <a:r>
              <a:rPr lang="ko-KR" altLang="en-US" sz="6000" b="1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        위험지역 도출</a:t>
            </a:r>
            <a:endParaRPr lang="en-US" altLang="ko-KR" sz="6000" b="1" dirty="0">
              <a:ln w="12700"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prstClr val="white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6D4943-ED03-8444-8891-A93AEDC2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6"/>
          <a:stretch/>
        </p:blipFill>
        <p:spPr>
          <a:xfrm>
            <a:off x="7550631" y="6284336"/>
            <a:ext cx="2354089" cy="5098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DBA9FB-68DB-8541-A40F-2FC7E1ECFA08}"/>
              </a:ext>
            </a:extLst>
          </p:cNvPr>
          <p:cNvSpPr/>
          <p:nvPr/>
        </p:nvSpPr>
        <p:spPr>
          <a:xfrm>
            <a:off x="37324" y="6407079"/>
            <a:ext cx="1604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팀 명 </a:t>
            </a:r>
            <a:r>
              <a:rPr lang="en-US" altLang="ko-KR" sz="200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lang="ko-KR" altLang="en-US" sz="200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신호등</a:t>
            </a:r>
            <a:endParaRPr lang="en-US" altLang="ko-KR" sz="2000" dirty="0">
              <a:ln w="12700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E224CCF-88EA-224D-975A-5F18971A753B}"/>
              </a:ext>
            </a:extLst>
          </p:cNvPr>
          <p:cNvSpPr/>
          <p:nvPr/>
        </p:nvSpPr>
        <p:spPr>
          <a:xfrm>
            <a:off x="1520982" y="881325"/>
            <a:ext cx="9267730" cy="354022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02036B-7ECB-1F4F-81F9-A5BB90775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56" y="2832164"/>
            <a:ext cx="731379" cy="72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2CEB8C-2F0D-E848-858A-3D7F9A61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98B750-1205-E743-94F4-848106AC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021" y="6273930"/>
            <a:ext cx="2039098" cy="5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0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카메라 종류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불법주정차 단속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과속 단속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13F43-7EBC-644B-988D-278AF39BB867}"/>
              </a:ext>
            </a:extLst>
          </p:cNvPr>
          <p:cNvSpPr txBox="1"/>
          <p:nvPr/>
        </p:nvSpPr>
        <p:spPr>
          <a:xfrm>
            <a:off x="411081" y="1242853"/>
            <a:ext cx="5599610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목표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불법 주정차 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과속 단속 카메라 구분</a:t>
            </a:r>
            <a:endParaRPr kumimoji="1" lang="ko-Kore-KR" altLang="en-US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D9CCA195-C203-3742-8ECA-EADB895A8A78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1578EF7-4F76-9442-B35E-4142F3477556}"/>
              </a:ext>
            </a:extLst>
          </p:cNvPr>
          <p:cNvSpPr txBox="1"/>
          <p:nvPr/>
        </p:nvSpPr>
        <p:spPr>
          <a:xfrm>
            <a:off x="357741" y="1985470"/>
            <a:ext cx="3403496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15.</a:t>
            </a:r>
            <a:r>
              <a:rPr kumimoji="1"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kumimoji="1"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kumimoji="1"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무인교통단속카메라</a:t>
            </a:r>
            <a:r>
              <a:rPr kumimoji="1"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.csv</a:t>
            </a:r>
            <a:endParaRPr kumimoji="1" lang="ko-Kore-KR" altLang="en-US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98FE5-46A2-614E-AC59-2B35AFCF9969}"/>
              </a:ext>
            </a:extLst>
          </p:cNvPr>
          <p:cNvSpPr txBox="1"/>
          <p:nvPr/>
        </p:nvSpPr>
        <p:spPr>
          <a:xfrm>
            <a:off x="4010332" y="1993704"/>
            <a:ext cx="4589718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전국무인교통단속카메라표준데이터</a:t>
            </a:r>
            <a:r>
              <a:rPr kumimoji="1"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.csv</a:t>
            </a:r>
            <a:r>
              <a:rPr kumimoji="1" lang="en-US" altLang="ko-KR" sz="11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kumimoji="1" lang="ko-KR" altLang="en-US" sz="11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출처 </a:t>
            </a:r>
            <a:r>
              <a:rPr kumimoji="1" lang="en-US" altLang="ko-KR" sz="11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kumimoji="1" lang="ko-KR" altLang="en-US" sz="11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경찰청</a:t>
            </a:r>
            <a:r>
              <a:rPr kumimoji="1" lang="en-US" altLang="ko-KR" sz="11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  <a:endParaRPr kumimoji="1" lang="ko-Kore-KR" altLang="en-US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134808-8D24-7E43-B181-8A28B3E37D94}"/>
              </a:ext>
            </a:extLst>
          </p:cNvPr>
          <p:cNvSpPr/>
          <p:nvPr/>
        </p:nvSpPr>
        <p:spPr>
          <a:xfrm>
            <a:off x="8849146" y="2059401"/>
            <a:ext cx="298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20.오산시_CCTV설치현황.csv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0ADC509-3B0F-D04F-BF8B-4998AB370278}"/>
              </a:ext>
            </a:extLst>
          </p:cNvPr>
          <p:cNvCxnSpPr>
            <a:cxnSpLocks/>
          </p:cNvCxnSpPr>
          <p:nvPr/>
        </p:nvCxnSpPr>
        <p:spPr>
          <a:xfrm>
            <a:off x="457199" y="2436967"/>
            <a:ext cx="3208021" cy="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88279B2-28F4-5A48-959E-7D7625F1A587}"/>
              </a:ext>
            </a:extLst>
          </p:cNvPr>
          <p:cNvCxnSpPr>
            <a:cxnSpLocks/>
          </p:cNvCxnSpPr>
          <p:nvPr/>
        </p:nvCxnSpPr>
        <p:spPr>
          <a:xfrm>
            <a:off x="4072248" y="2436967"/>
            <a:ext cx="4424052" cy="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78F21CE-B48E-EC4B-B3E2-DE324B650F0C}"/>
              </a:ext>
            </a:extLst>
          </p:cNvPr>
          <p:cNvCxnSpPr>
            <a:cxnSpLocks/>
          </p:cNvCxnSpPr>
          <p:nvPr/>
        </p:nvCxnSpPr>
        <p:spPr>
          <a:xfrm flipV="1">
            <a:off x="8930640" y="2428733"/>
            <a:ext cx="2750820" cy="8234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3F9477D-3490-DB46-9807-6126BFEA1780}"/>
              </a:ext>
            </a:extLst>
          </p:cNvPr>
          <p:cNvGrpSpPr/>
          <p:nvPr/>
        </p:nvGrpSpPr>
        <p:grpSpPr>
          <a:xfrm>
            <a:off x="4285006" y="3751274"/>
            <a:ext cx="1837361" cy="500442"/>
            <a:chOff x="466192" y="2708958"/>
            <a:chExt cx="1837361" cy="500442"/>
          </a:xfrm>
        </p:grpSpPr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E8E7ED3-E97A-3744-9F55-152AE7A68C96}"/>
                </a:ext>
              </a:extLst>
            </p:cNvPr>
            <p:cNvSpPr/>
            <p:nvPr/>
          </p:nvSpPr>
          <p:spPr>
            <a:xfrm>
              <a:off x="466192" y="2708958"/>
              <a:ext cx="1837361" cy="500442"/>
            </a:xfrm>
            <a:prstGeom prst="roundRect">
              <a:avLst/>
            </a:prstGeom>
            <a:solidFill>
              <a:srgbClr val="FFFFFF">
                <a:alpha val="29412"/>
              </a:srgbClr>
            </a:solidFill>
            <a:ln w="19050">
              <a:solidFill>
                <a:srgbClr val="6B6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814072-CE01-FC46-885D-473C68775612}"/>
                </a:ext>
              </a:extLst>
            </p:cNvPr>
            <p:cNvSpPr txBox="1"/>
            <p:nvPr/>
          </p:nvSpPr>
          <p:spPr>
            <a:xfrm>
              <a:off x="780092" y="2736404"/>
              <a:ext cx="1228221" cy="404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단속구분 </a:t>
              </a:r>
              <a:r>
                <a:rPr kumimoji="1" lang="en-US" altLang="ko-KR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=</a:t>
              </a:r>
              <a:r>
                <a:rPr kumimoji="1" lang="ko-KR" altLang="en-US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 </a:t>
              </a:r>
              <a:r>
                <a:rPr kumimoji="1" lang="en-US" altLang="ko-KR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4</a:t>
              </a:r>
              <a:endParaRPr kumimoji="1" lang="ko-Kore-KR" altLang="en-US" sz="1600" b="1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714404-4C17-544F-BC85-3A0E787BB25C}"/>
              </a:ext>
            </a:extLst>
          </p:cNvPr>
          <p:cNvGrpSpPr/>
          <p:nvPr/>
        </p:nvGrpSpPr>
        <p:grpSpPr>
          <a:xfrm>
            <a:off x="9310206" y="2745662"/>
            <a:ext cx="2062991" cy="500442"/>
            <a:chOff x="9412706" y="2640240"/>
            <a:chExt cx="2062991" cy="500442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2DF5B29D-5463-D544-8ABF-61EBB28BF25B}"/>
                </a:ext>
              </a:extLst>
            </p:cNvPr>
            <p:cNvSpPr/>
            <p:nvPr/>
          </p:nvSpPr>
          <p:spPr>
            <a:xfrm>
              <a:off x="9412706" y="2640240"/>
              <a:ext cx="2062991" cy="500442"/>
            </a:xfrm>
            <a:prstGeom prst="roundRect">
              <a:avLst/>
            </a:prstGeom>
            <a:solidFill>
              <a:srgbClr val="FFFFFF">
                <a:alpha val="29412"/>
              </a:srgbClr>
            </a:solidFill>
            <a:ln w="19050">
              <a:solidFill>
                <a:srgbClr val="6B6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443EE2-D6C3-2C4C-8EE1-29DC5CD148EA}"/>
                </a:ext>
              </a:extLst>
            </p:cNvPr>
            <p:cNvSpPr txBox="1"/>
            <p:nvPr/>
          </p:nvSpPr>
          <p:spPr>
            <a:xfrm>
              <a:off x="9480790" y="2666534"/>
              <a:ext cx="1957587" cy="404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CCTV </a:t>
              </a:r>
              <a:r>
                <a:rPr kumimoji="1" lang="ko-KR" altLang="en-US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유형코드 </a:t>
              </a:r>
              <a:r>
                <a:rPr kumimoji="1" lang="en-US" altLang="ko-KR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=</a:t>
              </a:r>
              <a:r>
                <a:rPr kumimoji="1" lang="ko-KR" altLang="en-US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 </a:t>
              </a:r>
              <a:r>
                <a:rPr kumimoji="1" lang="en-US" altLang="ko-KR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＂E”</a:t>
              </a:r>
              <a:endParaRPr kumimoji="1" lang="ko-Kore-KR" altLang="en-US" sz="1600" b="1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F52E282-FF2F-8949-A8CB-CCDE240AF32F}"/>
              </a:ext>
            </a:extLst>
          </p:cNvPr>
          <p:cNvGrpSpPr/>
          <p:nvPr/>
        </p:nvGrpSpPr>
        <p:grpSpPr>
          <a:xfrm>
            <a:off x="6305190" y="3756341"/>
            <a:ext cx="1837361" cy="500442"/>
            <a:chOff x="6097602" y="4252365"/>
            <a:chExt cx="1837361" cy="50044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DCBEF361-05E5-D44B-9112-652F33D56685}"/>
                </a:ext>
              </a:extLst>
            </p:cNvPr>
            <p:cNvSpPr/>
            <p:nvPr/>
          </p:nvSpPr>
          <p:spPr>
            <a:xfrm>
              <a:off x="6097602" y="4252365"/>
              <a:ext cx="1837361" cy="500442"/>
            </a:xfrm>
            <a:prstGeom prst="roundRect">
              <a:avLst/>
            </a:prstGeom>
            <a:solidFill>
              <a:srgbClr val="FFFFFF">
                <a:alpha val="29412"/>
              </a:srgbClr>
            </a:solidFill>
            <a:ln w="19050">
              <a:solidFill>
                <a:srgbClr val="6B6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9A34E7-AE13-A341-8A26-65509BBF3556}"/>
                </a:ext>
              </a:extLst>
            </p:cNvPr>
            <p:cNvSpPr txBox="1"/>
            <p:nvPr/>
          </p:nvSpPr>
          <p:spPr>
            <a:xfrm>
              <a:off x="6374119" y="4272454"/>
              <a:ext cx="1285929" cy="404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제한속도 </a:t>
              </a:r>
              <a:r>
                <a:rPr kumimoji="1" lang="en-US" altLang="ko-KR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≠</a:t>
              </a:r>
              <a:r>
                <a:rPr kumimoji="1" lang="ko-KR" altLang="en-US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 </a:t>
              </a:r>
              <a:r>
                <a:rPr kumimoji="1" lang="en-US" altLang="ko-KR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0</a:t>
              </a:r>
              <a:endParaRPr kumimoji="1" lang="ko-Kore-KR" altLang="en-US" sz="1600" b="1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D3AD1EB-5852-8147-957D-B9C96EF5DE49}"/>
              </a:ext>
            </a:extLst>
          </p:cNvPr>
          <p:cNvGrpSpPr/>
          <p:nvPr/>
        </p:nvGrpSpPr>
        <p:grpSpPr>
          <a:xfrm>
            <a:off x="5386510" y="2731850"/>
            <a:ext cx="1837361" cy="500442"/>
            <a:chOff x="5386510" y="2666534"/>
            <a:chExt cx="1837361" cy="500442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706F0727-347E-044D-B670-7AC5F715914E}"/>
                </a:ext>
              </a:extLst>
            </p:cNvPr>
            <p:cNvSpPr/>
            <p:nvPr/>
          </p:nvSpPr>
          <p:spPr>
            <a:xfrm>
              <a:off x="5386510" y="2666534"/>
              <a:ext cx="1837361" cy="500442"/>
            </a:xfrm>
            <a:prstGeom prst="roundRect">
              <a:avLst/>
            </a:prstGeom>
            <a:solidFill>
              <a:srgbClr val="FFFFFF">
                <a:alpha val="29412"/>
              </a:srgbClr>
            </a:solidFill>
            <a:ln w="19050">
              <a:solidFill>
                <a:srgbClr val="6B6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639A1C-135A-2641-8A81-83FCD84E3940}"/>
                </a:ext>
              </a:extLst>
            </p:cNvPr>
            <p:cNvSpPr txBox="1"/>
            <p:nvPr/>
          </p:nvSpPr>
          <p:spPr>
            <a:xfrm>
              <a:off x="5500356" y="2686026"/>
              <a:ext cx="1651414" cy="404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시군구명 </a:t>
              </a:r>
              <a:r>
                <a:rPr kumimoji="1" lang="en-US" altLang="ko-KR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=</a:t>
              </a:r>
              <a:r>
                <a:rPr kumimoji="1" lang="ko-KR" altLang="en-US" sz="1600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 오산시</a:t>
              </a:r>
              <a:endParaRPr kumimoji="1" lang="ko-Kore-KR" altLang="en-US" sz="1600" b="1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1DD4BEC7-B5DF-424F-AF49-EAE6B3A84B26}"/>
              </a:ext>
            </a:extLst>
          </p:cNvPr>
          <p:cNvCxnSpPr>
            <a:cxnSpLocks/>
            <a:stCxn id="33" idx="0"/>
            <a:endCxn id="6" idx="2"/>
          </p:cNvCxnSpPr>
          <p:nvPr/>
        </p:nvCxnSpPr>
        <p:spPr>
          <a:xfrm flipV="1">
            <a:off x="6305191" y="2436967"/>
            <a:ext cx="0" cy="294883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ECA5DD0-FD46-0844-B79B-465CFC53392B}"/>
              </a:ext>
            </a:extLst>
          </p:cNvPr>
          <p:cNvCxnSpPr/>
          <p:nvPr/>
        </p:nvCxnSpPr>
        <p:spPr>
          <a:xfrm flipV="1">
            <a:off x="10341702" y="2441924"/>
            <a:ext cx="0" cy="294883"/>
          </a:xfrm>
          <a:prstGeom prst="line">
            <a:avLst/>
          </a:prstGeom>
          <a:ln w="1270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10348EE8-9558-874A-AEC2-D41C45DA3C54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6746033" y="3232291"/>
            <a:ext cx="477838" cy="52405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BF75D703-09B2-0B42-9CBA-9D0FD187851C}"/>
              </a:ext>
            </a:extLst>
          </p:cNvPr>
          <p:cNvCxnSpPr>
            <a:cxnSpLocks/>
            <a:stCxn id="43" idx="2"/>
            <a:endCxn id="45" idx="2"/>
          </p:cNvCxnSpPr>
          <p:nvPr/>
        </p:nvCxnSpPr>
        <p:spPr>
          <a:xfrm rot="5400000" flipH="1" flipV="1">
            <a:off x="8277446" y="2192528"/>
            <a:ext cx="1010679" cy="3117831"/>
          </a:xfrm>
          <a:prstGeom prst="bentConnector3">
            <a:avLst>
              <a:gd name="adj1" fmla="val -31850"/>
            </a:avLst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C531C0C8-7A0F-A347-A242-7CA783C631A9}"/>
              </a:ext>
            </a:extLst>
          </p:cNvPr>
          <p:cNvCxnSpPr>
            <a:cxnSpLocks/>
            <a:stCxn id="5" idx="2"/>
            <a:endCxn id="70" idx="1"/>
          </p:cNvCxnSpPr>
          <p:nvPr/>
        </p:nvCxnSpPr>
        <p:spPr>
          <a:xfrm rot="16200000" flipH="1">
            <a:off x="1640590" y="2847631"/>
            <a:ext cx="2131169" cy="1293371"/>
          </a:xfrm>
          <a:prstGeom prst="bentConnector2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96CF540-3473-6647-A5BC-916AD2BE610C}"/>
              </a:ext>
            </a:extLst>
          </p:cNvPr>
          <p:cNvGrpSpPr/>
          <p:nvPr/>
        </p:nvGrpSpPr>
        <p:grpSpPr>
          <a:xfrm>
            <a:off x="3249108" y="4321700"/>
            <a:ext cx="483170" cy="483170"/>
            <a:chOff x="3249108" y="4228391"/>
            <a:chExt cx="483170" cy="483170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464ABA7-A07B-F14D-9DB7-77B6570FE64E}"/>
                </a:ext>
              </a:extLst>
            </p:cNvPr>
            <p:cNvSpPr/>
            <p:nvPr/>
          </p:nvSpPr>
          <p:spPr>
            <a:xfrm>
              <a:off x="3249108" y="4228391"/>
              <a:ext cx="483170" cy="483170"/>
            </a:xfrm>
            <a:prstGeom prst="ellipse">
              <a:avLst/>
            </a:prstGeom>
            <a:solidFill>
              <a:srgbClr val="FEF6C7"/>
            </a:solidFill>
            <a:ln w="19050">
              <a:solidFill>
                <a:srgbClr val="6B6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십자형[C] 69">
              <a:extLst>
                <a:ext uri="{FF2B5EF4-FFF2-40B4-BE49-F238E27FC236}">
                  <a16:creationId xmlns:a16="http://schemas.microsoft.com/office/drawing/2014/main" id="{FA957527-FF00-3C49-9DEC-76BDF8D12553}"/>
                </a:ext>
              </a:extLst>
            </p:cNvPr>
            <p:cNvSpPr/>
            <p:nvPr/>
          </p:nvSpPr>
          <p:spPr>
            <a:xfrm>
              <a:off x="3352860" y="4328760"/>
              <a:ext cx="275666" cy="275666"/>
            </a:xfrm>
            <a:prstGeom prst="plus">
              <a:avLst>
                <a:gd name="adj" fmla="val 38529"/>
              </a:avLst>
            </a:prstGeom>
            <a:solidFill>
              <a:srgbClr val="6B6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6E9BAF5-68FF-AD48-A2C0-CD84DF169499}"/>
              </a:ext>
            </a:extLst>
          </p:cNvPr>
          <p:cNvGrpSpPr/>
          <p:nvPr/>
        </p:nvGrpSpPr>
        <p:grpSpPr>
          <a:xfrm>
            <a:off x="8541200" y="4318317"/>
            <a:ext cx="483170" cy="483170"/>
            <a:chOff x="3249108" y="4228391"/>
            <a:chExt cx="483170" cy="483170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2D2987F-A162-5249-B4B4-048B1684FF0F}"/>
                </a:ext>
              </a:extLst>
            </p:cNvPr>
            <p:cNvSpPr/>
            <p:nvPr/>
          </p:nvSpPr>
          <p:spPr>
            <a:xfrm>
              <a:off x="3249108" y="4228391"/>
              <a:ext cx="483170" cy="483170"/>
            </a:xfrm>
            <a:prstGeom prst="ellipse">
              <a:avLst/>
            </a:prstGeom>
            <a:solidFill>
              <a:srgbClr val="FEF6C7"/>
            </a:solidFill>
            <a:ln w="19050">
              <a:solidFill>
                <a:srgbClr val="6B6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십자형[C] 73">
              <a:extLst>
                <a:ext uri="{FF2B5EF4-FFF2-40B4-BE49-F238E27FC236}">
                  <a16:creationId xmlns:a16="http://schemas.microsoft.com/office/drawing/2014/main" id="{7274741B-D8A2-384D-AB3A-8FB4CDB13B24}"/>
                </a:ext>
              </a:extLst>
            </p:cNvPr>
            <p:cNvSpPr/>
            <p:nvPr/>
          </p:nvSpPr>
          <p:spPr>
            <a:xfrm>
              <a:off x="3352860" y="4328760"/>
              <a:ext cx="275666" cy="275666"/>
            </a:xfrm>
            <a:prstGeom prst="plus">
              <a:avLst>
                <a:gd name="adj" fmla="val 38529"/>
              </a:avLst>
            </a:prstGeom>
            <a:solidFill>
              <a:srgbClr val="6B6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5" name="아래쪽 화살표[D] 74">
            <a:extLst>
              <a:ext uri="{FF2B5EF4-FFF2-40B4-BE49-F238E27FC236}">
                <a16:creationId xmlns:a16="http://schemas.microsoft.com/office/drawing/2014/main" id="{410C7AEB-E8C5-9A4D-B8E7-AD9890C1AAFB}"/>
              </a:ext>
            </a:extLst>
          </p:cNvPr>
          <p:cNvSpPr/>
          <p:nvPr/>
        </p:nvSpPr>
        <p:spPr>
          <a:xfrm>
            <a:off x="3209845" y="4897004"/>
            <a:ext cx="579385" cy="422770"/>
          </a:xfrm>
          <a:prstGeom prst="downArrow">
            <a:avLst>
              <a:gd name="adj1" fmla="val 51026"/>
              <a:gd name="adj2" fmla="val 50000"/>
            </a:avLst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아래쪽 화살표[D] 75">
            <a:extLst>
              <a:ext uri="{FF2B5EF4-FFF2-40B4-BE49-F238E27FC236}">
                <a16:creationId xmlns:a16="http://schemas.microsoft.com/office/drawing/2014/main" id="{FE72259F-6326-0E46-AB58-82A2ABF9EB60}"/>
              </a:ext>
            </a:extLst>
          </p:cNvPr>
          <p:cNvSpPr/>
          <p:nvPr/>
        </p:nvSpPr>
        <p:spPr>
          <a:xfrm>
            <a:off x="8496300" y="4897004"/>
            <a:ext cx="579385" cy="422770"/>
          </a:xfrm>
          <a:prstGeom prst="downArrow">
            <a:avLst>
              <a:gd name="adj1" fmla="val 51026"/>
              <a:gd name="adj2" fmla="val 50000"/>
            </a:avLst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993CF9-2678-4641-9B6E-BCF75E57A81B}"/>
              </a:ext>
            </a:extLst>
          </p:cNvPr>
          <p:cNvSpPr txBox="1"/>
          <p:nvPr/>
        </p:nvSpPr>
        <p:spPr>
          <a:xfrm>
            <a:off x="1977325" y="5412475"/>
            <a:ext cx="3106941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불법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주정차 단속 카메라 데이터</a:t>
            </a:r>
            <a:endParaRPr kumimoji="1" lang="ko-Kore-KR" altLang="en-US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ADF716-9794-BD49-8569-42B5D434589F}"/>
              </a:ext>
            </a:extLst>
          </p:cNvPr>
          <p:cNvSpPr txBox="1"/>
          <p:nvPr/>
        </p:nvSpPr>
        <p:spPr>
          <a:xfrm>
            <a:off x="7593196" y="5409495"/>
            <a:ext cx="2427268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 단속 카메라 데이터</a:t>
            </a:r>
            <a:endParaRPr kumimoji="1" lang="ko-Kore-KR" altLang="en-US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A18B330-3DE0-0046-BAA7-29C8C3393330}"/>
              </a:ext>
            </a:extLst>
          </p:cNvPr>
          <p:cNvSpPr txBox="1"/>
          <p:nvPr/>
        </p:nvSpPr>
        <p:spPr>
          <a:xfrm>
            <a:off x="7660743" y="5754742"/>
            <a:ext cx="2376805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kumimoji="1" lang="en-US" altLang="ko-Kore-KR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overspeed_cam.csv</a:t>
            </a:r>
            <a:r>
              <a:rPr kumimoji="1" lang="en-US" altLang="ko-KR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  <a:endParaRPr kumimoji="1" lang="ko-Kore-KR" altLang="en-US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BE1C8B0-CEC6-EA4B-B331-AD8484659AA9}"/>
              </a:ext>
            </a:extLst>
          </p:cNvPr>
          <p:cNvSpPr txBox="1"/>
          <p:nvPr/>
        </p:nvSpPr>
        <p:spPr>
          <a:xfrm>
            <a:off x="2480796" y="5754743"/>
            <a:ext cx="2099998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kumimoji="1" lang="en-US" altLang="ko-Kore-KR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parking_cctv.csv</a:t>
            </a:r>
            <a:r>
              <a:rPr kumimoji="1" lang="en-US" altLang="ko-KR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  <a:endParaRPr kumimoji="1" lang="ko-Kore-KR" altLang="en-US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99B6BCF-2A66-4CB1-955C-BFDE470FCE69}"/>
              </a:ext>
            </a:extLst>
          </p:cNvPr>
          <p:cNvCxnSpPr>
            <a:stCxn id="69" idx="6"/>
            <a:endCxn id="40" idx="2"/>
          </p:cNvCxnSpPr>
          <p:nvPr/>
        </p:nvCxnSpPr>
        <p:spPr>
          <a:xfrm flipV="1">
            <a:off x="3732278" y="4251716"/>
            <a:ext cx="1471409" cy="311569"/>
          </a:xfrm>
          <a:prstGeom prst="bentConnector2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48">
            <a:extLst>
              <a:ext uri="{FF2B5EF4-FFF2-40B4-BE49-F238E27FC236}">
                <a16:creationId xmlns:a16="http://schemas.microsoft.com/office/drawing/2014/main" id="{C32906F8-1967-4DF0-9281-B9FDFF65CA01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5203687" y="3246104"/>
            <a:ext cx="419054" cy="50517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05B722-6C26-DB47-B3F9-9937109B98AD}"/>
              </a:ext>
            </a:extLst>
          </p:cNvPr>
          <p:cNvSpPr/>
          <p:nvPr/>
        </p:nvSpPr>
        <p:spPr>
          <a:xfrm>
            <a:off x="5848943" y="1438600"/>
            <a:ext cx="3071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60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*</a:t>
            </a:r>
            <a:r>
              <a:rPr lang="en-US" altLang="ko-KR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 </a:t>
            </a:r>
            <a:r>
              <a:rPr lang="ko-KR" altLang="en-US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고속도로 데이터는 제외하고 사용</a:t>
            </a:r>
            <a:endParaRPr lang="ko-Kore-KR" altLang="en-US" sz="160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E17518-A234-BF47-857D-C9F72921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8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유동인구 데이터 처리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13F43-7EBC-644B-988D-278AF39BB867}"/>
              </a:ext>
            </a:extLst>
          </p:cNvPr>
          <p:cNvSpPr txBox="1"/>
          <p:nvPr/>
        </p:nvSpPr>
        <p:spPr>
          <a:xfrm>
            <a:off x="411081" y="1242853"/>
            <a:ext cx="7927170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목표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유동인구 데이터 처리 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사용 데이터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8.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오산시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_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유동인구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(2019).</a:t>
            </a:r>
            <a:r>
              <a:rPr kumimoji="1" lang="en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csv</a:t>
            </a:r>
            <a:endParaRPr kumimoji="1" lang="ko-Kore-KR" altLang="en-US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D9CCA195-C203-3742-8ECA-EADB895A8A78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41D7C31-FFF2-E748-B8E6-33E340D4A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" t="5314" r="2566" b="75453"/>
          <a:stretch/>
        </p:blipFill>
        <p:spPr>
          <a:xfrm>
            <a:off x="750749" y="4583990"/>
            <a:ext cx="4690457" cy="474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1D1F7-DFD0-C442-A5BB-7CFB85750BB4}"/>
              </a:ext>
            </a:extLst>
          </p:cNvPr>
          <p:cNvSpPr txBox="1"/>
          <p:nvPr/>
        </p:nvSpPr>
        <p:spPr>
          <a:xfrm>
            <a:off x="393711" y="2015266"/>
            <a:ext cx="73322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1)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어린이가 많이 다니지 않는 시간이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0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시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~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6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시의 유동인구 데이터는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drop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B6EFB-BEC6-B34E-9549-D76925BEF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49" y="2443670"/>
            <a:ext cx="6975232" cy="236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982E7C-18B5-C048-B58F-48D23B8CC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" t="4407"/>
          <a:stretch/>
        </p:blipFill>
        <p:spPr>
          <a:xfrm>
            <a:off x="750749" y="3257041"/>
            <a:ext cx="4432041" cy="252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604EC6-7172-2F4D-9936-04A724BA4A36}"/>
              </a:ext>
            </a:extLst>
          </p:cNvPr>
          <p:cNvSpPr txBox="1"/>
          <p:nvPr/>
        </p:nvSpPr>
        <p:spPr>
          <a:xfrm>
            <a:off x="393711" y="2846961"/>
            <a:ext cx="98064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2)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각 행 별 유동인구의 합을 구함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-&gt;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sum column :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해당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(lat, lon)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의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7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시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~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23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시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유동인구 합</a:t>
            </a:r>
            <a:endParaRPr kumimoji="1" lang="en-US" altLang="ko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2A9C67-CA39-5A41-9335-0167DCD2F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" t="42984" r="47600"/>
          <a:stretch/>
        </p:blipFill>
        <p:spPr>
          <a:xfrm>
            <a:off x="8416212" y="4436236"/>
            <a:ext cx="3331029" cy="18823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D5E40A-62B4-0D41-93D4-36106F3401E4}"/>
              </a:ext>
            </a:extLst>
          </p:cNvPr>
          <p:cNvSpPr txBox="1"/>
          <p:nvPr/>
        </p:nvSpPr>
        <p:spPr>
          <a:xfrm>
            <a:off x="393710" y="3687986"/>
            <a:ext cx="9806473" cy="12742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3)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데이터를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[lat, lon]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으로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groupby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한 후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평균을 냄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&lt;-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중복된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[lat,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lon]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처리를 위해</a:t>
            </a:r>
            <a:endParaRPr kumimoji="1" lang="en-US" altLang="ko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4) sum column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이름을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mean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으로 바꿈</a:t>
            </a:r>
            <a:endParaRPr kumimoji="1" lang="en-US" altLang="ko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B4781842-D973-7849-9757-FFC7F9DB6516}"/>
              </a:ext>
            </a:extLst>
          </p:cNvPr>
          <p:cNvSpPr/>
          <p:nvPr/>
        </p:nvSpPr>
        <p:spPr>
          <a:xfrm rot="16200000">
            <a:off x="7287000" y="4386390"/>
            <a:ext cx="579385" cy="974584"/>
          </a:xfrm>
          <a:prstGeom prst="downArrow">
            <a:avLst>
              <a:gd name="adj1" fmla="val 51026"/>
              <a:gd name="adj2" fmla="val 50000"/>
            </a:avLst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6720A3-6AA0-C446-B0F7-A48495E369B9}"/>
              </a:ext>
            </a:extLst>
          </p:cNvPr>
          <p:cNvSpPr txBox="1"/>
          <p:nvPr/>
        </p:nvSpPr>
        <p:spPr>
          <a:xfrm>
            <a:off x="6674295" y="5201904"/>
            <a:ext cx="219269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floating_pop.csv</a:t>
            </a:r>
          </a:p>
          <a:p>
            <a:endParaRPr kumimoji="1" lang="en-US" altLang="ko-KR" sz="16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DC8DE4D9-DB52-E743-96CB-0B84994EE392}"/>
              </a:ext>
            </a:extLst>
          </p:cNvPr>
          <p:cNvSpPr/>
          <p:nvPr/>
        </p:nvSpPr>
        <p:spPr>
          <a:xfrm>
            <a:off x="10788956" y="4335293"/>
            <a:ext cx="1009334" cy="1983255"/>
          </a:xfrm>
          <a:prstGeom prst="roundRect">
            <a:avLst/>
          </a:prstGeom>
          <a:noFill/>
          <a:ln w="19050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22B95-4F90-DC4B-802C-9FCEBEF87596}"/>
              </a:ext>
            </a:extLst>
          </p:cNvPr>
          <p:cNvSpPr txBox="1"/>
          <p:nvPr/>
        </p:nvSpPr>
        <p:spPr>
          <a:xfrm>
            <a:off x="8866989" y="3989666"/>
            <a:ext cx="26663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각 </a:t>
            </a:r>
            <a:r>
              <a:rPr kumimoji="1"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(lat,</a:t>
            </a:r>
            <a:r>
              <a:rPr kumimoji="1"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kumimoji="1"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lon)</a:t>
            </a:r>
            <a:r>
              <a:rPr kumimoji="1"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의 </a:t>
            </a:r>
            <a:r>
              <a:rPr kumimoji="1"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7</a:t>
            </a:r>
            <a:r>
              <a:rPr kumimoji="1"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시 </a:t>
            </a:r>
            <a:r>
              <a:rPr kumimoji="1"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~ 23</a:t>
            </a:r>
            <a:r>
              <a:rPr kumimoji="1"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시 유동인구 합</a:t>
            </a:r>
            <a:endParaRPr kumimoji="1" lang="en-US" altLang="ko-KR" sz="12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DC7D6CE8-6C75-D64F-AA89-53BF6BE852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370627" y="4113715"/>
            <a:ext cx="206309" cy="236847"/>
          </a:xfrm>
          <a:prstGeom prst="bentConnector2">
            <a:avLst/>
          </a:prstGeom>
          <a:ln w="12700"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FBC42988-8DE2-0F4E-ABD2-65FAB958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0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93084CCF-89A5-AD4E-BF5C-1702E7CCD03C}"/>
              </a:ext>
            </a:extLst>
          </p:cNvPr>
          <p:cNvSpPr/>
          <p:nvPr/>
        </p:nvSpPr>
        <p:spPr>
          <a:xfrm>
            <a:off x="8487747" y="2370505"/>
            <a:ext cx="1150775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EAA4BB4-7346-7D41-9FCF-B6640BC39E4D}"/>
              </a:ext>
            </a:extLst>
          </p:cNvPr>
          <p:cNvSpPr/>
          <p:nvPr/>
        </p:nvSpPr>
        <p:spPr>
          <a:xfrm>
            <a:off x="8487746" y="3015809"/>
            <a:ext cx="1785258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9A0E5069-5AB4-CD4F-9539-39CAF0E9E793}"/>
              </a:ext>
            </a:extLst>
          </p:cNvPr>
          <p:cNvSpPr/>
          <p:nvPr/>
        </p:nvSpPr>
        <p:spPr>
          <a:xfrm>
            <a:off x="8489945" y="3324746"/>
            <a:ext cx="2333565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모서리가 둥근 직사각형 115">
            <a:extLst>
              <a:ext uri="{FF2B5EF4-FFF2-40B4-BE49-F238E27FC236}">
                <a16:creationId xmlns:a16="http://schemas.microsoft.com/office/drawing/2014/main" id="{0F0219CE-5FF8-EC40-AD74-5A48E00AABC3}"/>
              </a:ext>
            </a:extLst>
          </p:cNvPr>
          <p:cNvSpPr/>
          <p:nvPr/>
        </p:nvSpPr>
        <p:spPr>
          <a:xfrm>
            <a:off x="8487747" y="5104385"/>
            <a:ext cx="992156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E1E862D8-EABE-DE4C-8D93-89E22381B2DB}"/>
              </a:ext>
            </a:extLst>
          </p:cNvPr>
          <p:cNvSpPr/>
          <p:nvPr/>
        </p:nvSpPr>
        <p:spPr>
          <a:xfrm>
            <a:off x="8495234" y="5421562"/>
            <a:ext cx="984669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0CBB94A7-2C23-4D44-BB76-5656BF9361C2}"/>
              </a:ext>
            </a:extLst>
          </p:cNvPr>
          <p:cNvSpPr/>
          <p:nvPr/>
        </p:nvSpPr>
        <p:spPr>
          <a:xfrm>
            <a:off x="8487748" y="5750552"/>
            <a:ext cx="525624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6F58C95-3E48-FC4F-95A4-670D264A6D89}"/>
              </a:ext>
            </a:extLst>
          </p:cNvPr>
          <p:cNvSpPr/>
          <p:nvPr/>
        </p:nvSpPr>
        <p:spPr>
          <a:xfrm>
            <a:off x="2183363" y="2479156"/>
            <a:ext cx="1520890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03A940C-3527-1C45-90CD-248641A02242}"/>
              </a:ext>
            </a:extLst>
          </p:cNvPr>
          <p:cNvSpPr/>
          <p:nvPr/>
        </p:nvSpPr>
        <p:spPr>
          <a:xfrm>
            <a:off x="2890767" y="2807108"/>
            <a:ext cx="813485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DAB4F4B-0A3C-2841-8ADA-2C7F36A7B0D1}"/>
              </a:ext>
            </a:extLst>
          </p:cNvPr>
          <p:cNvSpPr/>
          <p:nvPr/>
        </p:nvSpPr>
        <p:spPr>
          <a:xfrm>
            <a:off x="2183363" y="3126265"/>
            <a:ext cx="1520890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4473A38-7D93-CD47-8EAF-7592F9C216AB}"/>
              </a:ext>
            </a:extLst>
          </p:cNvPr>
          <p:cNvSpPr/>
          <p:nvPr/>
        </p:nvSpPr>
        <p:spPr>
          <a:xfrm>
            <a:off x="2183364" y="3752528"/>
            <a:ext cx="1501210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3679862C-F533-3E42-A117-F795C3EF5F86}"/>
              </a:ext>
            </a:extLst>
          </p:cNvPr>
          <p:cNvSpPr/>
          <p:nvPr/>
        </p:nvSpPr>
        <p:spPr>
          <a:xfrm>
            <a:off x="3172407" y="4505201"/>
            <a:ext cx="513183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F45113AB-B820-7041-A2B3-799AF44E6377}"/>
              </a:ext>
            </a:extLst>
          </p:cNvPr>
          <p:cNvSpPr/>
          <p:nvPr/>
        </p:nvSpPr>
        <p:spPr>
          <a:xfrm>
            <a:off x="2808402" y="4828409"/>
            <a:ext cx="894834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11EE4657-0394-174B-8118-4EAB6874C253}"/>
              </a:ext>
            </a:extLst>
          </p:cNvPr>
          <p:cNvSpPr/>
          <p:nvPr/>
        </p:nvSpPr>
        <p:spPr>
          <a:xfrm>
            <a:off x="2052736" y="5146592"/>
            <a:ext cx="1638614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75D1D94-2C90-9E4C-9DD2-3F612E550DA4}"/>
              </a:ext>
            </a:extLst>
          </p:cNvPr>
          <p:cNvSpPr/>
          <p:nvPr/>
        </p:nvSpPr>
        <p:spPr>
          <a:xfrm>
            <a:off x="2183363" y="5470753"/>
            <a:ext cx="1505249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AB20AC78-4EE9-374F-A263-15108BF4B566}"/>
              </a:ext>
            </a:extLst>
          </p:cNvPr>
          <p:cNvSpPr/>
          <p:nvPr/>
        </p:nvSpPr>
        <p:spPr>
          <a:xfrm>
            <a:off x="2351315" y="5795890"/>
            <a:ext cx="1340036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B838B783-67A6-1A48-9E05-5D566CF6005D}"/>
              </a:ext>
            </a:extLst>
          </p:cNvPr>
          <p:cNvSpPr/>
          <p:nvPr/>
        </p:nvSpPr>
        <p:spPr>
          <a:xfrm>
            <a:off x="2971622" y="6113383"/>
            <a:ext cx="722350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D65FF0C0-2EEE-AD4F-A858-286BD70DCB26}"/>
              </a:ext>
            </a:extLst>
          </p:cNvPr>
          <p:cNvSpPr/>
          <p:nvPr/>
        </p:nvSpPr>
        <p:spPr>
          <a:xfrm>
            <a:off x="1679510" y="6427032"/>
            <a:ext cx="2011840" cy="256306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및 데이터 수집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- 25m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당 도로의 특징을 나타내는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만들기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34FEE1B-BB35-3B48-83BA-FBAAEC23C998}"/>
              </a:ext>
            </a:extLst>
          </p:cNvPr>
          <p:cNvSpPr/>
          <p:nvPr/>
        </p:nvSpPr>
        <p:spPr>
          <a:xfrm>
            <a:off x="783770" y="2384359"/>
            <a:ext cx="3000721" cy="1657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과속단속 카메라 개수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과속방지턱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불법주정차 단속 건수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" altLang="ko-Kore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cctv 1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개 당 평균 불법주정차 단속 건수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주변 중앙분리대 개수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E270FE0-7413-0C4D-BF78-5BD45610BC6B}"/>
              </a:ext>
            </a:extLst>
          </p:cNvPr>
          <p:cNvSpPr/>
          <p:nvPr/>
        </p:nvSpPr>
        <p:spPr>
          <a:xfrm>
            <a:off x="8407510" y="2276113"/>
            <a:ext cx="3645383" cy="2304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거주인구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거주 비율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주변 학교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어린이집 개수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주변 어린이 대상 학원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교습소 수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스쿨존 여부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포함되는 스쿨존 수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C4779A-C9DD-2B4A-AFDD-C6482B43157E}"/>
              </a:ext>
            </a:extLst>
          </p:cNvPr>
          <p:cNvSpPr/>
          <p:nvPr/>
        </p:nvSpPr>
        <p:spPr>
          <a:xfrm>
            <a:off x="1385733" y="4421126"/>
            <a:ext cx="2399757" cy="2304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 폭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사거리 여부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횡단보도와의 최소 거리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신호등과의 최소 거리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인도와의 최소 거리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혼잡 빈도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ore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해당 도로에서의 차량의 속도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B5B7043-031A-0749-BF45-3E6889D82602}"/>
              </a:ext>
            </a:extLst>
          </p:cNvPr>
          <p:cNvSpPr/>
          <p:nvPr/>
        </p:nvSpPr>
        <p:spPr>
          <a:xfrm>
            <a:off x="8407510" y="5020927"/>
            <a:ext cx="2116588" cy="13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유동인구 평균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차량등록현황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수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35AC918-603F-6C4A-9B26-8823841AF6AD}"/>
              </a:ext>
            </a:extLst>
          </p:cNvPr>
          <p:cNvSpPr txBox="1"/>
          <p:nvPr/>
        </p:nvSpPr>
        <p:spPr>
          <a:xfrm>
            <a:off x="411081" y="1242853"/>
            <a:ext cx="402546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특징을 나타내는 </a:t>
            </a:r>
            <a:r>
              <a:rPr kumimoji="1" lang="en-US" altLang="ko-KR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feature</a:t>
            </a:r>
            <a:endParaRPr kumimoji="1" lang="ko-Kore-KR" altLang="en-US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F03457A-E717-EB40-8580-6FF9BC1BEF72}"/>
              </a:ext>
            </a:extLst>
          </p:cNvPr>
          <p:cNvSpPr txBox="1"/>
          <p:nvPr/>
        </p:nvSpPr>
        <p:spPr>
          <a:xfrm>
            <a:off x="395697" y="1771178"/>
            <a:ext cx="5453609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*</a:t>
            </a:r>
            <a:r>
              <a:rPr kumimoji="1" lang="en-US" altLang="ko-KR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 </a:t>
            </a:r>
            <a:r>
              <a:rPr kumimoji="1" lang="en-US" altLang="ko-Kore-KR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</a:t>
            </a:r>
            <a:r>
              <a:rPr kumimoji="1" lang="ko-Kore-KR" altLang="en-US" sz="120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중 중복되는 데이터가 있어         색으로 칠한 </a:t>
            </a:r>
            <a:r>
              <a:rPr kumimoji="1" lang="en-US" altLang="ko-Kore-KR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</a:t>
            </a:r>
            <a:r>
              <a:rPr kumimoji="1" lang="ko-Kore-KR" altLang="en-US" sz="120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만 모델 학습에 사용 </a:t>
            </a: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6E400779-0659-714A-805D-C8BAC2D2B244}"/>
              </a:ext>
            </a:extLst>
          </p:cNvPr>
          <p:cNvSpPr/>
          <p:nvPr/>
        </p:nvSpPr>
        <p:spPr>
          <a:xfrm>
            <a:off x="2868494" y="1872402"/>
            <a:ext cx="322575" cy="172327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42FDC9-5364-DD4E-93BA-36D30ED72003}"/>
              </a:ext>
            </a:extLst>
          </p:cNvPr>
          <p:cNvSpPr/>
          <p:nvPr/>
        </p:nvSpPr>
        <p:spPr>
          <a:xfrm>
            <a:off x="560293" y="1994528"/>
            <a:ext cx="69545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20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다만 차량 속도 데이터의 경우 양이 적어 학습에 사용하지 않고, 따로 분석을 해서 지점 선정 최적화에 사용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E3798221-018A-904E-8123-686C5D1F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1" name="자유형: 도형 15">
            <a:extLst>
              <a:ext uri="{FF2B5EF4-FFF2-40B4-BE49-F238E27FC236}">
                <a16:creationId xmlns:a16="http://schemas.microsoft.com/office/drawing/2014/main" id="{98EEFBEE-5F28-3144-96F8-DF2EA971E2FD}"/>
              </a:ext>
            </a:extLst>
          </p:cNvPr>
          <p:cNvSpPr/>
          <p:nvPr/>
        </p:nvSpPr>
        <p:spPr>
          <a:xfrm>
            <a:off x="3954985" y="2348526"/>
            <a:ext cx="1987973" cy="1966012"/>
          </a:xfrm>
          <a:custGeom>
            <a:avLst/>
            <a:gdLst>
              <a:gd name="connsiteX0" fmla="*/ 1495627 w 2556642"/>
              <a:gd name="connsiteY0" fmla="*/ 0 h 2528400"/>
              <a:gd name="connsiteX1" fmla="*/ 2429657 w 2556642"/>
              <a:gd name="connsiteY1" fmla="*/ 0 h 2528400"/>
              <a:gd name="connsiteX2" fmla="*/ 2556642 w 2556642"/>
              <a:gd name="connsiteY2" fmla="*/ 126985 h 2528400"/>
              <a:gd name="connsiteX3" fmla="*/ 2556642 w 2556642"/>
              <a:gd name="connsiteY3" fmla="*/ 2401415 h 2528400"/>
              <a:gd name="connsiteX4" fmla="*/ 2556641 w 2556642"/>
              <a:gd name="connsiteY4" fmla="*/ 2401420 h 2528400"/>
              <a:gd name="connsiteX5" fmla="*/ 2556641 w 2556642"/>
              <a:gd name="connsiteY5" fmla="*/ 2410289 h 2528400"/>
              <a:gd name="connsiteX6" fmla="*/ 2438530 w 2556642"/>
              <a:gd name="connsiteY6" fmla="*/ 2528400 h 2528400"/>
              <a:gd name="connsiteX7" fmla="*/ 2429657 w 2556642"/>
              <a:gd name="connsiteY7" fmla="*/ 2528400 h 2528400"/>
              <a:gd name="connsiteX8" fmla="*/ 1495627 w 2556642"/>
              <a:gd name="connsiteY8" fmla="*/ 2528400 h 2528400"/>
              <a:gd name="connsiteX9" fmla="*/ 118111 w 2556642"/>
              <a:gd name="connsiteY9" fmla="*/ 2528400 h 2528400"/>
              <a:gd name="connsiteX10" fmla="*/ 0 w 2556642"/>
              <a:gd name="connsiteY10" fmla="*/ 2410289 h 2528400"/>
              <a:gd name="connsiteX11" fmla="*/ 0 w 2556642"/>
              <a:gd name="connsiteY11" fmla="*/ 1458511 h 2528400"/>
              <a:gd name="connsiteX12" fmla="*/ 118111 w 2556642"/>
              <a:gd name="connsiteY12" fmla="*/ 1340400 h 2528400"/>
              <a:gd name="connsiteX13" fmla="*/ 883190 w 2556642"/>
              <a:gd name="connsiteY13" fmla="*/ 1340400 h 2528400"/>
              <a:gd name="connsiteX14" fmla="*/ 883190 w 2556642"/>
              <a:gd name="connsiteY14" fmla="*/ 1339200 h 2528400"/>
              <a:gd name="connsiteX15" fmla="*/ 1241989 w 2556642"/>
              <a:gd name="connsiteY15" fmla="*/ 1339200 h 2528400"/>
              <a:gd name="connsiteX16" fmla="*/ 1358995 w 2556642"/>
              <a:gd name="connsiteY16" fmla="*/ 1261643 h 2528400"/>
              <a:gd name="connsiteX17" fmla="*/ 1368642 w 2556642"/>
              <a:gd name="connsiteY17" fmla="*/ 1213860 h 2528400"/>
              <a:gd name="connsiteX18" fmla="*/ 1368642 w 2556642"/>
              <a:gd name="connsiteY18" fmla="*/ 126985 h 2528400"/>
              <a:gd name="connsiteX19" fmla="*/ 1495627 w 2556642"/>
              <a:gd name="connsiteY19" fmla="*/ 0 h 252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56642" h="2528400">
                <a:moveTo>
                  <a:pt x="1495627" y="0"/>
                </a:moveTo>
                <a:lnTo>
                  <a:pt x="2429657" y="0"/>
                </a:lnTo>
                <a:cubicBezTo>
                  <a:pt x="2499789" y="0"/>
                  <a:pt x="2556642" y="56853"/>
                  <a:pt x="2556642" y="126985"/>
                </a:cubicBezTo>
                <a:lnTo>
                  <a:pt x="2556642" y="2401415"/>
                </a:lnTo>
                <a:lnTo>
                  <a:pt x="2556641" y="2401420"/>
                </a:lnTo>
                <a:lnTo>
                  <a:pt x="2556641" y="2410289"/>
                </a:lnTo>
                <a:cubicBezTo>
                  <a:pt x="2556641" y="2475520"/>
                  <a:pt x="2503761" y="2528400"/>
                  <a:pt x="2438530" y="2528400"/>
                </a:cubicBezTo>
                <a:lnTo>
                  <a:pt x="2429657" y="2528400"/>
                </a:lnTo>
                <a:lnTo>
                  <a:pt x="1495627" y="2528400"/>
                </a:lnTo>
                <a:lnTo>
                  <a:pt x="118111" y="2528400"/>
                </a:lnTo>
                <a:cubicBezTo>
                  <a:pt x="52880" y="2528400"/>
                  <a:pt x="0" y="2475520"/>
                  <a:pt x="0" y="2410289"/>
                </a:cubicBezTo>
                <a:lnTo>
                  <a:pt x="0" y="1458511"/>
                </a:lnTo>
                <a:cubicBezTo>
                  <a:pt x="0" y="1393280"/>
                  <a:pt x="52880" y="1340400"/>
                  <a:pt x="118111" y="1340400"/>
                </a:cubicBezTo>
                <a:lnTo>
                  <a:pt x="883190" y="1340400"/>
                </a:lnTo>
                <a:lnTo>
                  <a:pt x="883190" y="1339200"/>
                </a:lnTo>
                <a:lnTo>
                  <a:pt x="1241989" y="1339200"/>
                </a:lnTo>
                <a:cubicBezTo>
                  <a:pt x="1294588" y="1339200"/>
                  <a:pt x="1339718" y="1307220"/>
                  <a:pt x="1358995" y="1261643"/>
                </a:cubicBezTo>
                <a:lnTo>
                  <a:pt x="1368642" y="1213860"/>
                </a:lnTo>
                <a:lnTo>
                  <a:pt x="1368642" y="126985"/>
                </a:lnTo>
                <a:cubicBezTo>
                  <a:pt x="1368642" y="56853"/>
                  <a:pt x="1425495" y="0"/>
                  <a:pt x="149562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2" name="사각형: 둥근 모서리 9">
            <a:extLst>
              <a:ext uri="{FF2B5EF4-FFF2-40B4-BE49-F238E27FC236}">
                <a16:creationId xmlns:a16="http://schemas.microsoft.com/office/drawing/2014/main" id="{F4100108-43DA-EF45-8365-253C7DF611D1}"/>
              </a:ext>
            </a:extLst>
          </p:cNvPr>
          <p:cNvSpPr/>
          <p:nvPr/>
        </p:nvSpPr>
        <p:spPr>
          <a:xfrm>
            <a:off x="3954986" y="2348527"/>
            <a:ext cx="923755" cy="923755"/>
          </a:xfrm>
          <a:prstGeom prst="roundRect">
            <a:avLst>
              <a:gd name="adj" fmla="val 10689"/>
            </a:avLst>
          </a:prstGeom>
          <a:solidFill>
            <a:srgbClr val="FFD124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01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B4C2CFE-2716-274C-B1B4-8F8E5ACF8DFF}"/>
              </a:ext>
            </a:extLst>
          </p:cNvPr>
          <p:cNvGrpSpPr/>
          <p:nvPr/>
        </p:nvGrpSpPr>
        <p:grpSpPr>
          <a:xfrm rot="16200000">
            <a:off x="3965965" y="4613343"/>
            <a:ext cx="1987972" cy="1966012"/>
            <a:chOff x="4095007" y="1966713"/>
            <a:chExt cx="2556642" cy="2528400"/>
          </a:xfrm>
        </p:grpSpPr>
        <p:sp>
          <p:nvSpPr>
            <p:cNvPr id="124" name="자유형: 도형 18">
              <a:extLst>
                <a:ext uri="{FF2B5EF4-FFF2-40B4-BE49-F238E27FC236}">
                  <a16:creationId xmlns:a16="http://schemas.microsoft.com/office/drawing/2014/main" id="{94E636AB-231E-8A4C-B88D-EB75FE6CBBA5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5" name="사각형: 둥근 모서리 19">
              <a:extLst>
                <a:ext uri="{FF2B5EF4-FFF2-40B4-BE49-F238E27FC236}">
                  <a16:creationId xmlns:a16="http://schemas.microsoft.com/office/drawing/2014/main" id="{1ACF3410-B840-A64D-BCDF-6EC4B17BFBA8}"/>
                </a:ext>
              </a:extLst>
            </p:cNvPr>
            <p:cNvSpPr/>
            <p:nvPr/>
          </p:nvSpPr>
          <p:spPr>
            <a:xfrm rot="54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FFD124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03</a:t>
              </a:r>
              <a:endPara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1C3A668-642B-6047-8EED-A79048346966}"/>
              </a:ext>
            </a:extLst>
          </p:cNvPr>
          <p:cNvGrpSpPr/>
          <p:nvPr/>
        </p:nvGrpSpPr>
        <p:grpSpPr>
          <a:xfrm rot="10800000">
            <a:off x="6249042" y="4613342"/>
            <a:ext cx="1987973" cy="1966012"/>
            <a:chOff x="4095007" y="1966713"/>
            <a:chExt cx="2556642" cy="2528400"/>
          </a:xfrm>
        </p:grpSpPr>
        <p:sp>
          <p:nvSpPr>
            <p:cNvPr id="127" name="자유형: 도형 24">
              <a:extLst>
                <a:ext uri="{FF2B5EF4-FFF2-40B4-BE49-F238E27FC236}">
                  <a16:creationId xmlns:a16="http://schemas.microsoft.com/office/drawing/2014/main" id="{95B23798-51FA-684B-8CB0-5BC8B8476DEF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8" name="사각형: 둥근 모서리 25">
              <a:extLst>
                <a:ext uri="{FF2B5EF4-FFF2-40B4-BE49-F238E27FC236}">
                  <a16:creationId xmlns:a16="http://schemas.microsoft.com/office/drawing/2014/main" id="{6D61458D-2F74-684E-9DA8-B301E3BB348B}"/>
                </a:ext>
              </a:extLst>
            </p:cNvPr>
            <p:cNvSpPr/>
            <p:nvPr/>
          </p:nvSpPr>
          <p:spPr>
            <a:xfrm rot="108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FFD124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04</a:t>
              </a:r>
              <a:endPara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20B70B1A-D073-7A44-92EA-95D4A4388611}"/>
              </a:ext>
            </a:extLst>
          </p:cNvPr>
          <p:cNvGrpSpPr/>
          <p:nvPr/>
        </p:nvGrpSpPr>
        <p:grpSpPr>
          <a:xfrm rot="5400000">
            <a:off x="6249042" y="2359506"/>
            <a:ext cx="1987972" cy="1966012"/>
            <a:chOff x="4095007" y="1966713"/>
            <a:chExt cx="2556642" cy="2528400"/>
          </a:xfrm>
        </p:grpSpPr>
        <p:sp>
          <p:nvSpPr>
            <p:cNvPr id="130" name="자유형: 도형 27">
              <a:extLst>
                <a:ext uri="{FF2B5EF4-FFF2-40B4-BE49-F238E27FC236}">
                  <a16:creationId xmlns:a16="http://schemas.microsoft.com/office/drawing/2014/main" id="{FA110640-A974-B948-8E90-C2E5C2CAA340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31" name="사각형: 둥근 모서리 28">
              <a:extLst>
                <a:ext uri="{FF2B5EF4-FFF2-40B4-BE49-F238E27FC236}">
                  <a16:creationId xmlns:a16="http://schemas.microsoft.com/office/drawing/2014/main" id="{D21DA637-51AB-D245-9B48-7DEBA59000C6}"/>
                </a:ext>
              </a:extLst>
            </p:cNvPr>
            <p:cNvSpPr/>
            <p:nvPr/>
          </p:nvSpPr>
          <p:spPr>
            <a:xfrm rot="162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FFD124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02</a:t>
              </a:r>
              <a:endPara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6EF570C-4CFC-CB47-8912-251F3972395F}"/>
              </a:ext>
            </a:extLst>
          </p:cNvPr>
          <p:cNvSpPr/>
          <p:nvPr/>
        </p:nvSpPr>
        <p:spPr>
          <a:xfrm>
            <a:off x="4065556" y="3640056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교통안전시설물</a:t>
            </a:r>
          </a:p>
        </p:txBody>
      </p:sp>
      <p:grpSp>
        <p:nvGrpSpPr>
          <p:cNvPr id="133" name="Group 19">
            <a:extLst>
              <a:ext uri="{FF2B5EF4-FFF2-40B4-BE49-F238E27FC236}">
                <a16:creationId xmlns:a16="http://schemas.microsoft.com/office/drawing/2014/main" id="{92ADF01D-5406-BE48-988B-8180F6F53C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1319" y="2641810"/>
            <a:ext cx="443899" cy="443899"/>
            <a:chOff x="2349" y="2828"/>
            <a:chExt cx="1784" cy="1784"/>
          </a:xfrm>
        </p:grpSpPr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C4FF8BB3-1BF1-BF49-AE57-7AEB6C998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" y="3316"/>
              <a:ext cx="985" cy="1268"/>
            </a:xfrm>
            <a:custGeom>
              <a:avLst/>
              <a:gdLst>
                <a:gd name="T0" fmla="*/ 0 w 4921"/>
                <a:gd name="T1" fmla="*/ 6342 h 6342"/>
                <a:gd name="T2" fmla="*/ 4364 w 4921"/>
                <a:gd name="T3" fmla="*/ 6342 h 6342"/>
                <a:gd name="T4" fmla="*/ 4392 w 4921"/>
                <a:gd name="T5" fmla="*/ 6342 h 6342"/>
                <a:gd name="T6" fmla="*/ 4448 w 4921"/>
                <a:gd name="T7" fmla="*/ 6336 h 6342"/>
                <a:gd name="T8" fmla="*/ 4503 w 4921"/>
                <a:gd name="T9" fmla="*/ 6325 h 6342"/>
                <a:gd name="T10" fmla="*/ 4555 w 4921"/>
                <a:gd name="T11" fmla="*/ 6309 h 6342"/>
                <a:gd name="T12" fmla="*/ 4605 w 4921"/>
                <a:gd name="T13" fmla="*/ 6288 h 6342"/>
                <a:gd name="T14" fmla="*/ 4652 w 4921"/>
                <a:gd name="T15" fmla="*/ 6261 h 6342"/>
                <a:gd name="T16" fmla="*/ 4697 w 4921"/>
                <a:gd name="T17" fmla="*/ 6231 h 6342"/>
                <a:gd name="T18" fmla="*/ 4738 w 4921"/>
                <a:gd name="T19" fmla="*/ 6197 h 6342"/>
                <a:gd name="T20" fmla="*/ 4777 w 4921"/>
                <a:gd name="T21" fmla="*/ 6159 h 6342"/>
                <a:gd name="T22" fmla="*/ 4810 w 4921"/>
                <a:gd name="T23" fmla="*/ 6118 h 6342"/>
                <a:gd name="T24" fmla="*/ 4840 w 4921"/>
                <a:gd name="T25" fmla="*/ 6073 h 6342"/>
                <a:gd name="T26" fmla="*/ 4867 w 4921"/>
                <a:gd name="T27" fmla="*/ 6026 h 6342"/>
                <a:gd name="T28" fmla="*/ 4888 w 4921"/>
                <a:gd name="T29" fmla="*/ 5976 h 6342"/>
                <a:gd name="T30" fmla="*/ 4904 w 4921"/>
                <a:gd name="T31" fmla="*/ 5924 h 6342"/>
                <a:gd name="T32" fmla="*/ 4915 w 4921"/>
                <a:gd name="T33" fmla="*/ 5869 h 6342"/>
                <a:gd name="T34" fmla="*/ 4921 w 4921"/>
                <a:gd name="T35" fmla="*/ 5813 h 6342"/>
                <a:gd name="T36" fmla="*/ 4921 w 4921"/>
                <a:gd name="T37" fmla="*/ 5785 h 6342"/>
                <a:gd name="T38" fmla="*/ 4921 w 4921"/>
                <a:gd name="T39" fmla="*/ 0 h 6342"/>
                <a:gd name="T40" fmla="*/ 558 w 4921"/>
                <a:gd name="T41" fmla="*/ 0 h 6342"/>
                <a:gd name="T42" fmla="*/ 558 w 4921"/>
                <a:gd name="T43" fmla="*/ 5785 h 6342"/>
                <a:gd name="T44" fmla="*/ 558 w 4921"/>
                <a:gd name="T45" fmla="*/ 5813 h 6342"/>
                <a:gd name="T46" fmla="*/ 551 w 4921"/>
                <a:gd name="T47" fmla="*/ 5869 h 6342"/>
                <a:gd name="T48" fmla="*/ 540 w 4921"/>
                <a:gd name="T49" fmla="*/ 5924 h 6342"/>
                <a:gd name="T50" fmla="*/ 524 w 4921"/>
                <a:gd name="T51" fmla="*/ 5976 h 6342"/>
                <a:gd name="T52" fmla="*/ 502 w 4921"/>
                <a:gd name="T53" fmla="*/ 6026 h 6342"/>
                <a:gd name="T54" fmla="*/ 477 w 4921"/>
                <a:gd name="T55" fmla="*/ 6073 h 6342"/>
                <a:gd name="T56" fmla="*/ 447 w 4921"/>
                <a:gd name="T57" fmla="*/ 6118 h 6342"/>
                <a:gd name="T58" fmla="*/ 412 w 4921"/>
                <a:gd name="T59" fmla="*/ 6159 h 6342"/>
                <a:gd name="T60" fmla="*/ 375 w 4921"/>
                <a:gd name="T61" fmla="*/ 6197 h 6342"/>
                <a:gd name="T62" fmla="*/ 333 w 4921"/>
                <a:gd name="T63" fmla="*/ 6231 h 6342"/>
                <a:gd name="T64" fmla="*/ 289 w 4921"/>
                <a:gd name="T65" fmla="*/ 6261 h 6342"/>
                <a:gd name="T66" fmla="*/ 241 w 4921"/>
                <a:gd name="T67" fmla="*/ 6288 h 6342"/>
                <a:gd name="T68" fmla="*/ 192 w 4921"/>
                <a:gd name="T69" fmla="*/ 6309 h 6342"/>
                <a:gd name="T70" fmla="*/ 139 w 4921"/>
                <a:gd name="T71" fmla="*/ 6325 h 6342"/>
                <a:gd name="T72" fmla="*/ 85 w 4921"/>
                <a:gd name="T73" fmla="*/ 6336 h 6342"/>
                <a:gd name="T74" fmla="*/ 29 w 4921"/>
                <a:gd name="T75" fmla="*/ 6342 h 6342"/>
                <a:gd name="T76" fmla="*/ 0 w 4921"/>
                <a:gd name="T77" fmla="*/ 6342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1" h="6342">
                  <a:moveTo>
                    <a:pt x="0" y="6342"/>
                  </a:moveTo>
                  <a:lnTo>
                    <a:pt x="4364" y="6342"/>
                  </a:lnTo>
                  <a:lnTo>
                    <a:pt x="4392" y="6342"/>
                  </a:lnTo>
                  <a:lnTo>
                    <a:pt x="4448" y="6336"/>
                  </a:lnTo>
                  <a:lnTo>
                    <a:pt x="4503" y="6325"/>
                  </a:lnTo>
                  <a:lnTo>
                    <a:pt x="4555" y="6309"/>
                  </a:lnTo>
                  <a:lnTo>
                    <a:pt x="4605" y="6288"/>
                  </a:lnTo>
                  <a:lnTo>
                    <a:pt x="4652" y="6261"/>
                  </a:lnTo>
                  <a:lnTo>
                    <a:pt x="4697" y="6231"/>
                  </a:lnTo>
                  <a:lnTo>
                    <a:pt x="4738" y="6197"/>
                  </a:lnTo>
                  <a:lnTo>
                    <a:pt x="4777" y="6159"/>
                  </a:lnTo>
                  <a:lnTo>
                    <a:pt x="4810" y="6118"/>
                  </a:lnTo>
                  <a:lnTo>
                    <a:pt x="4840" y="6073"/>
                  </a:lnTo>
                  <a:lnTo>
                    <a:pt x="4867" y="6026"/>
                  </a:lnTo>
                  <a:lnTo>
                    <a:pt x="4888" y="5976"/>
                  </a:lnTo>
                  <a:lnTo>
                    <a:pt x="4904" y="5924"/>
                  </a:lnTo>
                  <a:lnTo>
                    <a:pt x="4915" y="5869"/>
                  </a:lnTo>
                  <a:lnTo>
                    <a:pt x="4921" y="5813"/>
                  </a:lnTo>
                  <a:lnTo>
                    <a:pt x="4921" y="5785"/>
                  </a:lnTo>
                  <a:lnTo>
                    <a:pt x="4921" y="0"/>
                  </a:lnTo>
                  <a:lnTo>
                    <a:pt x="558" y="0"/>
                  </a:lnTo>
                  <a:lnTo>
                    <a:pt x="558" y="5785"/>
                  </a:lnTo>
                  <a:lnTo>
                    <a:pt x="558" y="5813"/>
                  </a:lnTo>
                  <a:lnTo>
                    <a:pt x="551" y="5869"/>
                  </a:lnTo>
                  <a:lnTo>
                    <a:pt x="540" y="5924"/>
                  </a:lnTo>
                  <a:lnTo>
                    <a:pt x="524" y="5976"/>
                  </a:lnTo>
                  <a:lnTo>
                    <a:pt x="502" y="6026"/>
                  </a:lnTo>
                  <a:lnTo>
                    <a:pt x="477" y="6073"/>
                  </a:lnTo>
                  <a:lnTo>
                    <a:pt x="447" y="6118"/>
                  </a:lnTo>
                  <a:lnTo>
                    <a:pt x="412" y="6159"/>
                  </a:lnTo>
                  <a:lnTo>
                    <a:pt x="375" y="6197"/>
                  </a:lnTo>
                  <a:lnTo>
                    <a:pt x="333" y="6231"/>
                  </a:lnTo>
                  <a:lnTo>
                    <a:pt x="289" y="6261"/>
                  </a:lnTo>
                  <a:lnTo>
                    <a:pt x="241" y="6288"/>
                  </a:lnTo>
                  <a:lnTo>
                    <a:pt x="192" y="6309"/>
                  </a:lnTo>
                  <a:lnTo>
                    <a:pt x="139" y="6325"/>
                  </a:lnTo>
                  <a:lnTo>
                    <a:pt x="85" y="6336"/>
                  </a:lnTo>
                  <a:lnTo>
                    <a:pt x="29" y="6342"/>
                  </a:lnTo>
                  <a:lnTo>
                    <a:pt x="0" y="6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6" name="Rectangle 21">
              <a:extLst>
                <a:ext uri="{FF2B5EF4-FFF2-40B4-BE49-F238E27FC236}">
                  <a16:creationId xmlns:a16="http://schemas.microsoft.com/office/drawing/2014/main" id="{9320CA92-54EE-B14D-BFBA-CCFB6FFE7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" y="3427"/>
              <a:ext cx="650" cy="1046"/>
            </a:xfrm>
            <a:prstGeom prst="rect">
              <a:avLst/>
            </a:pr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7" name="Freeform 22">
              <a:extLst>
                <a:ext uri="{FF2B5EF4-FFF2-40B4-BE49-F238E27FC236}">
                  <a16:creationId xmlns:a16="http://schemas.microsoft.com/office/drawing/2014/main" id="{A2700A53-6416-4D49-96BB-DA94B2FEE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" y="3890"/>
              <a:ext cx="523" cy="693"/>
            </a:xfrm>
            <a:custGeom>
              <a:avLst/>
              <a:gdLst>
                <a:gd name="T0" fmla="*/ 2411 w 2614"/>
                <a:gd name="T1" fmla="*/ 3178 h 3465"/>
                <a:gd name="T2" fmla="*/ 1910 w 2614"/>
                <a:gd name="T3" fmla="*/ 3429 h 3465"/>
                <a:gd name="T4" fmla="*/ 1878 w 2614"/>
                <a:gd name="T5" fmla="*/ 3444 h 3465"/>
                <a:gd name="T6" fmla="*/ 1811 w 2614"/>
                <a:gd name="T7" fmla="*/ 3462 h 3465"/>
                <a:gd name="T8" fmla="*/ 1742 w 2614"/>
                <a:gd name="T9" fmla="*/ 3465 h 3465"/>
                <a:gd name="T10" fmla="*/ 1674 w 2614"/>
                <a:gd name="T11" fmla="*/ 3456 h 3465"/>
                <a:gd name="T12" fmla="*/ 1610 w 2614"/>
                <a:gd name="T13" fmla="*/ 3435 h 3465"/>
                <a:gd name="T14" fmla="*/ 1549 w 2614"/>
                <a:gd name="T15" fmla="*/ 3403 h 3465"/>
                <a:gd name="T16" fmla="*/ 1496 w 2614"/>
                <a:gd name="T17" fmla="*/ 3360 h 3465"/>
                <a:gd name="T18" fmla="*/ 1453 w 2614"/>
                <a:gd name="T19" fmla="*/ 3307 h 3465"/>
                <a:gd name="T20" fmla="*/ 1436 w 2614"/>
                <a:gd name="T21" fmla="*/ 3277 h 3465"/>
                <a:gd name="T22" fmla="*/ 0 w 2614"/>
                <a:gd name="T23" fmla="*/ 572 h 3465"/>
                <a:gd name="T24" fmla="*/ 1130 w 2614"/>
                <a:gd name="T25" fmla="*/ 0 h 3465"/>
                <a:gd name="T26" fmla="*/ 2579 w 2614"/>
                <a:gd name="T27" fmla="*/ 2718 h 3465"/>
                <a:gd name="T28" fmla="*/ 2593 w 2614"/>
                <a:gd name="T29" fmla="*/ 2748 h 3465"/>
                <a:gd name="T30" fmla="*/ 2611 w 2614"/>
                <a:gd name="T31" fmla="*/ 2810 h 3465"/>
                <a:gd name="T32" fmla="*/ 2614 w 2614"/>
                <a:gd name="T33" fmla="*/ 2876 h 3465"/>
                <a:gd name="T34" fmla="*/ 2605 w 2614"/>
                <a:gd name="T35" fmla="*/ 2942 h 3465"/>
                <a:gd name="T36" fmla="*/ 2583 w 2614"/>
                <a:gd name="T37" fmla="*/ 3007 h 3465"/>
                <a:gd name="T38" fmla="*/ 2548 w 2614"/>
                <a:gd name="T39" fmla="*/ 3065 h 3465"/>
                <a:gd name="T40" fmla="*/ 2502 w 2614"/>
                <a:gd name="T41" fmla="*/ 3119 h 3465"/>
                <a:gd name="T42" fmla="*/ 2445 w 2614"/>
                <a:gd name="T43" fmla="*/ 3162 h 3465"/>
                <a:gd name="T44" fmla="*/ 2411 w 2614"/>
                <a:gd name="T45" fmla="*/ 3178 h 3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4" h="3465">
                  <a:moveTo>
                    <a:pt x="2411" y="3178"/>
                  </a:moveTo>
                  <a:lnTo>
                    <a:pt x="1910" y="3429"/>
                  </a:lnTo>
                  <a:lnTo>
                    <a:pt x="1878" y="3444"/>
                  </a:lnTo>
                  <a:lnTo>
                    <a:pt x="1811" y="3462"/>
                  </a:lnTo>
                  <a:lnTo>
                    <a:pt x="1742" y="3465"/>
                  </a:lnTo>
                  <a:lnTo>
                    <a:pt x="1674" y="3456"/>
                  </a:lnTo>
                  <a:lnTo>
                    <a:pt x="1610" y="3435"/>
                  </a:lnTo>
                  <a:lnTo>
                    <a:pt x="1549" y="3403"/>
                  </a:lnTo>
                  <a:lnTo>
                    <a:pt x="1496" y="3360"/>
                  </a:lnTo>
                  <a:lnTo>
                    <a:pt x="1453" y="3307"/>
                  </a:lnTo>
                  <a:lnTo>
                    <a:pt x="1436" y="3277"/>
                  </a:lnTo>
                  <a:lnTo>
                    <a:pt x="0" y="572"/>
                  </a:lnTo>
                  <a:lnTo>
                    <a:pt x="1130" y="0"/>
                  </a:lnTo>
                  <a:lnTo>
                    <a:pt x="2579" y="2718"/>
                  </a:lnTo>
                  <a:lnTo>
                    <a:pt x="2593" y="2748"/>
                  </a:lnTo>
                  <a:lnTo>
                    <a:pt x="2611" y="2810"/>
                  </a:lnTo>
                  <a:lnTo>
                    <a:pt x="2614" y="2876"/>
                  </a:lnTo>
                  <a:lnTo>
                    <a:pt x="2605" y="2942"/>
                  </a:lnTo>
                  <a:lnTo>
                    <a:pt x="2583" y="3007"/>
                  </a:lnTo>
                  <a:lnTo>
                    <a:pt x="2548" y="3065"/>
                  </a:lnTo>
                  <a:lnTo>
                    <a:pt x="2502" y="3119"/>
                  </a:lnTo>
                  <a:lnTo>
                    <a:pt x="2445" y="3162"/>
                  </a:lnTo>
                  <a:lnTo>
                    <a:pt x="2411" y="3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9" name="Freeform 23">
              <a:extLst>
                <a:ext uri="{FF2B5EF4-FFF2-40B4-BE49-F238E27FC236}">
                  <a16:creationId xmlns:a16="http://schemas.microsoft.com/office/drawing/2014/main" id="{0B067040-5CFB-7245-9560-D0315E6EA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3696"/>
              <a:ext cx="253" cy="287"/>
            </a:xfrm>
            <a:custGeom>
              <a:avLst/>
              <a:gdLst>
                <a:gd name="T0" fmla="*/ 0 w 1265"/>
                <a:gd name="T1" fmla="*/ 368 h 1435"/>
                <a:gd name="T2" fmla="*/ 719 w 1265"/>
                <a:gd name="T3" fmla="*/ 0 h 1435"/>
                <a:gd name="T4" fmla="*/ 1265 w 1265"/>
                <a:gd name="T5" fmla="*/ 1067 h 1435"/>
                <a:gd name="T6" fmla="*/ 545 w 1265"/>
                <a:gd name="T7" fmla="*/ 1435 h 1435"/>
                <a:gd name="T8" fmla="*/ 0 w 1265"/>
                <a:gd name="T9" fmla="*/ 368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1435">
                  <a:moveTo>
                    <a:pt x="0" y="368"/>
                  </a:moveTo>
                  <a:lnTo>
                    <a:pt x="719" y="0"/>
                  </a:lnTo>
                  <a:lnTo>
                    <a:pt x="1265" y="1067"/>
                  </a:lnTo>
                  <a:lnTo>
                    <a:pt x="545" y="1435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4000228D-B1F6-F644-A413-B0607063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856"/>
              <a:ext cx="1018" cy="1019"/>
            </a:xfrm>
            <a:custGeom>
              <a:avLst/>
              <a:gdLst>
                <a:gd name="T0" fmla="*/ 1330 w 5091"/>
                <a:gd name="T1" fmla="*/ 310 h 5097"/>
                <a:gd name="T2" fmla="*/ 1005 w 5091"/>
                <a:gd name="T3" fmla="*/ 520 h 5097"/>
                <a:gd name="T4" fmla="*/ 722 w 5091"/>
                <a:gd name="T5" fmla="*/ 771 h 5097"/>
                <a:gd name="T6" fmla="*/ 483 w 5091"/>
                <a:gd name="T7" fmla="*/ 1056 h 5097"/>
                <a:gd name="T8" fmla="*/ 290 w 5091"/>
                <a:gd name="T9" fmla="*/ 1370 h 5097"/>
                <a:gd name="T10" fmla="*/ 144 w 5091"/>
                <a:gd name="T11" fmla="*/ 1706 h 5097"/>
                <a:gd name="T12" fmla="*/ 48 w 5091"/>
                <a:gd name="T13" fmla="*/ 2060 h 5097"/>
                <a:gd name="T14" fmla="*/ 3 w 5091"/>
                <a:gd name="T15" fmla="*/ 2425 h 5097"/>
                <a:gd name="T16" fmla="*/ 12 w 5091"/>
                <a:gd name="T17" fmla="*/ 2796 h 5097"/>
                <a:gd name="T18" fmla="*/ 73 w 5091"/>
                <a:gd name="T19" fmla="*/ 3166 h 5097"/>
                <a:gd name="T20" fmla="*/ 193 w 5091"/>
                <a:gd name="T21" fmla="*/ 3531 h 5097"/>
                <a:gd name="T22" fmla="*/ 273 w 5091"/>
                <a:gd name="T23" fmla="*/ 3708 h 5097"/>
                <a:gd name="T24" fmla="*/ 439 w 5091"/>
                <a:gd name="T25" fmla="*/ 3989 h 5097"/>
                <a:gd name="T26" fmla="*/ 677 w 5091"/>
                <a:gd name="T27" fmla="*/ 4285 h 5097"/>
                <a:gd name="T28" fmla="*/ 952 w 5091"/>
                <a:gd name="T29" fmla="*/ 4540 h 5097"/>
                <a:gd name="T30" fmla="*/ 1256 w 5091"/>
                <a:gd name="T31" fmla="*/ 4749 h 5097"/>
                <a:gd name="T32" fmla="*/ 1585 w 5091"/>
                <a:gd name="T33" fmla="*/ 4910 h 5097"/>
                <a:gd name="T34" fmla="*/ 1935 w 5091"/>
                <a:gd name="T35" fmla="*/ 5023 h 5097"/>
                <a:gd name="T36" fmla="*/ 2296 w 5091"/>
                <a:gd name="T37" fmla="*/ 5084 h 5097"/>
                <a:gd name="T38" fmla="*/ 2666 w 5091"/>
                <a:gd name="T39" fmla="*/ 5095 h 5097"/>
                <a:gd name="T40" fmla="*/ 3038 w 5091"/>
                <a:gd name="T41" fmla="*/ 5051 h 5097"/>
                <a:gd name="T42" fmla="*/ 3405 w 5091"/>
                <a:gd name="T43" fmla="*/ 4950 h 5097"/>
                <a:gd name="T44" fmla="*/ 3703 w 5091"/>
                <a:gd name="T45" fmla="*/ 4824 h 5097"/>
                <a:gd name="T46" fmla="*/ 3874 w 5091"/>
                <a:gd name="T47" fmla="*/ 4728 h 5097"/>
                <a:gd name="T48" fmla="*/ 4186 w 5091"/>
                <a:gd name="T49" fmla="*/ 4504 h 5097"/>
                <a:gd name="T50" fmla="*/ 4454 w 5091"/>
                <a:gd name="T51" fmla="*/ 4242 h 5097"/>
                <a:gd name="T52" fmla="*/ 4678 w 5091"/>
                <a:gd name="T53" fmla="*/ 3946 h 5097"/>
                <a:gd name="T54" fmla="*/ 4856 w 5091"/>
                <a:gd name="T55" fmla="*/ 3624 h 5097"/>
                <a:gd name="T56" fmla="*/ 4985 w 5091"/>
                <a:gd name="T57" fmla="*/ 3281 h 5097"/>
                <a:gd name="T58" fmla="*/ 5064 w 5091"/>
                <a:gd name="T59" fmla="*/ 2922 h 5097"/>
                <a:gd name="T60" fmla="*/ 5091 w 5091"/>
                <a:gd name="T61" fmla="*/ 2555 h 5097"/>
                <a:gd name="T62" fmla="*/ 5066 w 5091"/>
                <a:gd name="T63" fmla="*/ 2184 h 5097"/>
                <a:gd name="T64" fmla="*/ 4985 w 5091"/>
                <a:gd name="T65" fmla="*/ 1815 h 5097"/>
                <a:gd name="T66" fmla="*/ 4848 w 5091"/>
                <a:gd name="T67" fmla="*/ 1453 h 5097"/>
                <a:gd name="T68" fmla="*/ 4787 w 5091"/>
                <a:gd name="T69" fmla="*/ 1336 h 5097"/>
                <a:gd name="T70" fmla="*/ 4574 w 5091"/>
                <a:gd name="T71" fmla="*/ 1010 h 5097"/>
                <a:gd name="T72" fmla="*/ 4321 w 5091"/>
                <a:gd name="T73" fmla="*/ 727 h 5097"/>
                <a:gd name="T74" fmla="*/ 4033 w 5091"/>
                <a:gd name="T75" fmla="*/ 486 h 5097"/>
                <a:gd name="T76" fmla="*/ 3718 w 5091"/>
                <a:gd name="T77" fmla="*/ 292 h 5097"/>
                <a:gd name="T78" fmla="*/ 3381 w 5091"/>
                <a:gd name="T79" fmla="*/ 145 h 5097"/>
                <a:gd name="T80" fmla="*/ 3027 w 5091"/>
                <a:gd name="T81" fmla="*/ 48 h 5097"/>
                <a:gd name="T82" fmla="*/ 2663 w 5091"/>
                <a:gd name="T83" fmla="*/ 3 h 5097"/>
                <a:gd name="T84" fmla="*/ 2294 w 5091"/>
                <a:gd name="T85" fmla="*/ 12 h 5097"/>
                <a:gd name="T86" fmla="*/ 1926 w 5091"/>
                <a:gd name="T87" fmla="*/ 75 h 5097"/>
                <a:gd name="T88" fmla="*/ 1565 w 5091"/>
                <a:gd name="T89" fmla="*/ 197 h 5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1" h="5097">
                  <a:moveTo>
                    <a:pt x="1389" y="279"/>
                  </a:moveTo>
                  <a:lnTo>
                    <a:pt x="1389" y="279"/>
                  </a:lnTo>
                  <a:lnTo>
                    <a:pt x="1330" y="310"/>
                  </a:lnTo>
                  <a:lnTo>
                    <a:pt x="1217" y="375"/>
                  </a:lnTo>
                  <a:lnTo>
                    <a:pt x="1109" y="445"/>
                  </a:lnTo>
                  <a:lnTo>
                    <a:pt x="1005" y="520"/>
                  </a:lnTo>
                  <a:lnTo>
                    <a:pt x="906" y="599"/>
                  </a:lnTo>
                  <a:lnTo>
                    <a:pt x="812" y="683"/>
                  </a:lnTo>
                  <a:lnTo>
                    <a:pt x="722" y="771"/>
                  </a:lnTo>
                  <a:lnTo>
                    <a:pt x="637" y="862"/>
                  </a:lnTo>
                  <a:lnTo>
                    <a:pt x="557" y="957"/>
                  </a:lnTo>
                  <a:lnTo>
                    <a:pt x="483" y="1056"/>
                  </a:lnTo>
                  <a:lnTo>
                    <a:pt x="413" y="1157"/>
                  </a:lnTo>
                  <a:lnTo>
                    <a:pt x="349" y="1262"/>
                  </a:lnTo>
                  <a:lnTo>
                    <a:pt x="290" y="1370"/>
                  </a:lnTo>
                  <a:lnTo>
                    <a:pt x="236" y="1479"/>
                  </a:lnTo>
                  <a:lnTo>
                    <a:pt x="187" y="1591"/>
                  </a:lnTo>
                  <a:lnTo>
                    <a:pt x="144" y="1706"/>
                  </a:lnTo>
                  <a:lnTo>
                    <a:pt x="107" y="1822"/>
                  </a:lnTo>
                  <a:lnTo>
                    <a:pt x="75" y="1940"/>
                  </a:lnTo>
                  <a:lnTo>
                    <a:pt x="48" y="2060"/>
                  </a:lnTo>
                  <a:lnTo>
                    <a:pt x="27" y="2181"/>
                  </a:lnTo>
                  <a:lnTo>
                    <a:pt x="13" y="2302"/>
                  </a:lnTo>
                  <a:lnTo>
                    <a:pt x="3" y="2425"/>
                  </a:lnTo>
                  <a:lnTo>
                    <a:pt x="0" y="2548"/>
                  </a:lnTo>
                  <a:lnTo>
                    <a:pt x="3" y="2671"/>
                  </a:lnTo>
                  <a:lnTo>
                    <a:pt x="12" y="2796"/>
                  </a:lnTo>
                  <a:lnTo>
                    <a:pt x="26" y="2919"/>
                  </a:lnTo>
                  <a:lnTo>
                    <a:pt x="47" y="3042"/>
                  </a:lnTo>
                  <a:lnTo>
                    <a:pt x="73" y="3166"/>
                  </a:lnTo>
                  <a:lnTo>
                    <a:pt x="107" y="3288"/>
                  </a:lnTo>
                  <a:lnTo>
                    <a:pt x="147" y="3410"/>
                  </a:lnTo>
                  <a:lnTo>
                    <a:pt x="193" y="3531"/>
                  </a:lnTo>
                  <a:lnTo>
                    <a:pt x="245" y="3650"/>
                  </a:lnTo>
                  <a:lnTo>
                    <a:pt x="273" y="3708"/>
                  </a:lnTo>
                  <a:lnTo>
                    <a:pt x="273" y="3708"/>
                  </a:lnTo>
                  <a:lnTo>
                    <a:pt x="303" y="3767"/>
                  </a:lnTo>
                  <a:lnTo>
                    <a:pt x="369" y="3880"/>
                  </a:lnTo>
                  <a:lnTo>
                    <a:pt x="439" y="3989"/>
                  </a:lnTo>
                  <a:lnTo>
                    <a:pt x="515" y="4092"/>
                  </a:lnTo>
                  <a:lnTo>
                    <a:pt x="593" y="4191"/>
                  </a:lnTo>
                  <a:lnTo>
                    <a:pt x="677" y="4285"/>
                  </a:lnTo>
                  <a:lnTo>
                    <a:pt x="765" y="4375"/>
                  </a:lnTo>
                  <a:lnTo>
                    <a:pt x="857" y="4460"/>
                  </a:lnTo>
                  <a:lnTo>
                    <a:pt x="952" y="4540"/>
                  </a:lnTo>
                  <a:lnTo>
                    <a:pt x="1050" y="4615"/>
                  </a:lnTo>
                  <a:lnTo>
                    <a:pt x="1151" y="4684"/>
                  </a:lnTo>
                  <a:lnTo>
                    <a:pt x="1256" y="4749"/>
                  </a:lnTo>
                  <a:lnTo>
                    <a:pt x="1364" y="4807"/>
                  </a:lnTo>
                  <a:lnTo>
                    <a:pt x="1473" y="4862"/>
                  </a:lnTo>
                  <a:lnTo>
                    <a:pt x="1585" y="4910"/>
                  </a:lnTo>
                  <a:lnTo>
                    <a:pt x="1700" y="4952"/>
                  </a:lnTo>
                  <a:lnTo>
                    <a:pt x="1816" y="4990"/>
                  </a:lnTo>
                  <a:lnTo>
                    <a:pt x="1935" y="5023"/>
                  </a:lnTo>
                  <a:lnTo>
                    <a:pt x="2054" y="5049"/>
                  </a:lnTo>
                  <a:lnTo>
                    <a:pt x="2175" y="5070"/>
                  </a:lnTo>
                  <a:lnTo>
                    <a:pt x="2296" y="5084"/>
                  </a:lnTo>
                  <a:lnTo>
                    <a:pt x="2419" y="5094"/>
                  </a:lnTo>
                  <a:lnTo>
                    <a:pt x="2542" y="5097"/>
                  </a:lnTo>
                  <a:lnTo>
                    <a:pt x="2666" y="5095"/>
                  </a:lnTo>
                  <a:lnTo>
                    <a:pt x="2790" y="5085"/>
                  </a:lnTo>
                  <a:lnTo>
                    <a:pt x="2913" y="5071"/>
                  </a:lnTo>
                  <a:lnTo>
                    <a:pt x="3038" y="5051"/>
                  </a:lnTo>
                  <a:lnTo>
                    <a:pt x="3160" y="5024"/>
                  </a:lnTo>
                  <a:lnTo>
                    <a:pt x="3283" y="4990"/>
                  </a:lnTo>
                  <a:lnTo>
                    <a:pt x="3405" y="4950"/>
                  </a:lnTo>
                  <a:lnTo>
                    <a:pt x="3525" y="4904"/>
                  </a:lnTo>
                  <a:lnTo>
                    <a:pt x="3644" y="4852"/>
                  </a:lnTo>
                  <a:lnTo>
                    <a:pt x="3703" y="4824"/>
                  </a:lnTo>
                  <a:lnTo>
                    <a:pt x="3703" y="4824"/>
                  </a:lnTo>
                  <a:lnTo>
                    <a:pt x="3761" y="4794"/>
                  </a:lnTo>
                  <a:lnTo>
                    <a:pt x="3874" y="4728"/>
                  </a:lnTo>
                  <a:lnTo>
                    <a:pt x="3983" y="4658"/>
                  </a:lnTo>
                  <a:lnTo>
                    <a:pt x="4087" y="4583"/>
                  </a:lnTo>
                  <a:lnTo>
                    <a:pt x="4186" y="4504"/>
                  </a:lnTo>
                  <a:lnTo>
                    <a:pt x="4281" y="4420"/>
                  </a:lnTo>
                  <a:lnTo>
                    <a:pt x="4370" y="4333"/>
                  </a:lnTo>
                  <a:lnTo>
                    <a:pt x="4454" y="4242"/>
                  </a:lnTo>
                  <a:lnTo>
                    <a:pt x="4534" y="4146"/>
                  </a:lnTo>
                  <a:lnTo>
                    <a:pt x="4609" y="4047"/>
                  </a:lnTo>
                  <a:lnTo>
                    <a:pt x="4678" y="3946"/>
                  </a:lnTo>
                  <a:lnTo>
                    <a:pt x="4743" y="3841"/>
                  </a:lnTo>
                  <a:lnTo>
                    <a:pt x="4802" y="3733"/>
                  </a:lnTo>
                  <a:lnTo>
                    <a:pt x="4856" y="3624"/>
                  </a:lnTo>
                  <a:lnTo>
                    <a:pt x="4904" y="3512"/>
                  </a:lnTo>
                  <a:lnTo>
                    <a:pt x="4947" y="3397"/>
                  </a:lnTo>
                  <a:lnTo>
                    <a:pt x="4985" y="3281"/>
                  </a:lnTo>
                  <a:lnTo>
                    <a:pt x="5017" y="3163"/>
                  </a:lnTo>
                  <a:lnTo>
                    <a:pt x="5043" y="3043"/>
                  </a:lnTo>
                  <a:lnTo>
                    <a:pt x="5064" y="2922"/>
                  </a:lnTo>
                  <a:lnTo>
                    <a:pt x="5079" y="2801"/>
                  </a:lnTo>
                  <a:lnTo>
                    <a:pt x="5088" y="2679"/>
                  </a:lnTo>
                  <a:lnTo>
                    <a:pt x="5091" y="2555"/>
                  </a:lnTo>
                  <a:lnTo>
                    <a:pt x="5089" y="2432"/>
                  </a:lnTo>
                  <a:lnTo>
                    <a:pt x="5081" y="2307"/>
                  </a:lnTo>
                  <a:lnTo>
                    <a:pt x="5066" y="2184"/>
                  </a:lnTo>
                  <a:lnTo>
                    <a:pt x="5045" y="2061"/>
                  </a:lnTo>
                  <a:lnTo>
                    <a:pt x="5018" y="1937"/>
                  </a:lnTo>
                  <a:lnTo>
                    <a:pt x="4985" y="1815"/>
                  </a:lnTo>
                  <a:lnTo>
                    <a:pt x="4946" y="1693"/>
                  </a:lnTo>
                  <a:lnTo>
                    <a:pt x="4900" y="1572"/>
                  </a:lnTo>
                  <a:lnTo>
                    <a:pt x="4848" y="1453"/>
                  </a:lnTo>
                  <a:lnTo>
                    <a:pt x="4818" y="1395"/>
                  </a:lnTo>
                  <a:lnTo>
                    <a:pt x="4818" y="1395"/>
                  </a:lnTo>
                  <a:lnTo>
                    <a:pt x="4787" y="1336"/>
                  </a:lnTo>
                  <a:lnTo>
                    <a:pt x="4721" y="1223"/>
                  </a:lnTo>
                  <a:lnTo>
                    <a:pt x="4649" y="1115"/>
                  </a:lnTo>
                  <a:lnTo>
                    <a:pt x="4574" y="1010"/>
                  </a:lnTo>
                  <a:lnTo>
                    <a:pt x="4493" y="911"/>
                  </a:lnTo>
                  <a:lnTo>
                    <a:pt x="4408" y="817"/>
                  </a:lnTo>
                  <a:lnTo>
                    <a:pt x="4321" y="727"/>
                  </a:lnTo>
                  <a:lnTo>
                    <a:pt x="4229" y="641"/>
                  </a:lnTo>
                  <a:lnTo>
                    <a:pt x="4132" y="561"/>
                  </a:lnTo>
                  <a:lnTo>
                    <a:pt x="4033" y="486"/>
                  </a:lnTo>
                  <a:lnTo>
                    <a:pt x="3931" y="416"/>
                  </a:lnTo>
                  <a:lnTo>
                    <a:pt x="3826" y="351"/>
                  </a:lnTo>
                  <a:lnTo>
                    <a:pt x="3718" y="292"/>
                  </a:lnTo>
                  <a:lnTo>
                    <a:pt x="3609" y="237"/>
                  </a:lnTo>
                  <a:lnTo>
                    <a:pt x="3496" y="189"/>
                  </a:lnTo>
                  <a:lnTo>
                    <a:pt x="3381" y="145"/>
                  </a:lnTo>
                  <a:lnTo>
                    <a:pt x="3265" y="108"/>
                  </a:lnTo>
                  <a:lnTo>
                    <a:pt x="3146" y="75"/>
                  </a:lnTo>
                  <a:lnTo>
                    <a:pt x="3027" y="48"/>
                  </a:lnTo>
                  <a:lnTo>
                    <a:pt x="2907" y="27"/>
                  </a:lnTo>
                  <a:lnTo>
                    <a:pt x="2786" y="13"/>
                  </a:lnTo>
                  <a:lnTo>
                    <a:pt x="2663" y="3"/>
                  </a:lnTo>
                  <a:lnTo>
                    <a:pt x="2541" y="0"/>
                  </a:lnTo>
                  <a:lnTo>
                    <a:pt x="2418" y="3"/>
                  </a:lnTo>
                  <a:lnTo>
                    <a:pt x="2294" y="12"/>
                  </a:lnTo>
                  <a:lnTo>
                    <a:pt x="2171" y="26"/>
                  </a:lnTo>
                  <a:lnTo>
                    <a:pt x="2049" y="48"/>
                  </a:lnTo>
                  <a:lnTo>
                    <a:pt x="1926" y="75"/>
                  </a:lnTo>
                  <a:lnTo>
                    <a:pt x="1805" y="109"/>
                  </a:lnTo>
                  <a:lnTo>
                    <a:pt x="1685" y="150"/>
                  </a:lnTo>
                  <a:lnTo>
                    <a:pt x="1565" y="197"/>
                  </a:lnTo>
                  <a:lnTo>
                    <a:pt x="1447" y="250"/>
                  </a:lnTo>
                  <a:lnTo>
                    <a:pt x="138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6D14A291-E331-DD4C-BDB9-1256C40EB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965"/>
              <a:ext cx="795" cy="797"/>
            </a:xfrm>
            <a:custGeom>
              <a:avLst/>
              <a:gdLst>
                <a:gd name="T0" fmla="*/ 1919 w 3976"/>
                <a:gd name="T1" fmla="*/ 3985 h 3986"/>
                <a:gd name="T2" fmla="*/ 1643 w 3976"/>
                <a:gd name="T3" fmla="*/ 3957 h 3986"/>
                <a:gd name="T4" fmla="*/ 1378 w 3976"/>
                <a:gd name="T5" fmla="*/ 3891 h 3986"/>
                <a:gd name="T6" fmla="*/ 1126 w 3976"/>
                <a:gd name="T7" fmla="*/ 3791 h 3986"/>
                <a:gd name="T8" fmla="*/ 890 w 3976"/>
                <a:gd name="T9" fmla="*/ 3657 h 3986"/>
                <a:gd name="T10" fmla="*/ 676 w 3976"/>
                <a:gd name="T11" fmla="*/ 3494 h 3986"/>
                <a:gd name="T12" fmla="*/ 486 w 3976"/>
                <a:gd name="T13" fmla="*/ 3300 h 3986"/>
                <a:gd name="T14" fmla="*/ 322 w 3976"/>
                <a:gd name="T15" fmla="*/ 3081 h 3986"/>
                <a:gd name="T16" fmla="*/ 219 w 3976"/>
                <a:gd name="T17" fmla="*/ 2899 h 3986"/>
                <a:gd name="T18" fmla="*/ 154 w 3976"/>
                <a:gd name="T19" fmla="*/ 2760 h 3986"/>
                <a:gd name="T20" fmla="*/ 86 w 3976"/>
                <a:gd name="T21" fmla="*/ 2572 h 3986"/>
                <a:gd name="T22" fmla="*/ 38 w 3976"/>
                <a:gd name="T23" fmla="*/ 2380 h 3986"/>
                <a:gd name="T24" fmla="*/ 0 w 3976"/>
                <a:gd name="T25" fmla="*/ 2043 h 3986"/>
                <a:gd name="T26" fmla="*/ 28 w 3976"/>
                <a:gd name="T27" fmla="*/ 1661 h 3986"/>
                <a:gd name="T28" fmla="*/ 128 w 3976"/>
                <a:gd name="T29" fmla="*/ 1292 h 3986"/>
                <a:gd name="T30" fmla="*/ 296 w 3976"/>
                <a:gd name="T31" fmla="*/ 949 h 3986"/>
                <a:gd name="T32" fmla="*/ 530 w 3976"/>
                <a:gd name="T33" fmla="*/ 642 h 3986"/>
                <a:gd name="T34" fmla="*/ 785 w 3976"/>
                <a:gd name="T35" fmla="*/ 411 h 3986"/>
                <a:gd name="T36" fmla="*/ 950 w 3976"/>
                <a:gd name="T37" fmla="*/ 297 h 3986"/>
                <a:gd name="T38" fmla="*/ 1084 w 3976"/>
                <a:gd name="T39" fmla="*/ 222 h 3986"/>
                <a:gd name="T40" fmla="*/ 1244 w 3976"/>
                <a:gd name="T41" fmla="*/ 149 h 3986"/>
                <a:gd name="T42" fmla="*/ 1464 w 3976"/>
                <a:gd name="T43" fmla="*/ 73 h 3986"/>
                <a:gd name="T44" fmla="*/ 1693 w 3976"/>
                <a:gd name="T45" fmla="*/ 23 h 3986"/>
                <a:gd name="T46" fmla="*/ 1930 w 3976"/>
                <a:gd name="T47" fmla="*/ 0 h 3986"/>
                <a:gd name="T48" fmla="*/ 2060 w 3976"/>
                <a:gd name="T49" fmla="*/ 0 h 3986"/>
                <a:gd name="T50" fmla="*/ 2336 w 3976"/>
                <a:gd name="T51" fmla="*/ 29 h 3986"/>
                <a:gd name="T52" fmla="*/ 2603 w 3976"/>
                <a:gd name="T53" fmla="*/ 95 h 3986"/>
                <a:gd name="T54" fmla="*/ 2854 w 3976"/>
                <a:gd name="T55" fmla="*/ 194 h 3986"/>
                <a:gd name="T56" fmla="*/ 3089 w 3976"/>
                <a:gd name="T57" fmla="*/ 328 h 3986"/>
                <a:gd name="T58" fmla="*/ 3303 w 3976"/>
                <a:gd name="T59" fmla="*/ 492 h 3986"/>
                <a:gd name="T60" fmla="*/ 3494 w 3976"/>
                <a:gd name="T61" fmla="*/ 685 h 3986"/>
                <a:gd name="T62" fmla="*/ 3658 w 3976"/>
                <a:gd name="T63" fmla="*/ 905 h 3986"/>
                <a:gd name="T64" fmla="*/ 3760 w 3976"/>
                <a:gd name="T65" fmla="*/ 1087 h 3986"/>
                <a:gd name="T66" fmla="*/ 3874 w 3976"/>
                <a:gd name="T67" fmla="*/ 1360 h 3986"/>
                <a:gd name="T68" fmla="*/ 3960 w 3976"/>
                <a:gd name="T69" fmla="*/ 1739 h 3986"/>
                <a:gd name="T70" fmla="*/ 3974 w 3976"/>
                <a:gd name="T71" fmla="*/ 2126 h 3986"/>
                <a:gd name="T72" fmla="*/ 3913 w 3976"/>
                <a:gd name="T73" fmla="*/ 2512 h 3986"/>
                <a:gd name="T74" fmla="*/ 3853 w 3976"/>
                <a:gd name="T75" fmla="*/ 2699 h 3986"/>
                <a:gd name="T76" fmla="*/ 3678 w 3976"/>
                <a:gd name="T77" fmla="*/ 3049 h 3986"/>
                <a:gd name="T78" fmla="*/ 3443 w 3976"/>
                <a:gd name="T79" fmla="*/ 3357 h 3986"/>
                <a:gd name="T80" fmla="*/ 3188 w 3976"/>
                <a:gd name="T81" fmla="*/ 3583 h 3986"/>
                <a:gd name="T82" fmla="*/ 3026 w 3976"/>
                <a:gd name="T83" fmla="*/ 3691 h 3986"/>
                <a:gd name="T84" fmla="*/ 2896 w 3976"/>
                <a:gd name="T85" fmla="*/ 3763 h 3986"/>
                <a:gd name="T86" fmla="*/ 2731 w 3976"/>
                <a:gd name="T87" fmla="*/ 3841 h 3986"/>
                <a:gd name="T88" fmla="*/ 2505 w 3976"/>
                <a:gd name="T89" fmla="*/ 3917 h 3986"/>
                <a:gd name="T90" fmla="*/ 2277 w 3976"/>
                <a:gd name="T91" fmla="*/ 3965 h 3986"/>
                <a:gd name="T92" fmla="*/ 2048 w 3976"/>
                <a:gd name="T93" fmla="*/ 3985 h 3986"/>
                <a:gd name="T94" fmla="*/ 1990 w 3976"/>
                <a:gd name="T95" fmla="*/ 3986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6" h="3986">
                  <a:moveTo>
                    <a:pt x="1990" y="3986"/>
                  </a:moveTo>
                  <a:lnTo>
                    <a:pt x="1919" y="3985"/>
                  </a:lnTo>
                  <a:lnTo>
                    <a:pt x="1780" y="3976"/>
                  </a:lnTo>
                  <a:lnTo>
                    <a:pt x="1643" y="3957"/>
                  </a:lnTo>
                  <a:lnTo>
                    <a:pt x="1508" y="3928"/>
                  </a:lnTo>
                  <a:lnTo>
                    <a:pt x="1378" y="3891"/>
                  </a:lnTo>
                  <a:lnTo>
                    <a:pt x="1249" y="3845"/>
                  </a:lnTo>
                  <a:lnTo>
                    <a:pt x="1126" y="3791"/>
                  </a:lnTo>
                  <a:lnTo>
                    <a:pt x="1005" y="3728"/>
                  </a:lnTo>
                  <a:lnTo>
                    <a:pt x="890" y="3657"/>
                  </a:lnTo>
                  <a:lnTo>
                    <a:pt x="780" y="3579"/>
                  </a:lnTo>
                  <a:lnTo>
                    <a:pt x="676" y="3494"/>
                  </a:lnTo>
                  <a:lnTo>
                    <a:pt x="578" y="3401"/>
                  </a:lnTo>
                  <a:lnTo>
                    <a:pt x="486" y="3300"/>
                  </a:lnTo>
                  <a:lnTo>
                    <a:pt x="400" y="3194"/>
                  </a:lnTo>
                  <a:lnTo>
                    <a:pt x="322" y="3081"/>
                  </a:lnTo>
                  <a:lnTo>
                    <a:pt x="251" y="2961"/>
                  </a:lnTo>
                  <a:lnTo>
                    <a:pt x="219" y="2899"/>
                  </a:lnTo>
                  <a:lnTo>
                    <a:pt x="196" y="2853"/>
                  </a:lnTo>
                  <a:lnTo>
                    <a:pt x="154" y="2760"/>
                  </a:lnTo>
                  <a:lnTo>
                    <a:pt x="118" y="2667"/>
                  </a:lnTo>
                  <a:lnTo>
                    <a:pt x="86" y="2572"/>
                  </a:lnTo>
                  <a:lnTo>
                    <a:pt x="59" y="2476"/>
                  </a:lnTo>
                  <a:lnTo>
                    <a:pt x="38" y="2380"/>
                  </a:lnTo>
                  <a:lnTo>
                    <a:pt x="14" y="2236"/>
                  </a:lnTo>
                  <a:lnTo>
                    <a:pt x="0" y="2043"/>
                  </a:lnTo>
                  <a:lnTo>
                    <a:pt x="5" y="1850"/>
                  </a:lnTo>
                  <a:lnTo>
                    <a:pt x="28" y="1661"/>
                  </a:lnTo>
                  <a:lnTo>
                    <a:pt x="69" y="1474"/>
                  </a:lnTo>
                  <a:lnTo>
                    <a:pt x="128" y="1292"/>
                  </a:lnTo>
                  <a:lnTo>
                    <a:pt x="204" y="1117"/>
                  </a:lnTo>
                  <a:lnTo>
                    <a:pt x="296" y="949"/>
                  </a:lnTo>
                  <a:lnTo>
                    <a:pt x="405" y="790"/>
                  </a:lnTo>
                  <a:lnTo>
                    <a:pt x="530" y="642"/>
                  </a:lnTo>
                  <a:lnTo>
                    <a:pt x="670" y="505"/>
                  </a:lnTo>
                  <a:lnTo>
                    <a:pt x="785" y="411"/>
                  </a:lnTo>
                  <a:lnTo>
                    <a:pt x="866" y="352"/>
                  </a:lnTo>
                  <a:lnTo>
                    <a:pt x="950" y="297"/>
                  </a:lnTo>
                  <a:lnTo>
                    <a:pt x="1039" y="246"/>
                  </a:lnTo>
                  <a:lnTo>
                    <a:pt x="1084" y="222"/>
                  </a:lnTo>
                  <a:lnTo>
                    <a:pt x="1136" y="196"/>
                  </a:lnTo>
                  <a:lnTo>
                    <a:pt x="1244" y="149"/>
                  </a:lnTo>
                  <a:lnTo>
                    <a:pt x="1352" y="108"/>
                  </a:lnTo>
                  <a:lnTo>
                    <a:pt x="1464" y="73"/>
                  </a:lnTo>
                  <a:lnTo>
                    <a:pt x="1578" y="45"/>
                  </a:lnTo>
                  <a:lnTo>
                    <a:pt x="1693" y="23"/>
                  </a:lnTo>
                  <a:lnTo>
                    <a:pt x="1811" y="7"/>
                  </a:lnTo>
                  <a:lnTo>
                    <a:pt x="1930" y="0"/>
                  </a:lnTo>
                  <a:lnTo>
                    <a:pt x="1990" y="0"/>
                  </a:lnTo>
                  <a:lnTo>
                    <a:pt x="2060" y="0"/>
                  </a:lnTo>
                  <a:lnTo>
                    <a:pt x="2199" y="10"/>
                  </a:lnTo>
                  <a:lnTo>
                    <a:pt x="2336" y="29"/>
                  </a:lnTo>
                  <a:lnTo>
                    <a:pt x="2471" y="57"/>
                  </a:lnTo>
                  <a:lnTo>
                    <a:pt x="2603" y="95"/>
                  </a:lnTo>
                  <a:lnTo>
                    <a:pt x="2731" y="140"/>
                  </a:lnTo>
                  <a:lnTo>
                    <a:pt x="2854" y="194"/>
                  </a:lnTo>
                  <a:lnTo>
                    <a:pt x="2974" y="257"/>
                  </a:lnTo>
                  <a:lnTo>
                    <a:pt x="3089" y="328"/>
                  </a:lnTo>
                  <a:lnTo>
                    <a:pt x="3199" y="406"/>
                  </a:lnTo>
                  <a:lnTo>
                    <a:pt x="3303" y="492"/>
                  </a:lnTo>
                  <a:lnTo>
                    <a:pt x="3402" y="585"/>
                  </a:lnTo>
                  <a:lnTo>
                    <a:pt x="3494" y="685"/>
                  </a:lnTo>
                  <a:lnTo>
                    <a:pt x="3580" y="791"/>
                  </a:lnTo>
                  <a:lnTo>
                    <a:pt x="3658" y="905"/>
                  </a:lnTo>
                  <a:lnTo>
                    <a:pt x="3728" y="1024"/>
                  </a:lnTo>
                  <a:lnTo>
                    <a:pt x="3760" y="1087"/>
                  </a:lnTo>
                  <a:lnTo>
                    <a:pt x="3803" y="1176"/>
                  </a:lnTo>
                  <a:lnTo>
                    <a:pt x="3874" y="1360"/>
                  </a:lnTo>
                  <a:lnTo>
                    <a:pt x="3927" y="1548"/>
                  </a:lnTo>
                  <a:lnTo>
                    <a:pt x="3960" y="1739"/>
                  </a:lnTo>
                  <a:lnTo>
                    <a:pt x="3976" y="1933"/>
                  </a:lnTo>
                  <a:lnTo>
                    <a:pt x="3974" y="2126"/>
                  </a:lnTo>
                  <a:lnTo>
                    <a:pt x="3953" y="2320"/>
                  </a:lnTo>
                  <a:lnTo>
                    <a:pt x="3913" y="2512"/>
                  </a:lnTo>
                  <a:lnTo>
                    <a:pt x="3886" y="2606"/>
                  </a:lnTo>
                  <a:lnTo>
                    <a:pt x="3853" y="2699"/>
                  </a:lnTo>
                  <a:lnTo>
                    <a:pt x="3774" y="2879"/>
                  </a:lnTo>
                  <a:lnTo>
                    <a:pt x="3678" y="3049"/>
                  </a:lnTo>
                  <a:lnTo>
                    <a:pt x="3568" y="3209"/>
                  </a:lnTo>
                  <a:lnTo>
                    <a:pt x="3443" y="3357"/>
                  </a:lnTo>
                  <a:lnTo>
                    <a:pt x="3302" y="3492"/>
                  </a:lnTo>
                  <a:lnTo>
                    <a:pt x="3188" y="3583"/>
                  </a:lnTo>
                  <a:lnTo>
                    <a:pt x="3109" y="3639"/>
                  </a:lnTo>
                  <a:lnTo>
                    <a:pt x="3026" y="3691"/>
                  </a:lnTo>
                  <a:lnTo>
                    <a:pt x="2941" y="3740"/>
                  </a:lnTo>
                  <a:lnTo>
                    <a:pt x="2896" y="3763"/>
                  </a:lnTo>
                  <a:lnTo>
                    <a:pt x="2841" y="3791"/>
                  </a:lnTo>
                  <a:lnTo>
                    <a:pt x="2731" y="3841"/>
                  </a:lnTo>
                  <a:lnTo>
                    <a:pt x="2618" y="3883"/>
                  </a:lnTo>
                  <a:lnTo>
                    <a:pt x="2505" y="3917"/>
                  </a:lnTo>
                  <a:lnTo>
                    <a:pt x="2392" y="3945"/>
                  </a:lnTo>
                  <a:lnTo>
                    <a:pt x="2277" y="3965"/>
                  </a:lnTo>
                  <a:lnTo>
                    <a:pt x="2163" y="3979"/>
                  </a:lnTo>
                  <a:lnTo>
                    <a:pt x="2048" y="3985"/>
                  </a:lnTo>
                  <a:lnTo>
                    <a:pt x="1990" y="3986"/>
                  </a:lnTo>
                  <a:lnTo>
                    <a:pt x="1990" y="3986"/>
                  </a:lnTo>
                  <a:close/>
                </a:path>
              </a:pathLst>
            </a:custGeom>
            <a:solidFill>
              <a:srgbClr val="1C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9" name="Freeform 26">
              <a:extLst>
                <a:ext uri="{FF2B5EF4-FFF2-40B4-BE49-F238E27FC236}">
                  <a16:creationId xmlns:a16="http://schemas.microsoft.com/office/drawing/2014/main" id="{9391AF0D-038B-A04E-898B-569AF44B4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241"/>
              <a:ext cx="550" cy="521"/>
            </a:xfrm>
            <a:custGeom>
              <a:avLst/>
              <a:gdLst>
                <a:gd name="T0" fmla="*/ 100 w 2749"/>
                <a:gd name="T1" fmla="*/ 0 h 2606"/>
                <a:gd name="T2" fmla="*/ 72 w 2749"/>
                <a:gd name="T3" fmla="*/ 91 h 2606"/>
                <a:gd name="T4" fmla="*/ 30 w 2749"/>
                <a:gd name="T5" fmla="*/ 279 h 2606"/>
                <a:gd name="T6" fmla="*/ 6 w 2749"/>
                <a:gd name="T7" fmla="*/ 469 h 2606"/>
                <a:gd name="T8" fmla="*/ 0 w 2749"/>
                <a:gd name="T9" fmla="*/ 663 h 2606"/>
                <a:gd name="T10" fmla="*/ 12 w 2749"/>
                <a:gd name="T11" fmla="*/ 856 h 2606"/>
                <a:gd name="T12" fmla="*/ 34 w 2749"/>
                <a:gd name="T13" fmla="*/ 1000 h 2606"/>
                <a:gd name="T14" fmla="*/ 55 w 2749"/>
                <a:gd name="T15" fmla="*/ 1096 h 2606"/>
                <a:gd name="T16" fmla="*/ 80 w 2749"/>
                <a:gd name="T17" fmla="*/ 1192 h 2606"/>
                <a:gd name="T18" fmla="*/ 111 w 2749"/>
                <a:gd name="T19" fmla="*/ 1287 h 2606"/>
                <a:gd name="T20" fmla="*/ 147 w 2749"/>
                <a:gd name="T21" fmla="*/ 1380 h 2606"/>
                <a:gd name="T22" fmla="*/ 188 w 2749"/>
                <a:gd name="T23" fmla="*/ 1473 h 2606"/>
                <a:gd name="T24" fmla="*/ 211 w 2749"/>
                <a:gd name="T25" fmla="*/ 1519 h 2606"/>
                <a:gd name="T26" fmla="*/ 245 w 2749"/>
                <a:gd name="T27" fmla="*/ 1581 h 2606"/>
                <a:gd name="T28" fmla="*/ 317 w 2749"/>
                <a:gd name="T29" fmla="*/ 1701 h 2606"/>
                <a:gd name="T30" fmla="*/ 398 w 2749"/>
                <a:gd name="T31" fmla="*/ 1814 h 2606"/>
                <a:gd name="T32" fmla="*/ 483 w 2749"/>
                <a:gd name="T33" fmla="*/ 1920 h 2606"/>
                <a:gd name="T34" fmla="*/ 576 w 2749"/>
                <a:gd name="T35" fmla="*/ 2021 h 2606"/>
                <a:gd name="T36" fmla="*/ 675 w 2749"/>
                <a:gd name="T37" fmla="*/ 2114 h 2606"/>
                <a:gd name="T38" fmla="*/ 779 w 2749"/>
                <a:gd name="T39" fmla="*/ 2199 h 2606"/>
                <a:gd name="T40" fmla="*/ 888 w 2749"/>
                <a:gd name="T41" fmla="*/ 2277 h 2606"/>
                <a:gd name="T42" fmla="*/ 1003 w 2749"/>
                <a:gd name="T43" fmla="*/ 2348 h 2606"/>
                <a:gd name="T44" fmla="*/ 1121 w 2749"/>
                <a:gd name="T45" fmla="*/ 2411 h 2606"/>
                <a:gd name="T46" fmla="*/ 1244 w 2749"/>
                <a:gd name="T47" fmla="*/ 2465 h 2606"/>
                <a:gd name="T48" fmla="*/ 1372 w 2749"/>
                <a:gd name="T49" fmla="*/ 2511 h 2606"/>
                <a:gd name="T50" fmla="*/ 1503 w 2749"/>
                <a:gd name="T51" fmla="*/ 2548 h 2606"/>
                <a:gd name="T52" fmla="*/ 1635 w 2749"/>
                <a:gd name="T53" fmla="*/ 2577 h 2606"/>
                <a:gd name="T54" fmla="*/ 1772 w 2749"/>
                <a:gd name="T55" fmla="*/ 2596 h 2606"/>
                <a:gd name="T56" fmla="*/ 1912 w 2749"/>
                <a:gd name="T57" fmla="*/ 2605 h 2606"/>
                <a:gd name="T58" fmla="*/ 1982 w 2749"/>
                <a:gd name="T59" fmla="*/ 2606 h 2606"/>
                <a:gd name="T60" fmla="*/ 2032 w 2749"/>
                <a:gd name="T61" fmla="*/ 2605 h 2606"/>
                <a:gd name="T62" fmla="*/ 2130 w 2749"/>
                <a:gd name="T63" fmla="*/ 2600 h 2606"/>
                <a:gd name="T64" fmla="*/ 2275 w 2749"/>
                <a:gd name="T65" fmla="*/ 2584 h 2606"/>
                <a:gd name="T66" fmla="*/ 2466 w 2749"/>
                <a:gd name="T67" fmla="*/ 2544 h 2606"/>
                <a:gd name="T68" fmla="*/ 2655 w 2749"/>
                <a:gd name="T69" fmla="*/ 2488 h 2606"/>
                <a:gd name="T70" fmla="*/ 2749 w 2749"/>
                <a:gd name="T71" fmla="*/ 2452 h 2606"/>
                <a:gd name="T72" fmla="*/ 2749 w 2749"/>
                <a:gd name="T73" fmla="*/ 0 h 2606"/>
                <a:gd name="T74" fmla="*/ 100 w 2749"/>
                <a:gd name="T7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9" h="2606">
                  <a:moveTo>
                    <a:pt x="100" y="0"/>
                  </a:moveTo>
                  <a:lnTo>
                    <a:pt x="72" y="91"/>
                  </a:lnTo>
                  <a:lnTo>
                    <a:pt x="30" y="279"/>
                  </a:lnTo>
                  <a:lnTo>
                    <a:pt x="6" y="469"/>
                  </a:lnTo>
                  <a:lnTo>
                    <a:pt x="0" y="663"/>
                  </a:lnTo>
                  <a:lnTo>
                    <a:pt x="12" y="856"/>
                  </a:lnTo>
                  <a:lnTo>
                    <a:pt x="34" y="1000"/>
                  </a:lnTo>
                  <a:lnTo>
                    <a:pt x="55" y="1096"/>
                  </a:lnTo>
                  <a:lnTo>
                    <a:pt x="80" y="1192"/>
                  </a:lnTo>
                  <a:lnTo>
                    <a:pt x="111" y="1287"/>
                  </a:lnTo>
                  <a:lnTo>
                    <a:pt x="147" y="1380"/>
                  </a:lnTo>
                  <a:lnTo>
                    <a:pt x="188" y="1473"/>
                  </a:lnTo>
                  <a:lnTo>
                    <a:pt x="211" y="1519"/>
                  </a:lnTo>
                  <a:lnTo>
                    <a:pt x="245" y="1581"/>
                  </a:lnTo>
                  <a:lnTo>
                    <a:pt x="317" y="1701"/>
                  </a:lnTo>
                  <a:lnTo>
                    <a:pt x="398" y="1814"/>
                  </a:lnTo>
                  <a:lnTo>
                    <a:pt x="483" y="1920"/>
                  </a:lnTo>
                  <a:lnTo>
                    <a:pt x="576" y="2021"/>
                  </a:lnTo>
                  <a:lnTo>
                    <a:pt x="675" y="2114"/>
                  </a:lnTo>
                  <a:lnTo>
                    <a:pt x="779" y="2199"/>
                  </a:lnTo>
                  <a:lnTo>
                    <a:pt x="888" y="2277"/>
                  </a:lnTo>
                  <a:lnTo>
                    <a:pt x="1003" y="2348"/>
                  </a:lnTo>
                  <a:lnTo>
                    <a:pt x="1121" y="2411"/>
                  </a:lnTo>
                  <a:lnTo>
                    <a:pt x="1244" y="2465"/>
                  </a:lnTo>
                  <a:lnTo>
                    <a:pt x="1372" y="2511"/>
                  </a:lnTo>
                  <a:lnTo>
                    <a:pt x="1503" y="2548"/>
                  </a:lnTo>
                  <a:lnTo>
                    <a:pt x="1635" y="2577"/>
                  </a:lnTo>
                  <a:lnTo>
                    <a:pt x="1772" y="2596"/>
                  </a:lnTo>
                  <a:lnTo>
                    <a:pt x="1912" y="2605"/>
                  </a:lnTo>
                  <a:lnTo>
                    <a:pt x="1982" y="2606"/>
                  </a:lnTo>
                  <a:lnTo>
                    <a:pt x="2032" y="2605"/>
                  </a:lnTo>
                  <a:lnTo>
                    <a:pt x="2130" y="2600"/>
                  </a:lnTo>
                  <a:lnTo>
                    <a:pt x="2275" y="2584"/>
                  </a:lnTo>
                  <a:lnTo>
                    <a:pt x="2466" y="2544"/>
                  </a:lnTo>
                  <a:lnTo>
                    <a:pt x="2655" y="2488"/>
                  </a:lnTo>
                  <a:lnTo>
                    <a:pt x="2749" y="2452"/>
                  </a:lnTo>
                  <a:lnTo>
                    <a:pt x="274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0" name="Freeform 27">
              <a:extLst>
                <a:ext uri="{FF2B5EF4-FFF2-40B4-BE49-F238E27FC236}">
                  <a16:creationId xmlns:a16="http://schemas.microsoft.com/office/drawing/2014/main" id="{D5FE2733-DB33-0449-BC07-8BC818C10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391"/>
              <a:ext cx="399" cy="374"/>
            </a:xfrm>
            <a:custGeom>
              <a:avLst/>
              <a:gdLst>
                <a:gd name="T0" fmla="*/ 0 w 1994"/>
                <a:gd name="T1" fmla="*/ 0 h 1867"/>
                <a:gd name="T2" fmla="*/ 3 w 1994"/>
                <a:gd name="T3" fmla="*/ 49 h 1867"/>
                <a:gd name="T4" fmla="*/ 14 w 1994"/>
                <a:gd name="T5" fmla="*/ 148 h 1867"/>
                <a:gd name="T6" fmla="*/ 30 w 1994"/>
                <a:gd name="T7" fmla="*/ 247 h 1867"/>
                <a:gd name="T8" fmla="*/ 50 w 1994"/>
                <a:gd name="T9" fmla="*/ 346 h 1867"/>
                <a:gd name="T10" fmla="*/ 77 w 1994"/>
                <a:gd name="T11" fmla="*/ 444 h 1867"/>
                <a:gd name="T12" fmla="*/ 108 w 1994"/>
                <a:gd name="T13" fmla="*/ 541 h 1867"/>
                <a:gd name="T14" fmla="*/ 145 w 1994"/>
                <a:gd name="T15" fmla="*/ 637 h 1867"/>
                <a:gd name="T16" fmla="*/ 186 w 1994"/>
                <a:gd name="T17" fmla="*/ 732 h 1867"/>
                <a:gd name="T18" fmla="*/ 209 w 1994"/>
                <a:gd name="T19" fmla="*/ 779 h 1867"/>
                <a:gd name="T20" fmla="*/ 243 w 1994"/>
                <a:gd name="T21" fmla="*/ 842 h 1867"/>
                <a:gd name="T22" fmla="*/ 315 w 1994"/>
                <a:gd name="T23" fmla="*/ 961 h 1867"/>
                <a:gd name="T24" fmla="*/ 396 w 1994"/>
                <a:gd name="T25" fmla="*/ 1074 h 1867"/>
                <a:gd name="T26" fmla="*/ 481 w 1994"/>
                <a:gd name="T27" fmla="*/ 1181 h 1867"/>
                <a:gd name="T28" fmla="*/ 574 w 1994"/>
                <a:gd name="T29" fmla="*/ 1281 h 1867"/>
                <a:gd name="T30" fmla="*/ 673 w 1994"/>
                <a:gd name="T31" fmla="*/ 1374 h 1867"/>
                <a:gd name="T32" fmla="*/ 777 w 1994"/>
                <a:gd name="T33" fmla="*/ 1460 h 1867"/>
                <a:gd name="T34" fmla="*/ 886 w 1994"/>
                <a:gd name="T35" fmla="*/ 1538 h 1867"/>
                <a:gd name="T36" fmla="*/ 1001 w 1994"/>
                <a:gd name="T37" fmla="*/ 1608 h 1867"/>
                <a:gd name="T38" fmla="*/ 1119 w 1994"/>
                <a:gd name="T39" fmla="*/ 1671 h 1867"/>
                <a:gd name="T40" fmla="*/ 1242 w 1994"/>
                <a:gd name="T41" fmla="*/ 1726 h 1867"/>
                <a:gd name="T42" fmla="*/ 1370 w 1994"/>
                <a:gd name="T43" fmla="*/ 1772 h 1867"/>
                <a:gd name="T44" fmla="*/ 1501 w 1994"/>
                <a:gd name="T45" fmla="*/ 1809 h 1867"/>
                <a:gd name="T46" fmla="*/ 1633 w 1994"/>
                <a:gd name="T47" fmla="*/ 1837 h 1867"/>
                <a:gd name="T48" fmla="*/ 1770 w 1994"/>
                <a:gd name="T49" fmla="*/ 1856 h 1867"/>
                <a:gd name="T50" fmla="*/ 1910 w 1994"/>
                <a:gd name="T51" fmla="*/ 1866 h 1867"/>
                <a:gd name="T52" fmla="*/ 1980 w 1994"/>
                <a:gd name="T53" fmla="*/ 1867 h 1867"/>
                <a:gd name="T54" fmla="*/ 1994 w 1994"/>
                <a:gd name="T55" fmla="*/ 1867 h 1867"/>
                <a:gd name="T56" fmla="*/ 1994 w 1994"/>
                <a:gd name="T57" fmla="*/ 0 h 1867"/>
                <a:gd name="T58" fmla="*/ 0 w 1994"/>
                <a:gd name="T5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94" h="1867">
                  <a:moveTo>
                    <a:pt x="0" y="0"/>
                  </a:moveTo>
                  <a:lnTo>
                    <a:pt x="3" y="49"/>
                  </a:lnTo>
                  <a:lnTo>
                    <a:pt x="14" y="148"/>
                  </a:lnTo>
                  <a:lnTo>
                    <a:pt x="30" y="247"/>
                  </a:lnTo>
                  <a:lnTo>
                    <a:pt x="50" y="346"/>
                  </a:lnTo>
                  <a:lnTo>
                    <a:pt x="77" y="444"/>
                  </a:lnTo>
                  <a:lnTo>
                    <a:pt x="108" y="541"/>
                  </a:lnTo>
                  <a:lnTo>
                    <a:pt x="145" y="637"/>
                  </a:lnTo>
                  <a:lnTo>
                    <a:pt x="186" y="732"/>
                  </a:lnTo>
                  <a:lnTo>
                    <a:pt x="209" y="779"/>
                  </a:lnTo>
                  <a:lnTo>
                    <a:pt x="243" y="842"/>
                  </a:lnTo>
                  <a:lnTo>
                    <a:pt x="315" y="961"/>
                  </a:lnTo>
                  <a:lnTo>
                    <a:pt x="396" y="1074"/>
                  </a:lnTo>
                  <a:lnTo>
                    <a:pt x="481" y="1181"/>
                  </a:lnTo>
                  <a:lnTo>
                    <a:pt x="574" y="1281"/>
                  </a:lnTo>
                  <a:lnTo>
                    <a:pt x="673" y="1374"/>
                  </a:lnTo>
                  <a:lnTo>
                    <a:pt x="777" y="1460"/>
                  </a:lnTo>
                  <a:lnTo>
                    <a:pt x="886" y="1538"/>
                  </a:lnTo>
                  <a:lnTo>
                    <a:pt x="1001" y="1608"/>
                  </a:lnTo>
                  <a:lnTo>
                    <a:pt x="1119" y="1671"/>
                  </a:lnTo>
                  <a:lnTo>
                    <a:pt x="1242" y="1726"/>
                  </a:lnTo>
                  <a:lnTo>
                    <a:pt x="1370" y="1772"/>
                  </a:lnTo>
                  <a:lnTo>
                    <a:pt x="1501" y="1809"/>
                  </a:lnTo>
                  <a:lnTo>
                    <a:pt x="1633" y="1837"/>
                  </a:lnTo>
                  <a:lnTo>
                    <a:pt x="1770" y="1856"/>
                  </a:lnTo>
                  <a:lnTo>
                    <a:pt x="1910" y="1866"/>
                  </a:lnTo>
                  <a:lnTo>
                    <a:pt x="1980" y="1867"/>
                  </a:lnTo>
                  <a:lnTo>
                    <a:pt x="1994" y="1867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1" name="Freeform 28">
              <a:extLst>
                <a:ext uri="{FF2B5EF4-FFF2-40B4-BE49-F238E27FC236}">
                  <a16:creationId xmlns:a16="http://schemas.microsoft.com/office/drawing/2014/main" id="{A2F2619A-FD23-EA47-8424-B3371D4AE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4239"/>
              <a:ext cx="223" cy="345"/>
            </a:xfrm>
            <a:custGeom>
              <a:avLst/>
              <a:gdLst>
                <a:gd name="T0" fmla="*/ 558 w 1116"/>
                <a:gd name="T1" fmla="*/ 1728 h 1728"/>
                <a:gd name="T2" fmla="*/ 529 w 1116"/>
                <a:gd name="T3" fmla="*/ 1728 h 1728"/>
                <a:gd name="T4" fmla="*/ 474 w 1116"/>
                <a:gd name="T5" fmla="*/ 1722 h 1728"/>
                <a:gd name="T6" fmla="*/ 419 w 1116"/>
                <a:gd name="T7" fmla="*/ 1711 h 1728"/>
                <a:gd name="T8" fmla="*/ 367 w 1116"/>
                <a:gd name="T9" fmla="*/ 1695 h 1728"/>
                <a:gd name="T10" fmla="*/ 317 w 1116"/>
                <a:gd name="T11" fmla="*/ 1674 h 1728"/>
                <a:gd name="T12" fmla="*/ 270 w 1116"/>
                <a:gd name="T13" fmla="*/ 1647 h 1728"/>
                <a:gd name="T14" fmla="*/ 225 w 1116"/>
                <a:gd name="T15" fmla="*/ 1617 h 1728"/>
                <a:gd name="T16" fmla="*/ 183 w 1116"/>
                <a:gd name="T17" fmla="*/ 1583 h 1728"/>
                <a:gd name="T18" fmla="*/ 145 w 1116"/>
                <a:gd name="T19" fmla="*/ 1545 h 1728"/>
                <a:gd name="T20" fmla="*/ 111 w 1116"/>
                <a:gd name="T21" fmla="*/ 1504 h 1728"/>
                <a:gd name="T22" fmla="*/ 82 w 1116"/>
                <a:gd name="T23" fmla="*/ 1459 h 1728"/>
                <a:gd name="T24" fmla="*/ 55 w 1116"/>
                <a:gd name="T25" fmla="*/ 1412 h 1728"/>
                <a:gd name="T26" fmla="*/ 35 w 1116"/>
                <a:gd name="T27" fmla="*/ 1362 h 1728"/>
                <a:gd name="T28" fmla="*/ 18 w 1116"/>
                <a:gd name="T29" fmla="*/ 1310 h 1728"/>
                <a:gd name="T30" fmla="*/ 6 w 1116"/>
                <a:gd name="T31" fmla="*/ 1255 h 1728"/>
                <a:gd name="T32" fmla="*/ 1 w 1116"/>
                <a:gd name="T33" fmla="*/ 1199 h 1728"/>
                <a:gd name="T34" fmla="*/ 0 w 1116"/>
                <a:gd name="T35" fmla="*/ 1171 h 1728"/>
                <a:gd name="T36" fmla="*/ 0 w 1116"/>
                <a:gd name="T37" fmla="*/ 0 h 1728"/>
                <a:gd name="T38" fmla="*/ 1116 w 1116"/>
                <a:gd name="T3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6" h="1728">
                  <a:moveTo>
                    <a:pt x="558" y="1728"/>
                  </a:moveTo>
                  <a:lnTo>
                    <a:pt x="529" y="1728"/>
                  </a:lnTo>
                  <a:lnTo>
                    <a:pt x="474" y="1722"/>
                  </a:lnTo>
                  <a:lnTo>
                    <a:pt x="419" y="1711"/>
                  </a:lnTo>
                  <a:lnTo>
                    <a:pt x="367" y="1695"/>
                  </a:lnTo>
                  <a:lnTo>
                    <a:pt x="317" y="1674"/>
                  </a:lnTo>
                  <a:lnTo>
                    <a:pt x="270" y="1647"/>
                  </a:lnTo>
                  <a:lnTo>
                    <a:pt x="225" y="1617"/>
                  </a:lnTo>
                  <a:lnTo>
                    <a:pt x="183" y="1583"/>
                  </a:lnTo>
                  <a:lnTo>
                    <a:pt x="145" y="1545"/>
                  </a:lnTo>
                  <a:lnTo>
                    <a:pt x="111" y="1504"/>
                  </a:lnTo>
                  <a:lnTo>
                    <a:pt x="82" y="1459"/>
                  </a:lnTo>
                  <a:lnTo>
                    <a:pt x="55" y="1412"/>
                  </a:lnTo>
                  <a:lnTo>
                    <a:pt x="35" y="1362"/>
                  </a:lnTo>
                  <a:lnTo>
                    <a:pt x="18" y="1310"/>
                  </a:lnTo>
                  <a:lnTo>
                    <a:pt x="6" y="1255"/>
                  </a:lnTo>
                  <a:lnTo>
                    <a:pt x="1" y="1199"/>
                  </a:lnTo>
                  <a:lnTo>
                    <a:pt x="0" y="1171"/>
                  </a:lnTo>
                  <a:lnTo>
                    <a:pt x="0" y="0"/>
                  </a:lnTo>
                  <a:lnTo>
                    <a:pt x="1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2" name="Rectangle 29">
              <a:extLst>
                <a:ext uri="{FF2B5EF4-FFF2-40B4-BE49-F238E27FC236}">
                  <a16:creationId xmlns:a16="http://schemas.microsoft.com/office/drawing/2014/main" id="{DEAB45ED-4385-7341-817A-F7B4ED23A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" y="4270"/>
              <a:ext cx="55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3" name="Rectangle 30">
              <a:extLst>
                <a:ext uri="{FF2B5EF4-FFF2-40B4-BE49-F238E27FC236}">
                  <a16:creationId xmlns:a16="http://schemas.microsoft.com/office/drawing/2014/main" id="{A7ECADBE-F083-134A-81DB-F2C9E977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4270"/>
              <a:ext cx="56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4" name="Rectangle 31">
              <a:extLst>
                <a:ext uri="{FF2B5EF4-FFF2-40B4-BE49-F238E27FC236}">
                  <a16:creationId xmlns:a16="http://schemas.microsoft.com/office/drawing/2014/main" id="{9EDBAEEE-6C1B-484F-8F04-1EC404543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4270"/>
              <a:ext cx="56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5" name="Rectangle 32">
              <a:extLst>
                <a:ext uri="{FF2B5EF4-FFF2-40B4-BE49-F238E27FC236}">
                  <a16:creationId xmlns:a16="http://schemas.microsoft.com/office/drawing/2014/main" id="{CABCE57D-3EA5-9041-82F7-0C1AA44DD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030"/>
              <a:ext cx="505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6" name="Freeform 33">
              <a:extLst>
                <a:ext uri="{FF2B5EF4-FFF2-40B4-BE49-F238E27FC236}">
                  <a16:creationId xmlns:a16="http://schemas.microsoft.com/office/drawing/2014/main" id="{7AA9412D-7F18-3449-83D9-00D43752D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" y="2828"/>
              <a:ext cx="1784" cy="1784"/>
            </a:xfrm>
            <a:custGeom>
              <a:avLst/>
              <a:gdLst>
                <a:gd name="T0" fmla="*/ 7890 w 8922"/>
                <a:gd name="T1" fmla="*/ 8635 h 8922"/>
                <a:gd name="T2" fmla="*/ 6371 w 8922"/>
                <a:gd name="T3" fmla="*/ 5925 h 8922"/>
                <a:gd name="T4" fmla="*/ 8637 w 8922"/>
                <a:gd name="T5" fmla="*/ 8222 h 8922"/>
                <a:gd name="T6" fmla="*/ 6469 w 8922"/>
                <a:gd name="T7" fmla="*/ 5075 h 8922"/>
                <a:gd name="T8" fmla="*/ 6218 w 8922"/>
                <a:gd name="T9" fmla="*/ 5186 h 8922"/>
                <a:gd name="T10" fmla="*/ 2975 w 8922"/>
                <a:gd name="T11" fmla="*/ 1894 h 8922"/>
                <a:gd name="T12" fmla="*/ 3304 w 8922"/>
                <a:gd name="T13" fmla="*/ 1266 h 8922"/>
                <a:gd name="T14" fmla="*/ 3801 w 8922"/>
                <a:gd name="T15" fmla="*/ 764 h 8922"/>
                <a:gd name="T16" fmla="*/ 4323 w 8922"/>
                <a:gd name="T17" fmla="*/ 466 h 8922"/>
                <a:gd name="T18" fmla="*/ 5017 w 8922"/>
                <a:gd name="T19" fmla="*/ 293 h 8922"/>
                <a:gd name="T20" fmla="*/ 5712 w 8922"/>
                <a:gd name="T21" fmla="*/ 325 h 8922"/>
                <a:gd name="T22" fmla="*/ 6364 w 8922"/>
                <a:gd name="T23" fmla="*/ 552 h 8922"/>
                <a:gd name="T24" fmla="*/ 6928 w 8922"/>
                <a:gd name="T25" fmla="*/ 960 h 8922"/>
                <a:gd name="T26" fmla="*/ 7360 w 8922"/>
                <a:gd name="T27" fmla="*/ 1534 h 8922"/>
                <a:gd name="T28" fmla="*/ 7581 w 8922"/>
                <a:gd name="T29" fmla="*/ 2101 h 8922"/>
                <a:gd name="T30" fmla="*/ 7649 w 8922"/>
                <a:gd name="T31" fmla="*/ 2802 h 8922"/>
                <a:gd name="T32" fmla="*/ 7517 w 8922"/>
                <a:gd name="T33" fmla="*/ 3480 h 8922"/>
                <a:gd name="T34" fmla="*/ 7199 w 8922"/>
                <a:gd name="T35" fmla="*/ 4094 h 8922"/>
                <a:gd name="T36" fmla="*/ 6705 w 8922"/>
                <a:gd name="T37" fmla="*/ 4598 h 8922"/>
                <a:gd name="T38" fmla="*/ 6075 w 8922"/>
                <a:gd name="T39" fmla="*/ 4943 h 8922"/>
                <a:gd name="T40" fmla="*/ 5008 w 8922"/>
                <a:gd name="T41" fmla="*/ 5083 h 8922"/>
                <a:gd name="T42" fmla="*/ 4039 w 8922"/>
                <a:gd name="T43" fmla="*/ 4763 h 8922"/>
                <a:gd name="T44" fmla="*/ 3288 w 8922"/>
                <a:gd name="T45" fmla="*/ 4082 h 8922"/>
                <a:gd name="T46" fmla="*/ 2877 w 8922"/>
                <a:gd name="T47" fmla="*/ 3143 h 8922"/>
                <a:gd name="T48" fmla="*/ 2927 w 8922"/>
                <a:gd name="T49" fmla="*/ 2047 h 8922"/>
                <a:gd name="T50" fmla="*/ 5382 w 8922"/>
                <a:gd name="T51" fmla="*/ 8493 h 8922"/>
                <a:gd name="T52" fmla="*/ 1255 w 8922"/>
                <a:gd name="T53" fmla="*/ 8643 h 8922"/>
                <a:gd name="T54" fmla="*/ 1394 w 8922"/>
                <a:gd name="T55" fmla="*/ 8225 h 8922"/>
                <a:gd name="T56" fmla="*/ 2586 w 8922"/>
                <a:gd name="T57" fmla="*/ 3030 h 8922"/>
                <a:gd name="T58" fmla="*/ 2161 w 8922"/>
                <a:gd name="T59" fmla="*/ 3596 h 8922"/>
                <a:gd name="T60" fmla="*/ 3108 w 8922"/>
                <a:gd name="T61" fmla="*/ 4319 h 8922"/>
                <a:gd name="T62" fmla="*/ 2175 w 8922"/>
                <a:gd name="T63" fmla="*/ 4796 h 8922"/>
                <a:gd name="T64" fmla="*/ 4667 w 8922"/>
                <a:gd name="T65" fmla="*/ 5301 h 8922"/>
                <a:gd name="T66" fmla="*/ 5479 w 8922"/>
                <a:gd name="T67" fmla="*/ 8225 h 8922"/>
                <a:gd name="T68" fmla="*/ 960 w 8922"/>
                <a:gd name="T69" fmla="*/ 8550 h 8922"/>
                <a:gd name="T70" fmla="*/ 570 w 8922"/>
                <a:gd name="T71" fmla="*/ 8624 h 8922"/>
                <a:gd name="T72" fmla="*/ 280 w 8922"/>
                <a:gd name="T73" fmla="*/ 8267 h 8922"/>
                <a:gd name="T74" fmla="*/ 7361 w 8922"/>
                <a:gd name="T75" fmla="*/ 5117 h 8922"/>
                <a:gd name="T76" fmla="*/ 7348 w 8922"/>
                <a:gd name="T77" fmla="*/ 4367 h 8922"/>
                <a:gd name="T78" fmla="*/ 7907 w 8922"/>
                <a:gd name="T79" fmla="*/ 3150 h 8922"/>
                <a:gd name="T80" fmla="*/ 7905 w 8922"/>
                <a:gd name="T81" fmla="*/ 2182 h 8922"/>
                <a:gd name="T82" fmla="*/ 7681 w 8922"/>
                <a:gd name="T83" fmla="*/ 1504 h 8922"/>
                <a:gd name="T84" fmla="*/ 7314 w 8922"/>
                <a:gd name="T85" fmla="*/ 945 h 8922"/>
                <a:gd name="T86" fmla="*/ 6723 w 8922"/>
                <a:gd name="T87" fmla="*/ 431 h 8922"/>
                <a:gd name="T88" fmla="*/ 6021 w 8922"/>
                <a:gd name="T89" fmla="*/ 110 h 8922"/>
                <a:gd name="T90" fmla="*/ 5254 w 8922"/>
                <a:gd name="T91" fmla="*/ 0 h 8922"/>
                <a:gd name="T92" fmla="*/ 4472 w 8922"/>
                <a:gd name="T93" fmla="*/ 115 h 8922"/>
                <a:gd name="T94" fmla="*/ 3820 w 8922"/>
                <a:gd name="T95" fmla="*/ 411 h 8922"/>
                <a:gd name="T96" fmla="*/ 3118 w 8922"/>
                <a:gd name="T97" fmla="*/ 1044 h 8922"/>
                <a:gd name="T98" fmla="*/ 2681 w 8922"/>
                <a:gd name="T99" fmla="*/ 1894 h 8922"/>
                <a:gd name="T100" fmla="*/ 0 w 8922"/>
                <a:gd name="T101" fmla="*/ 6915 h 8922"/>
                <a:gd name="T102" fmla="*/ 68 w 8922"/>
                <a:gd name="T103" fmla="*/ 8529 h 8922"/>
                <a:gd name="T104" fmla="*/ 334 w 8922"/>
                <a:gd name="T105" fmla="*/ 8822 h 8922"/>
                <a:gd name="T106" fmla="*/ 697 w 8922"/>
                <a:gd name="T107" fmla="*/ 8922 h 8922"/>
                <a:gd name="T108" fmla="*/ 5365 w 8922"/>
                <a:gd name="T109" fmla="*/ 8854 h 8922"/>
                <a:gd name="T110" fmla="*/ 5659 w 8922"/>
                <a:gd name="T111" fmla="*/ 8589 h 8922"/>
                <a:gd name="T112" fmla="*/ 5758 w 8922"/>
                <a:gd name="T113" fmla="*/ 8225 h 8922"/>
                <a:gd name="T114" fmla="*/ 5981 w 8922"/>
                <a:gd name="T115" fmla="*/ 5827 h 8922"/>
                <a:gd name="T116" fmla="*/ 7700 w 8922"/>
                <a:gd name="T117" fmla="*/ 8868 h 8922"/>
                <a:gd name="T118" fmla="*/ 8001 w 8922"/>
                <a:gd name="T119" fmla="*/ 8915 h 8922"/>
                <a:gd name="T120" fmla="*/ 8710 w 8922"/>
                <a:gd name="T121" fmla="*/ 8576 h 8922"/>
                <a:gd name="T122" fmla="*/ 8915 w 8922"/>
                <a:gd name="T123" fmla="*/ 8090 h 8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22" h="8922">
                  <a:moveTo>
                    <a:pt x="8532" y="8364"/>
                  </a:moveTo>
                  <a:lnTo>
                    <a:pt x="8030" y="8615"/>
                  </a:lnTo>
                  <a:lnTo>
                    <a:pt x="8011" y="8624"/>
                  </a:lnTo>
                  <a:lnTo>
                    <a:pt x="7972" y="8637"/>
                  </a:lnTo>
                  <a:lnTo>
                    <a:pt x="7931" y="8640"/>
                  </a:lnTo>
                  <a:lnTo>
                    <a:pt x="7890" y="8635"/>
                  </a:lnTo>
                  <a:lnTo>
                    <a:pt x="7850" y="8622"/>
                  </a:lnTo>
                  <a:lnTo>
                    <a:pt x="7815" y="8601"/>
                  </a:lnTo>
                  <a:lnTo>
                    <a:pt x="7784" y="8573"/>
                  </a:lnTo>
                  <a:lnTo>
                    <a:pt x="7760" y="8537"/>
                  </a:lnTo>
                  <a:lnTo>
                    <a:pt x="7751" y="8517"/>
                  </a:lnTo>
                  <a:lnTo>
                    <a:pt x="6371" y="5925"/>
                  </a:lnTo>
                  <a:lnTo>
                    <a:pt x="7249" y="5478"/>
                  </a:lnTo>
                  <a:lnTo>
                    <a:pt x="8616" y="8086"/>
                  </a:lnTo>
                  <a:lnTo>
                    <a:pt x="8625" y="8103"/>
                  </a:lnTo>
                  <a:lnTo>
                    <a:pt x="8638" y="8142"/>
                  </a:lnTo>
                  <a:lnTo>
                    <a:pt x="8641" y="8182"/>
                  </a:lnTo>
                  <a:lnTo>
                    <a:pt x="8637" y="8222"/>
                  </a:lnTo>
                  <a:lnTo>
                    <a:pt x="8625" y="8259"/>
                  </a:lnTo>
                  <a:lnTo>
                    <a:pt x="8606" y="8295"/>
                  </a:lnTo>
                  <a:lnTo>
                    <a:pt x="8581" y="8326"/>
                  </a:lnTo>
                  <a:lnTo>
                    <a:pt x="8550" y="8353"/>
                  </a:lnTo>
                  <a:lnTo>
                    <a:pt x="8532" y="8364"/>
                  </a:lnTo>
                  <a:close/>
                  <a:moveTo>
                    <a:pt x="6469" y="5075"/>
                  </a:moveTo>
                  <a:lnTo>
                    <a:pt x="6530" y="5043"/>
                  </a:lnTo>
                  <a:lnTo>
                    <a:pt x="6640" y="4981"/>
                  </a:lnTo>
                  <a:lnTo>
                    <a:pt x="6692" y="4949"/>
                  </a:lnTo>
                  <a:lnTo>
                    <a:pt x="6901" y="5353"/>
                  </a:lnTo>
                  <a:lnTo>
                    <a:pt x="6427" y="5590"/>
                  </a:lnTo>
                  <a:lnTo>
                    <a:pt x="6218" y="5186"/>
                  </a:lnTo>
                  <a:lnTo>
                    <a:pt x="6254" y="5175"/>
                  </a:lnTo>
                  <a:lnTo>
                    <a:pt x="6322" y="5149"/>
                  </a:lnTo>
                  <a:lnTo>
                    <a:pt x="6415" y="5106"/>
                  </a:lnTo>
                  <a:lnTo>
                    <a:pt x="6469" y="5075"/>
                  </a:lnTo>
                  <a:close/>
                  <a:moveTo>
                    <a:pt x="2956" y="1952"/>
                  </a:moveTo>
                  <a:lnTo>
                    <a:pt x="2975" y="1894"/>
                  </a:lnTo>
                  <a:lnTo>
                    <a:pt x="3017" y="1783"/>
                  </a:lnTo>
                  <a:lnTo>
                    <a:pt x="3064" y="1673"/>
                  </a:lnTo>
                  <a:lnTo>
                    <a:pt x="3117" y="1566"/>
                  </a:lnTo>
                  <a:lnTo>
                    <a:pt x="3174" y="1463"/>
                  </a:lnTo>
                  <a:lnTo>
                    <a:pt x="3237" y="1362"/>
                  </a:lnTo>
                  <a:lnTo>
                    <a:pt x="3304" y="1266"/>
                  </a:lnTo>
                  <a:lnTo>
                    <a:pt x="3376" y="1173"/>
                  </a:lnTo>
                  <a:lnTo>
                    <a:pt x="3453" y="1083"/>
                  </a:lnTo>
                  <a:lnTo>
                    <a:pt x="3533" y="997"/>
                  </a:lnTo>
                  <a:lnTo>
                    <a:pt x="3618" y="916"/>
                  </a:lnTo>
                  <a:lnTo>
                    <a:pt x="3708" y="838"/>
                  </a:lnTo>
                  <a:lnTo>
                    <a:pt x="3801" y="764"/>
                  </a:lnTo>
                  <a:lnTo>
                    <a:pt x="3897" y="696"/>
                  </a:lnTo>
                  <a:lnTo>
                    <a:pt x="3997" y="631"/>
                  </a:lnTo>
                  <a:lnTo>
                    <a:pt x="4101" y="572"/>
                  </a:lnTo>
                  <a:lnTo>
                    <a:pt x="4154" y="544"/>
                  </a:lnTo>
                  <a:lnTo>
                    <a:pt x="4211" y="516"/>
                  </a:lnTo>
                  <a:lnTo>
                    <a:pt x="4323" y="466"/>
                  </a:lnTo>
                  <a:lnTo>
                    <a:pt x="4436" y="422"/>
                  </a:lnTo>
                  <a:lnTo>
                    <a:pt x="4551" y="385"/>
                  </a:lnTo>
                  <a:lnTo>
                    <a:pt x="4667" y="352"/>
                  </a:lnTo>
                  <a:lnTo>
                    <a:pt x="4784" y="326"/>
                  </a:lnTo>
                  <a:lnTo>
                    <a:pt x="4900" y="306"/>
                  </a:lnTo>
                  <a:lnTo>
                    <a:pt x="5017" y="293"/>
                  </a:lnTo>
                  <a:lnTo>
                    <a:pt x="5134" y="284"/>
                  </a:lnTo>
                  <a:lnTo>
                    <a:pt x="5251" y="281"/>
                  </a:lnTo>
                  <a:lnTo>
                    <a:pt x="5367" y="284"/>
                  </a:lnTo>
                  <a:lnTo>
                    <a:pt x="5483" y="293"/>
                  </a:lnTo>
                  <a:lnTo>
                    <a:pt x="5598" y="306"/>
                  </a:lnTo>
                  <a:lnTo>
                    <a:pt x="5712" y="325"/>
                  </a:lnTo>
                  <a:lnTo>
                    <a:pt x="5825" y="350"/>
                  </a:lnTo>
                  <a:lnTo>
                    <a:pt x="5936" y="381"/>
                  </a:lnTo>
                  <a:lnTo>
                    <a:pt x="6046" y="415"/>
                  </a:lnTo>
                  <a:lnTo>
                    <a:pt x="6154" y="456"/>
                  </a:lnTo>
                  <a:lnTo>
                    <a:pt x="6260" y="502"/>
                  </a:lnTo>
                  <a:lnTo>
                    <a:pt x="6364" y="552"/>
                  </a:lnTo>
                  <a:lnTo>
                    <a:pt x="6465" y="608"/>
                  </a:lnTo>
                  <a:lnTo>
                    <a:pt x="6563" y="669"/>
                  </a:lnTo>
                  <a:lnTo>
                    <a:pt x="6659" y="734"/>
                  </a:lnTo>
                  <a:lnTo>
                    <a:pt x="6752" y="805"/>
                  </a:lnTo>
                  <a:lnTo>
                    <a:pt x="6841" y="879"/>
                  </a:lnTo>
                  <a:lnTo>
                    <a:pt x="6928" y="960"/>
                  </a:lnTo>
                  <a:lnTo>
                    <a:pt x="7011" y="1044"/>
                  </a:lnTo>
                  <a:lnTo>
                    <a:pt x="7089" y="1133"/>
                  </a:lnTo>
                  <a:lnTo>
                    <a:pt x="7163" y="1226"/>
                  </a:lnTo>
                  <a:lnTo>
                    <a:pt x="7233" y="1325"/>
                  </a:lnTo>
                  <a:lnTo>
                    <a:pt x="7299" y="1427"/>
                  </a:lnTo>
                  <a:lnTo>
                    <a:pt x="7360" y="1534"/>
                  </a:lnTo>
                  <a:lnTo>
                    <a:pt x="7389" y="1589"/>
                  </a:lnTo>
                  <a:lnTo>
                    <a:pt x="7416" y="1645"/>
                  </a:lnTo>
                  <a:lnTo>
                    <a:pt x="7467" y="1757"/>
                  </a:lnTo>
                  <a:lnTo>
                    <a:pt x="7511" y="1871"/>
                  </a:lnTo>
                  <a:lnTo>
                    <a:pt x="7548" y="1986"/>
                  </a:lnTo>
                  <a:lnTo>
                    <a:pt x="7581" y="2101"/>
                  </a:lnTo>
                  <a:lnTo>
                    <a:pt x="7606" y="2218"/>
                  </a:lnTo>
                  <a:lnTo>
                    <a:pt x="7627" y="2335"/>
                  </a:lnTo>
                  <a:lnTo>
                    <a:pt x="7640" y="2452"/>
                  </a:lnTo>
                  <a:lnTo>
                    <a:pt x="7649" y="2569"/>
                  </a:lnTo>
                  <a:lnTo>
                    <a:pt x="7652" y="2686"/>
                  </a:lnTo>
                  <a:lnTo>
                    <a:pt x="7649" y="2802"/>
                  </a:lnTo>
                  <a:lnTo>
                    <a:pt x="7640" y="2918"/>
                  </a:lnTo>
                  <a:lnTo>
                    <a:pt x="7627" y="3033"/>
                  </a:lnTo>
                  <a:lnTo>
                    <a:pt x="7607" y="3147"/>
                  </a:lnTo>
                  <a:lnTo>
                    <a:pt x="7583" y="3260"/>
                  </a:lnTo>
                  <a:lnTo>
                    <a:pt x="7552" y="3371"/>
                  </a:lnTo>
                  <a:lnTo>
                    <a:pt x="7517" y="3480"/>
                  </a:lnTo>
                  <a:lnTo>
                    <a:pt x="7477" y="3588"/>
                  </a:lnTo>
                  <a:lnTo>
                    <a:pt x="7431" y="3695"/>
                  </a:lnTo>
                  <a:lnTo>
                    <a:pt x="7381" y="3798"/>
                  </a:lnTo>
                  <a:lnTo>
                    <a:pt x="7324" y="3900"/>
                  </a:lnTo>
                  <a:lnTo>
                    <a:pt x="7264" y="3998"/>
                  </a:lnTo>
                  <a:lnTo>
                    <a:pt x="7199" y="4094"/>
                  </a:lnTo>
                  <a:lnTo>
                    <a:pt x="7128" y="4187"/>
                  </a:lnTo>
                  <a:lnTo>
                    <a:pt x="7053" y="4276"/>
                  </a:lnTo>
                  <a:lnTo>
                    <a:pt x="6973" y="4363"/>
                  </a:lnTo>
                  <a:lnTo>
                    <a:pt x="6888" y="4444"/>
                  </a:lnTo>
                  <a:lnTo>
                    <a:pt x="6800" y="4524"/>
                  </a:lnTo>
                  <a:lnTo>
                    <a:pt x="6705" y="4598"/>
                  </a:lnTo>
                  <a:lnTo>
                    <a:pt x="6608" y="4668"/>
                  </a:lnTo>
                  <a:lnTo>
                    <a:pt x="6506" y="4734"/>
                  </a:lnTo>
                  <a:lnTo>
                    <a:pt x="6398" y="4795"/>
                  </a:lnTo>
                  <a:lnTo>
                    <a:pt x="6344" y="4824"/>
                  </a:lnTo>
                  <a:lnTo>
                    <a:pt x="6255" y="4868"/>
                  </a:lnTo>
                  <a:lnTo>
                    <a:pt x="6075" y="4943"/>
                  </a:lnTo>
                  <a:lnTo>
                    <a:pt x="5896" y="5003"/>
                  </a:lnTo>
                  <a:lnTo>
                    <a:pt x="5716" y="5048"/>
                  </a:lnTo>
                  <a:lnTo>
                    <a:pt x="5537" y="5077"/>
                  </a:lnTo>
                  <a:lnTo>
                    <a:pt x="5359" y="5093"/>
                  </a:lnTo>
                  <a:lnTo>
                    <a:pt x="5182" y="5095"/>
                  </a:lnTo>
                  <a:lnTo>
                    <a:pt x="5008" y="5083"/>
                  </a:lnTo>
                  <a:lnTo>
                    <a:pt x="4836" y="5059"/>
                  </a:lnTo>
                  <a:lnTo>
                    <a:pt x="4668" y="5022"/>
                  </a:lnTo>
                  <a:lnTo>
                    <a:pt x="4503" y="4974"/>
                  </a:lnTo>
                  <a:lnTo>
                    <a:pt x="4343" y="4915"/>
                  </a:lnTo>
                  <a:lnTo>
                    <a:pt x="4189" y="4844"/>
                  </a:lnTo>
                  <a:lnTo>
                    <a:pt x="4039" y="4763"/>
                  </a:lnTo>
                  <a:lnTo>
                    <a:pt x="3895" y="4671"/>
                  </a:lnTo>
                  <a:lnTo>
                    <a:pt x="3758" y="4571"/>
                  </a:lnTo>
                  <a:lnTo>
                    <a:pt x="3628" y="4461"/>
                  </a:lnTo>
                  <a:lnTo>
                    <a:pt x="3507" y="4343"/>
                  </a:lnTo>
                  <a:lnTo>
                    <a:pt x="3393" y="4216"/>
                  </a:lnTo>
                  <a:lnTo>
                    <a:pt x="3288" y="4082"/>
                  </a:lnTo>
                  <a:lnTo>
                    <a:pt x="3192" y="3940"/>
                  </a:lnTo>
                  <a:lnTo>
                    <a:pt x="3108" y="3793"/>
                  </a:lnTo>
                  <a:lnTo>
                    <a:pt x="3032" y="3638"/>
                  </a:lnTo>
                  <a:lnTo>
                    <a:pt x="2968" y="3478"/>
                  </a:lnTo>
                  <a:lnTo>
                    <a:pt x="2917" y="3313"/>
                  </a:lnTo>
                  <a:lnTo>
                    <a:pt x="2877" y="3143"/>
                  </a:lnTo>
                  <a:lnTo>
                    <a:pt x="2850" y="2968"/>
                  </a:lnTo>
                  <a:lnTo>
                    <a:pt x="2837" y="2790"/>
                  </a:lnTo>
                  <a:lnTo>
                    <a:pt x="2837" y="2608"/>
                  </a:lnTo>
                  <a:lnTo>
                    <a:pt x="2851" y="2423"/>
                  </a:lnTo>
                  <a:lnTo>
                    <a:pt x="2881" y="2236"/>
                  </a:lnTo>
                  <a:lnTo>
                    <a:pt x="2927" y="2047"/>
                  </a:lnTo>
                  <a:lnTo>
                    <a:pt x="2956" y="1952"/>
                  </a:lnTo>
                  <a:close/>
                  <a:moveTo>
                    <a:pt x="5479" y="8225"/>
                  </a:moveTo>
                  <a:lnTo>
                    <a:pt x="5478" y="8269"/>
                  </a:lnTo>
                  <a:lnTo>
                    <a:pt x="5460" y="8351"/>
                  </a:lnTo>
                  <a:lnTo>
                    <a:pt x="5428" y="8427"/>
                  </a:lnTo>
                  <a:lnTo>
                    <a:pt x="5382" y="8493"/>
                  </a:lnTo>
                  <a:lnTo>
                    <a:pt x="5324" y="8550"/>
                  </a:lnTo>
                  <a:lnTo>
                    <a:pt x="5257" y="8594"/>
                  </a:lnTo>
                  <a:lnTo>
                    <a:pt x="5182" y="8625"/>
                  </a:lnTo>
                  <a:lnTo>
                    <a:pt x="5103" y="8641"/>
                  </a:lnTo>
                  <a:lnTo>
                    <a:pt x="5061" y="8643"/>
                  </a:lnTo>
                  <a:lnTo>
                    <a:pt x="1255" y="8643"/>
                  </a:lnTo>
                  <a:lnTo>
                    <a:pt x="1285" y="8600"/>
                  </a:lnTo>
                  <a:lnTo>
                    <a:pt x="1336" y="8502"/>
                  </a:lnTo>
                  <a:lnTo>
                    <a:pt x="1373" y="8395"/>
                  </a:lnTo>
                  <a:lnTo>
                    <a:pt x="1389" y="8310"/>
                  </a:lnTo>
                  <a:lnTo>
                    <a:pt x="1394" y="8253"/>
                  </a:lnTo>
                  <a:lnTo>
                    <a:pt x="1394" y="8225"/>
                  </a:lnTo>
                  <a:lnTo>
                    <a:pt x="1394" y="2579"/>
                  </a:lnTo>
                  <a:lnTo>
                    <a:pt x="2565" y="2579"/>
                  </a:lnTo>
                  <a:lnTo>
                    <a:pt x="2563" y="2644"/>
                  </a:lnTo>
                  <a:lnTo>
                    <a:pt x="2565" y="2774"/>
                  </a:lnTo>
                  <a:lnTo>
                    <a:pt x="2572" y="2902"/>
                  </a:lnTo>
                  <a:lnTo>
                    <a:pt x="2586" y="3030"/>
                  </a:lnTo>
                  <a:lnTo>
                    <a:pt x="2606" y="3156"/>
                  </a:lnTo>
                  <a:lnTo>
                    <a:pt x="2631" y="3283"/>
                  </a:lnTo>
                  <a:lnTo>
                    <a:pt x="2661" y="3408"/>
                  </a:lnTo>
                  <a:lnTo>
                    <a:pt x="2698" y="3534"/>
                  </a:lnTo>
                  <a:lnTo>
                    <a:pt x="2719" y="3596"/>
                  </a:lnTo>
                  <a:lnTo>
                    <a:pt x="2161" y="3596"/>
                  </a:lnTo>
                  <a:lnTo>
                    <a:pt x="2161" y="3876"/>
                  </a:lnTo>
                  <a:lnTo>
                    <a:pt x="2830" y="3876"/>
                  </a:lnTo>
                  <a:lnTo>
                    <a:pt x="2865" y="3942"/>
                  </a:lnTo>
                  <a:lnTo>
                    <a:pt x="2939" y="4073"/>
                  </a:lnTo>
                  <a:lnTo>
                    <a:pt x="3020" y="4199"/>
                  </a:lnTo>
                  <a:lnTo>
                    <a:pt x="3108" y="4319"/>
                  </a:lnTo>
                  <a:lnTo>
                    <a:pt x="3202" y="4434"/>
                  </a:lnTo>
                  <a:lnTo>
                    <a:pt x="3302" y="4544"/>
                  </a:lnTo>
                  <a:lnTo>
                    <a:pt x="3410" y="4648"/>
                  </a:lnTo>
                  <a:lnTo>
                    <a:pt x="3524" y="4748"/>
                  </a:lnTo>
                  <a:lnTo>
                    <a:pt x="3583" y="4796"/>
                  </a:lnTo>
                  <a:lnTo>
                    <a:pt x="2175" y="4796"/>
                  </a:lnTo>
                  <a:lnTo>
                    <a:pt x="2175" y="5075"/>
                  </a:lnTo>
                  <a:lnTo>
                    <a:pt x="4043" y="5075"/>
                  </a:lnTo>
                  <a:lnTo>
                    <a:pt x="4132" y="5118"/>
                  </a:lnTo>
                  <a:lnTo>
                    <a:pt x="4310" y="5192"/>
                  </a:lnTo>
                  <a:lnTo>
                    <a:pt x="4488" y="5252"/>
                  </a:lnTo>
                  <a:lnTo>
                    <a:pt x="4667" y="5301"/>
                  </a:lnTo>
                  <a:lnTo>
                    <a:pt x="4845" y="5334"/>
                  </a:lnTo>
                  <a:lnTo>
                    <a:pt x="5025" y="5355"/>
                  </a:lnTo>
                  <a:lnTo>
                    <a:pt x="5206" y="5363"/>
                  </a:lnTo>
                  <a:lnTo>
                    <a:pt x="5388" y="5360"/>
                  </a:lnTo>
                  <a:lnTo>
                    <a:pt x="5479" y="5353"/>
                  </a:lnTo>
                  <a:lnTo>
                    <a:pt x="5479" y="8225"/>
                  </a:lnTo>
                  <a:close/>
                  <a:moveTo>
                    <a:pt x="1116" y="8225"/>
                  </a:moveTo>
                  <a:lnTo>
                    <a:pt x="1114" y="8269"/>
                  </a:lnTo>
                  <a:lnTo>
                    <a:pt x="1097" y="8351"/>
                  </a:lnTo>
                  <a:lnTo>
                    <a:pt x="1063" y="8427"/>
                  </a:lnTo>
                  <a:lnTo>
                    <a:pt x="1017" y="8493"/>
                  </a:lnTo>
                  <a:lnTo>
                    <a:pt x="960" y="8550"/>
                  </a:lnTo>
                  <a:lnTo>
                    <a:pt x="893" y="8594"/>
                  </a:lnTo>
                  <a:lnTo>
                    <a:pt x="819" y="8625"/>
                  </a:lnTo>
                  <a:lnTo>
                    <a:pt x="738" y="8641"/>
                  </a:lnTo>
                  <a:lnTo>
                    <a:pt x="697" y="8643"/>
                  </a:lnTo>
                  <a:lnTo>
                    <a:pt x="653" y="8641"/>
                  </a:lnTo>
                  <a:lnTo>
                    <a:pt x="570" y="8624"/>
                  </a:lnTo>
                  <a:lnTo>
                    <a:pt x="495" y="8592"/>
                  </a:lnTo>
                  <a:lnTo>
                    <a:pt x="428" y="8546"/>
                  </a:lnTo>
                  <a:lnTo>
                    <a:pt x="372" y="8488"/>
                  </a:lnTo>
                  <a:lnTo>
                    <a:pt x="327" y="8420"/>
                  </a:lnTo>
                  <a:lnTo>
                    <a:pt x="297" y="8346"/>
                  </a:lnTo>
                  <a:lnTo>
                    <a:pt x="280" y="8267"/>
                  </a:lnTo>
                  <a:lnTo>
                    <a:pt x="279" y="8225"/>
                  </a:lnTo>
                  <a:lnTo>
                    <a:pt x="279" y="7193"/>
                  </a:lnTo>
                  <a:lnTo>
                    <a:pt x="1116" y="7193"/>
                  </a:lnTo>
                  <a:lnTo>
                    <a:pt x="1116" y="8225"/>
                  </a:lnTo>
                  <a:close/>
                  <a:moveTo>
                    <a:pt x="8867" y="7946"/>
                  </a:moveTo>
                  <a:lnTo>
                    <a:pt x="7361" y="5117"/>
                  </a:lnTo>
                  <a:lnTo>
                    <a:pt x="7165" y="5214"/>
                  </a:lnTo>
                  <a:lnTo>
                    <a:pt x="6943" y="4767"/>
                  </a:lnTo>
                  <a:lnTo>
                    <a:pt x="6988" y="4732"/>
                  </a:lnTo>
                  <a:lnTo>
                    <a:pt x="7075" y="4656"/>
                  </a:lnTo>
                  <a:lnTo>
                    <a:pt x="7198" y="4537"/>
                  </a:lnTo>
                  <a:lnTo>
                    <a:pt x="7348" y="4367"/>
                  </a:lnTo>
                  <a:lnTo>
                    <a:pt x="7483" y="4185"/>
                  </a:lnTo>
                  <a:lnTo>
                    <a:pt x="7603" y="3994"/>
                  </a:lnTo>
                  <a:lnTo>
                    <a:pt x="7704" y="3793"/>
                  </a:lnTo>
                  <a:lnTo>
                    <a:pt x="7790" y="3585"/>
                  </a:lnTo>
                  <a:lnTo>
                    <a:pt x="7858" y="3370"/>
                  </a:lnTo>
                  <a:lnTo>
                    <a:pt x="7907" y="3150"/>
                  </a:lnTo>
                  <a:lnTo>
                    <a:pt x="7938" y="2925"/>
                  </a:lnTo>
                  <a:lnTo>
                    <a:pt x="7951" y="2698"/>
                  </a:lnTo>
                  <a:lnTo>
                    <a:pt x="7946" y="2527"/>
                  </a:lnTo>
                  <a:lnTo>
                    <a:pt x="7937" y="2412"/>
                  </a:lnTo>
                  <a:lnTo>
                    <a:pt x="7924" y="2297"/>
                  </a:lnTo>
                  <a:lnTo>
                    <a:pt x="7905" y="2182"/>
                  </a:lnTo>
                  <a:lnTo>
                    <a:pt x="7881" y="2068"/>
                  </a:lnTo>
                  <a:lnTo>
                    <a:pt x="7851" y="1954"/>
                  </a:lnTo>
                  <a:lnTo>
                    <a:pt x="7817" y="1840"/>
                  </a:lnTo>
                  <a:lnTo>
                    <a:pt x="7777" y="1728"/>
                  </a:lnTo>
                  <a:lnTo>
                    <a:pt x="7732" y="1616"/>
                  </a:lnTo>
                  <a:lnTo>
                    <a:pt x="7681" y="1504"/>
                  </a:lnTo>
                  <a:lnTo>
                    <a:pt x="7654" y="1450"/>
                  </a:lnTo>
                  <a:lnTo>
                    <a:pt x="7621" y="1388"/>
                  </a:lnTo>
                  <a:lnTo>
                    <a:pt x="7552" y="1270"/>
                  </a:lnTo>
                  <a:lnTo>
                    <a:pt x="7477" y="1157"/>
                  </a:lnTo>
                  <a:lnTo>
                    <a:pt x="7398" y="1049"/>
                  </a:lnTo>
                  <a:lnTo>
                    <a:pt x="7314" y="945"/>
                  </a:lnTo>
                  <a:lnTo>
                    <a:pt x="7225" y="847"/>
                  </a:lnTo>
                  <a:lnTo>
                    <a:pt x="7132" y="753"/>
                  </a:lnTo>
                  <a:lnTo>
                    <a:pt x="7036" y="664"/>
                  </a:lnTo>
                  <a:lnTo>
                    <a:pt x="6934" y="581"/>
                  </a:lnTo>
                  <a:lnTo>
                    <a:pt x="6831" y="503"/>
                  </a:lnTo>
                  <a:lnTo>
                    <a:pt x="6723" y="431"/>
                  </a:lnTo>
                  <a:lnTo>
                    <a:pt x="6612" y="363"/>
                  </a:lnTo>
                  <a:lnTo>
                    <a:pt x="6498" y="301"/>
                  </a:lnTo>
                  <a:lnTo>
                    <a:pt x="6382" y="245"/>
                  </a:lnTo>
                  <a:lnTo>
                    <a:pt x="6264" y="194"/>
                  </a:lnTo>
                  <a:lnTo>
                    <a:pt x="6143" y="150"/>
                  </a:lnTo>
                  <a:lnTo>
                    <a:pt x="6021" y="110"/>
                  </a:lnTo>
                  <a:lnTo>
                    <a:pt x="5896" y="76"/>
                  </a:lnTo>
                  <a:lnTo>
                    <a:pt x="5770" y="49"/>
                  </a:lnTo>
                  <a:lnTo>
                    <a:pt x="5642" y="27"/>
                  </a:lnTo>
                  <a:lnTo>
                    <a:pt x="5513" y="13"/>
                  </a:lnTo>
                  <a:lnTo>
                    <a:pt x="5384" y="3"/>
                  </a:lnTo>
                  <a:lnTo>
                    <a:pt x="5254" y="0"/>
                  </a:lnTo>
                  <a:lnTo>
                    <a:pt x="5123" y="3"/>
                  </a:lnTo>
                  <a:lnTo>
                    <a:pt x="4993" y="13"/>
                  </a:lnTo>
                  <a:lnTo>
                    <a:pt x="4862" y="28"/>
                  </a:lnTo>
                  <a:lnTo>
                    <a:pt x="4731" y="50"/>
                  </a:lnTo>
                  <a:lnTo>
                    <a:pt x="4602" y="79"/>
                  </a:lnTo>
                  <a:lnTo>
                    <a:pt x="4472" y="115"/>
                  </a:lnTo>
                  <a:lnTo>
                    <a:pt x="4344" y="157"/>
                  </a:lnTo>
                  <a:lnTo>
                    <a:pt x="4217" y="206"/>
                  </a:lnTo>
                  <a:lnTo>
                    <a:pt x="4091" y="262"/>
                  </a:lnTo>
                  <a:lnTo>
                    <a:pt x="4029" y="293"/>
                  </a:lnTo>
                  <a:lnTo>
                    <a:pt x="3958" y="330"/>
                  </a:lnTo>
                  <a:lnTo>
                    <a:pt x="3820" y="411"/>
                  </a:lnTo>
                  <a:lnTo>
                    <a:pt x="3687" y="500"/>
                  </a:lnTo>
                  <a:lnTo>
                    <a:pt x="3559" y="595"/>
                  </a:lnTo>
                  <a:lnTo>
                    <a:pt x="3439" y="697"/>
                  </a:lnTo>
                  <a:lnTo>
                    <a:pt x="3325" y="807"/>
                  </a:lnTo>
                  <a:lnTo>
                    <a:pt x="3217" y="923"/>
                  </a:lnTo>
                  <a:lnTo>
                    <a:pt x="3118" y="1044"/>
                  </a:lnTo>
                  <a:lnTo>
                    <a:pt x="3025" y="1173"/>
                  </a:lnTo>
                  <a:lnTo>
                    <a:pt x="2939" y="1307"/>
                  </a:lnTo>
                  <a:lnTo>
                    <a:pt x="2863" y="1446"/>
                  </a:lnTo>
                  <a:lnTo>
                    <a:pt x="2794" y="1590"/>
                  </a:lnTo>
                  <a:lnTo>
                    <a:pt x="2733" y="1741"/>
                  </a:lnTo>
                  <a:lnTo>
                    <a:pt x="2681" y="1894"/>
                  </a:lnTo>
                  <a:lnTo>
                    <a:pt x="2639" y="2053"/>
                  </a:lnTo>
                  <a:lnTo>
                    <a:pt x="2606" y="2216"/>
                  </a:lnTo>
                  <a:lnTo>
                    <a:pt x="2593" y="2300"/>
                  </a:lnTo>
                  <a:lnTo>
                    <a:pt x="1116" y="2300"/>
                  </a:lnTo>
                  <a:lnTo>
                    <a:pt x="1116" y="6915"/>
                  </a:lnTo>
                  <a:lnTo>
                    <a:pt x="0" y="6915"/>
                  </a:lnTo>
                  <a:lnTo>
                    <a:pt x="0" y="8225"/>
                  </a:lnTo>
                  <a:lnTo>
                    <a:pt x="1" y="8261"/>
                  </a:lnTo>
                  <a:lnTo>
                    <a:pt x="7" y="8332"/>
                  </a:lnTo>
                  <a:lnTo>
                    <a:pt x="21" y="8400"/>
                  </a:lnTo>
                  <a:lnTo>
                    <a:pt x="42" y="8466"/>
                  </a:lnTo>
                  <a:lnTo>
                    <a:pt x="68" y="8529"/>
                  </a:lnTo>
                  <a:lnTo>
                    <a:pt x="99" y="8589"/>
                  </a:lnTo>
                  <a:lnTo>
                    <a:pt x="137" y="8644"/>
                  </a:lnTo>
                  <a:lnTo>
                    <a:pt x="179" y="8695"/>
                  </a:lnTo>
                  <a:lnTo>
                    <a:pt x="226" y="8742"/>
                  </a:lnTo>
                  <a:lnTo>
                    <a:pt x="277" y="8785"/>
                  </a:lnTo>
                  <a:lnTo>
                    <a:pt x="334" y="8822"/>
                  </a:lnTo>
                  <a:lnTo>
                    <a:pt x="392" y="8854"/>
                  </a:lnTo>
                  <a:lnTo>
                    <a:pt x="455" y="8880"/>
                  </a:lnTo>
                  <a:lnTo>
                    <a:pt x="521" y="8900"/>
                  </a:lnTo>
                  <a:lnTo>
                    <a:pt x="590" y="8914"/>
                  </a:lnTo>
                  <a:lnTo>
                    <a:pt x="661" y="8921"/>
                  </a:lnTo>
                  <a:lnTo>
                    <a:pt x="697" y="8922"/>
                  </a:lnTo>
                  <a:lnTo>
                    <a:pt x="5061" y="8922"/>
                  </a:lnTo>
                  <a:lnTo>
                    <a:pt x="5097" y="8921"/>
                  </a:lnTo>
                  <a:lnTo>
                    <a:pt x="5168" y="8914"/>
                  </a:lnTo>
                  <a:lnTo>
                    <a:pt x="5236" y="8900"/>
                  </a:lnTo>
                  <a:lnTo>
                    <a:pt x="5302" y="8880"/>
                  </a:lnTo>
                  <a:lnTo>
                    <a:pt x="5365" y="8854"/>
                  </a:lnTo>
                  <a:lnTo>
                    <a:pt x="5425" y="8822"/>
                  </a:lnTo>
                  <a:lnTo>
                    <a:pt x="5480" y="8785"/>
                  </a:lnTo>
                  <a:lnTo>
                    <a:pt x="5531" y="8742"/>
                  </a:lnTo>
                  <a:lnTo>
                    <a:pt x="5578" y="8695"/>
                  </a:lnTo>
                  <a:lnTo>
                    <a:pt x="5621" y="8644"/>
                  </a:lnTo>
                  <a:lnTo>
                    <a:pt x="5659" y="8589"/>
                  </a:lnTo>
                  <a:lnTo>
                    <a:pt x="5690" y="8529"/>
                  </a:lnTo>
                  <a:lnTo>
                    <a:pt x="5716" y="8466"/>
                  </a:lnTo>
                  <a:lnTo>
                    <a:pt x="5736" y="8400"/>
                  </a:lnTo>
                  <a:lnTo>
                    <a:pt x="5750" y="8332"/>
                  </a:lnTo>
                  <a:lnTo>
                    <a:pt x="5757" y="8261"/>
                  </a:lnTo>
                  <a:lnTo>
                    <a:pt x="5758" y="8225"/>
                  </a:lnTo>
                  <a:lnTo>
                    <a:pt x="5758" y="5326"/>
                  </a:lnTo>
                  <a:lnTo>
                    <a:pt x="5810" y="5315"/>
                  </a:lnTo>
                  <a:lnTo>
                    <a:pt x="5915" y="5289"/>
                  </a:lnTo>
                  <a:lnTo>
                    <a:pt x="5967" y="5269"/>
                  </a:lnTo>
                  <a:lnTo>
                    <a:pt x="6190" y="5716"/>
                  </a:lnTo>
                  <a:lnTo>
                    <a:pt x="5981" y="5827"/>
                  </a:lnTo>
                  <a:lnTo>
                    <a:pt x="7486" y="8657"/>
                  </a:lnTo>
                  <a:lnTo>
                    <a:pt x="7503" y="8688"/>
                  </a:lnTo>
                  <a:lnTo>
                    <a:pt x="7543" y="8743"/>
                  </a:lnTo>
                  <a:lnTo>
                    <a:pt x="7590" y="8792"/>
                  </a:lnTo>
                  <a:lnTo>
                    <a:pt x="7642" y="8834"/>
                  </a:lnTo>
                  <a:lnTo>
                    <a:pt x="7700" y="8868"/>
                  </a:lnTo>
                  <a:lnTo>
                    <a:pt x="7761" y="8894"/>
                  </a:lnTo>
                  <a:lnTo>
                    <a:pt x="7824" y="8912"/>
                  </a:lnTo>
                  <a:lnTo>
                    <a:pt x="7887" y="8921"/>
                  </a:lnTo>
                  <a:lnTo>
                    <a:pt x="7918" y="8922"/>
                  </a:lnTo>
                  <a:lnTo>
                    <a:pt x="7946" y="8921"/>
                  </a:lnTo>
                  <a:lnTo>
                    <a:pt x="8001" y="8915"/>
                  </a:lnTo>
                  <a:lnTo>
                    <a:pt x="8058" y="8902"/>
                  </a:lnTo>
                  <a:lnTo>
                    <a:pt x="8115" y="8880"/>
                  </a:lnTo>
                  <a:lnTo>
                    <a:pt x="8142" y="8866"/>
                  </a:lnTo>
                  <a:lnTo>
                    <a:pt x="8644" y="8615"/>
                  </a:lnTo>
                  <a:lnTo>
                    <a:pt x="8667" y="8603"/>
                  </a:lnTo>
                  <a:lnTo>
                    <a:pt x="8710" y="8576"/>
                  </a:lnTo>
                  <a:lnTo>
                    <a:pt x="8768" y="8529"/>
                  </a:lnTo>
                  <a:lnTo>
                    <a:pt x="8832" y="8455"/>
                  </a:lnTo>
                  <a:lnTo>
                    <a:pt x="8880" y="8372"/>
                  </a:lnTo>
                  <a:lnTo>
                    <a:pt x="8910" y="8282"/>
                  </a:lnTo>
                  <a:lnTo>
                    <a:pt x="8922" y="8187"/>
                  </a:lnTo>
                  <a:lnTo>
                    <a:pt x="8915" y="8090"/>
                  </a:lnTo>
                  <a:lnTo>
                    <a:pt x="8896" y="8018"/>
                  </a:lnTo>
                  <a:lnTo>
                    <a:pt x="8878" y="7970"/>
                  </a:lnTo>
                  <a:lnTo>
                    <a:pt x="8867" y="7946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7" name="Freeform 34">
              <a:extLst>
                <a:ext uri="{FF2B5EF4-FFF2-40B4-BE49-F238E27FC236}">
                  <a16:creationId xmlns:a16="http://schemas.microsoft.com/office/drawing/2014/main" id="{1B055A1A-4E9F-354D-AF8E-83BDCCEE9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4053"/>
              <a:ext cx="75" cy="76"/>
            </a:xfrm>
            <a:custGeom>
              <a:avLst/>
              <a:gdLst>
                <a:gd name="T0" fmla="*/ 0 w 378"/>
                <a:gd name="T1" fmla="*/ 135 h 379"/>
                <a:gd name="T2" fmla="*/ 243 w 378"/>
                <a:gd name="T3" fmla="*/ 0 h 379"/>
                <a:gd name="T4" fmla="*/ 378 w 378"/>
                <a:gd name="T5" fmla="*/ 244 h 379"/>
                <a:gd name="T6" fmla="*/ 135 w 378"/>
                <a:gd name="T7" fmla="*/ 379 h 379"/>
                <a:gd name="T8" fmla="*/ 0 w 378"/>
                <a:gd name="T9" fmla="*/ 13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9">
                  <a:moveTo>
                    <a:pt x="0" y="135"/>
                  </a:moveTo>
                  <a:lnTo>
                    <a:pt x="243" y="0"/>
                  </a:lnTo>
                  <a:lnTo>
                    <a:pt x="378" y="244"/>
                  </a:lnTo>
                  <a:lnTo>
                    <a:pt x="135" y="37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8" name="Freeform 35">
              <a:extLst>
                <a:ext uri="{FF2B5EF4-FFF2-40B4-BE49-F238E27FC236}">
                  <a16:creationId xmlns:a16="http://schemas.microsoft.com/office/drawing/2014/main" id="{A759E896-7AD2-0649-8F50-9750135A5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" y="4197"/>
              <a:ext cx="76" cy="76"/>
            </a:xfrm>
            <a:custGeom>
              <a:avLst/>
              <a:gdLst>
                <a:gd name="T0" fmla="*/ 0 w 380"/>
                <a:gd name="T1" fmla="*/ 135 h 378"/>
                <a:gd name="T2" fmla="*/ 245 w 380"/>
                <a:gd name="T3" fmla="*/ 0 h 378"/>
                <a:gd name="T4" fmla="*/ 380 w 380"/>
                <a:gd name="T5" fmla="*/ 243 h 378"/>
                <a:gd name="T6" fmla="*/ 135 w 380"/>
                <a:gd name="T7" fmla="*/ 378 h 378"/>
                <a:gd name="T8" fmla="*/ 0 w 380"/>
                <a:gd name="T9" fmla="*/ 13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78">
                  <a:moveTo>
                    <a:pt x="0" y="135"/>
                  </a:moveTo>
                  <a:lnTo>
                    <a:pt x="245" y="0"/>
                  </a:lnTo>
                  <a:lnTo>
                    <a:pt x="380" y="243"/>
                  </a:lnTo>
                  <a:lnTo>
                    <a:pt x="135" y="37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9" name="Freeform 36">
              <a:extLst>
                <a:ext uri="{FF2B5EF4-FFF2-40B4-BE49-F238E27FC236}">
                  <a16:creationId xmlns:a16="http://schemas.microsoft.com/office/drawing/2014/main" id="{8DBC142E-1B43-9B49-A4C3-6DEE06090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4346"/>
              <a:ext cx="76" cy="76"/>
            </a:xfrm>
            <a:custGeom>
              <a:avLst/>
              <a:gdLst>
                <a:gd name="T0" fmla="*/ 0 w 379"/>
                <a:gd name="T1" fmla="*/ 135 h 380"/>
                <a:gd name="T2" fmla="*/ 244 w 379"/>
                <a:gd name="T3" fmla="*/ 0 h 380"/>
                <a:gd name="T4" fmla="*/ 379 w 379"/>
                <a:gd name="T5" fmla="*/ 245 h 380"/>
                <a:gd name="T6" fmla="*/ 135 w 379"/>
                <a:gd name="T7" fmla="*/ 380 h 380"/>
                <a:gd name="T8" fmla="*/ 0 w 379"/>
                <a:gd name="T9" fmla="*/ 13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80">
                  <a:moveTo>
                    <a:pt x="0" y="135"/>
                  </a:moveTo>
                  <a:lnTo>
                    <a:pt x="244" y="0"/>
                  </a:lnTo>
                  <a:lnTo>
                    <a:pt x="379" y="245"/>
                  </a:lnTo>
                  <a:lnTo>
                    <a:pt x="135" y="38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3FACF94C-B7A4-A544-B364-97A33EDCF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3547"/>
              <a:ext cx="243" cy="56"/>
            </a:xfrm>
            <a:custGeom>
              <a:avLst/>
              <a:gdLst>
                <a:gd name="T0" fmla="*/ 182 w 1213"/>
                <a:gd name="T1" fmla="*/ 280 h 280"/>
                <a:gd name="T2" fmla="*/ 1213 w 1213"/>
                <a:gd name="T3" fmla="*/ 280 h 280"/>
                <a:gd name="T4" fmla="*/ 1213 w 1213"/>
                <a:gd name="T5" fmla="*/ 0 h 280"/>
                <a:gd name="T6" fmla="*/ 0 w 1213"/>
                <a:gd name="T7" fmla="*/ 0 h 280"/>
                <a:gd name="T8" fmla="*/ 21 w 1213"/>
                <a:gd name="T9" fmla="*/ 41 h 280"/>
                <a:gd name="T10" fmla="*/ 64 w 1213"/>
                <a:gd name="T11" fmla="*/ 116 h 280"/>
                <a:gd name="T12" fmla="*/ 131 w 1213"/>
                <a:gd name="T13" fmla="*/ 217 h 280"/>
                <a:gd name="T14" fmla="*/ 182 w 1213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3" h="280">
                  <a:moveTo>
                    <a:pt x="182" y="280"/>
                  </a:moveTo>
                  <a:lnTo>
                    <a:pt x="1213" y="280"/>
                  </a:lnTo>
                  <a:lnTo>
                    <a:pt x="1213" y="0"/>
                  </a:lnTo>
                  <a:lnTo>
                    <a:pt x="0" y="0"/>
                  </a:lnTo>
                  <a:lnTo>
                    <a:pt x="21" y="41"/>
                  </a:lnTo>
                  <a:lnTo>
                    <a:pt x="64" y="116"/>
                  </a:lnTo>
                  <a:lnTo>
                    <a:pt x="131" y="217"/>
                  </a:lnTo>
                  <a:lnTo>
                    <a:pt x="182" y="28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B81C925B-AB09-6C4F-A2CD-12D83161F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" y="3213"/>
              <a:ext cx="568" cy="530"/>
            </a:xfrm>
            <a:custGeom>
              <a:avLst/>
              <a:gdLst>
                <a:gd name="T0" fmla="*/ 2844 w 2844"/>
                <a:gd name="T1" fmla="*/ 2537 h 2649"/>
                <a:gd name="T2" fmla="*/ 2844 w 2844"/>
                <a:gd name="T3" fmla="*/ 0 h 2649"/>
                <a:gd name="T4" fmla="*/ 98 w 2844"/>
                <a:gd name="T5" fmla="*/ 0 h 2649"/>
                <a:gd name="T6" fmla="*/ 82 w 2844"/>
                <a:gd name="T7" fmla="*/ 32 h 2649"/>
                <a:gd name="T8" fmla="*/ 55 w 2844"/>
                <a:gd name="T9" fmla="*/ 99 h 2649"/>
                <a:gd name="T10" fmla="*/ 21 w 2844"/>
                <a:gd name="T11" fmla="*/ 206 h 2649"/>
                <a:gd name="T12" fmla="*/ 0 w 2844"/>
                <a:gd name="T13" fmla="*/ 279 h 2649"/>
                <a:gd name="T14" fmla="*/ 2551 w 2844"/>
                <a:gd name="T15" fmla="*/ 279 h 2649"/>
                <a:gd name="T16" fmla="*/ 2551 w 2844"/>
                <a:gd name="T17" fmla="*/ 2649 h 2649"/>
                <a:gd name="T18" fmla="*/ 2624 w 2844"/>
                <a:gd name="T19" fmla="*/ 2626 h 2649"/>
                <a:gd name="T20" fmla="*/ 2771 w 2844"/>
                <a:gd name="T21" fmla="*/ 2568 h 2649"/>
                <a:gd name="T22" fmla="*/ 2844 w 2844"/>
                <a:gd name="T23" fmla="*/ 2537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4" h="2649">
                  <a:moveTo>
                    <a:pt x="2844" y="2537"/>
                  </a:moveTo>
                  <a:lnTo>
                    <a:pt x="2844" y="0"/>
                  </a:lnTo>
                  <a:lnTo>
                    <a:pt x="98" y="0"/>
                  </a:lnTo>
                  <a:lnTo>
                    <a:pt x="82" y="32"/>
                  </a:lnTo>
                  <a:lnTo>
                    <a:pt x="55" y="99"/>
                  </a:lnTo>
                  <a:lnTo>
                    <a:pt x="21" y="206"/>
                  </a:lnTo>
                  <a:lnTo>
                    <a:pt x="0" y="279"/>
                  </a:lnTo>
                  <a:lnTo>
                    <a:pt x="2551" y="279"/>
                  </a:lnTo>
                  <a:lnTo>
                    <a:pt x="2551" y="2649"/>
                  </a:lnTo>
                  <a:lnTo>
                    <a:pt x="2624" y="2626"/>
                  </a:lnTo>
                  <a:lnTo>
                    <a:pt x="2771" y="2568"/>
                  </a:lnTo>
                  <a:lnTo>
                    <a:pt x="2844" y="2537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2" name="Group 41">
            <a:extLst>
              <a:ext uri="{FF2B5EF4-FFF2-40B4-BE49-F238E27FC236}">
                <a16:creationId xmlns:a16="http://schemas.microsoft.com/office/drawing/2014/main" id="{BBFA7A0B-584F-E649-8C49-A91A35AFA51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8286" y="5967086"/>
            <a:ext cx="373233" cy="373482"/>
            <a:chOff x="4388" y="2708"/>
            <a:chExt cx="1500" cy="1501"/>
          </a:xfrm>
        </p:grpSpPr>
        <p:sp>
          <p:nvSpPr>
            <p:cNvPr id="163" name="Freeform 42">
              <a:extLst>
                <a:ext uri="{FF2B5EF4-FFF2-40B4-BE49-F238E27FC236}">
                  <a16:creationId xmlns:a16="http://schemas.microsoft.com/office/drawing/2014/main" id="{6A080976-4496-8541-9C59-E7AE5A6666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4" name="Rectangle 43">
              <a:extLst>
                <a:ext uri="{FF2B5EF4-FFF2-40B4-BE49-F238E27FC236}">
                  <a16:creationId xmlns:a16="http://schemas.microsoft.com/office/drawing/2014/main" id="{FD5B8954-531F-494A-B3C7-060240295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5" name="Freeform 44">
              <a:extLst>
                <a:ext uri="{FF2B5EF4-FFF2-40B4-BE49-F238E27FC236}">
                  <a16:creationId xmlns:a16="http://schemas.microsoft.com/office/drawing/2014/main" id="{562FD055-13EB-7C41-92AF-DB2DFCF16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6" name="Freeform 45">
              <a:extLst>
                <a:ext uri="{FF2B5EF4-FFF2-40B4-BE49-F238E27FC236}">
                  <a16:creationId xmlns:a16="http://schemas.microsoft.com/office/drawing/2014/main" id="{92011202-2477-3445-A491-B55215DBF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7" name="Freeform 46">
              <a:extLst>
                <a:ext uri="{FF2B5EF4-FFF2-40B4-BE49-F238E27FC236}">
                  <a16:creationId xmlns:a16="http://schemas.microsoft.com/office/drawing/2014/main" id="{1A663998-202F-C74B-8AA9-D384AAAC4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8" name="Freeform 47">
              <a:extLst>
                <a:ext uri="{FF2B5EF4-FFF2-40B4-BE49-F238E27FC236}">
                  <a16:creationId xmlns:a16="http://schemas.microsoft.com/office/drawing/2014/main" id="{FC42AF23-E937-744C-A308-E166A708E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9" name="Freeform 48">
              <a:extLst>
                <a:ext uri="{FF2B5EF4-FFF2-40B4-BE49-F238E27FC236}">
                  <a16:creationId xmlns:a16="http://schemas.microsoft.com/office/drawing/2014/main" id="{EDF6092B-7CE7-9442-A9CB-881189BD5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0" name="Rectangle 49">
              <a:extLst>
                <a:ext uri="{FF2B5EF4-FFF2-40B4-BE49-F238E27FC236}">
                  <a16:creationId xmlns:a16="http://schemas.microsoft.com/office/drawing/2014/main" id="{C259A586-303B-7B4D-A89C-6ABF7495C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1" name="Rectangle 50">
              <a:extLst>
                <a:ext uri="{FF2B5EF4-FFF2-40B4-BE49-F238E27FC236}">
                  <a16:creationId xmlns:a16="http://schemas.microsoft.com/office/drawing/2014/main" id="{3A4D89D2-64C2-6740-9E12-26616E815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2" name="Rectangle 51">
              <a:extLst>
                <a:ext uri="{FF2B5EF4-FFF2-40B4-BE49-F238E27FC236}">
                  <a16:creationId xmlns:a16="http://schemas.microsoft.com/office/drawing/2014/main" id="{E26BEE2B-4E34-7542-BEB2-45B3E1459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3" name="Freeform 52">
              <a:extLst>
                <a:ext uri="{FF2B5EF4-FFF2-40B4-BE49-F238E27FC236}">
                  <a16:creationId xmlns:a16="http://schemas.microsoft.com/office/drawing/2014/main" id="{601EB63B-C6F6-F64B-9A10-DD98EB4B2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rgbClr val="19A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4" name="Freeform 53">
              <a:extLst>
                <a:ext uri="{FF2B5EF4-FFF2-40B4-BE49-F238E27FC236}">
                  <a16:creationId xmlns:a16="http://schemas.microsoft.com/office/drawing/2014/main" id="{5CE52D56-CAD0-D749-B6DB-6146541A3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5" name="Freeform 54">
              <a:extLst>
                <a:ext uri="{FF2B5EF4-FFF2-40B4-BE49-F238E27FC236}">
                  <a16:creationId xmlns:a16="http://schemas.microsoft.com/office/drawing/2014/main" id="{76D0ADE9-2502-D043-9DC0-F46F3586A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8F31BE7A-888C-944A-8453-9EB7E247C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7" name="Group 58">
            <a:extLst>
              <a:ext uri="{FF2B5EF4-FFF2-40B4-BE49-F238E27FC236}">
                <a16:creationId xmlns:a16="http://schemas.microsoft.com/office/drawing/2014/main" id="{88BCB24F-0573-1C4D-B8DA-3688CD92C9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85087" y="2673466"/>
            <a:ext cx="303065" cy="372984"/>
            <a:chOff x="6133" y="1070"/>
            <a:chExt cx="1218" cy="1499"/>
          </a:xfrm>
        </p:grpSpPr>
        <p:sp>
          <p:nvSpPr>
            <p:cNvPr id="178" name="Freeform 59">
              <a:extLst>
                <a:ext uri="{FF2B5EF4-FFF2-40B4-BE49-F238E27FC236}">
                  <a16:creationId xmlns:a16="http://schemas.microsoft.com/office/drawing/2014/main" id="{B3100D21-C3A3-1844-BD1E-ADF6745D5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0E3EEB31-20AC-0441-B287-A101AD4AB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C05AD875-8BE8-8A47-A8EA-1026A97C8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1" name="Rectangle 62">
              <a:extLst>
                <a:ext uri="{FF2B5EF4-FFF2-40B4-BE49-F238E27FC236}">
                  <a16:creationId xmlns:a16="http://schemas.microsoft.com/office/drawing/2014/main" id="{776F4D00-F337-BE44-832F-8E50BC35A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2" name="Freeform 63">
              <a:extLst>
                <a:ext uri="{FF2B5EF4-FFF2-40B4-BE49-F238E27FC236}">
                  <a16:creationId xmlns:a16="http://schemas.microsoft.com/office/drawing/2014/main" id="{6C763912-21E3-B842-BC78-5ACDB8699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3" name="Freeform 64">
              <a:extLst>
                <a:ext uri="{FF2B5EF4-FFF2-40B4-BE49-F238E27FC236}">
                  <a16:creationId xmlns:a16="http://schemas.microsoft.com/office/drawing/2014/main" id="{754B1C80-5392-F141-B93F-86F28FA8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F0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4" name="Rectangle 65">
              <a:extLst>
                <a:ext uri="{FF2B5EF4-FFF2-40B4-BE49-F238E27FC236}">
                  <a16:creationId xmlns:a16="http://schemas.microsoft.com/office/drawing/2014/main" id="{1BEC197C-95E2-854A-A3E7-B4C49798F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5" name="Freeform 66">
              <a:extLst>
                <a:ext uri="{FF2B5EF4-FFF2-40B4-BE49-F238E27FC236}">
                  <a16:creationId xmlns:a16="http://schemas.microsoft.com/office/drawing/2014/main" id="{2FAE7454-E74D-E245-90C6-F73BE0E41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6" name="Freeform 67">
              <a:extLst>
                <a:ext uri="{FF2B5EF4-FFF2-40B4-BE49-F238E27FC236}">
                  <a16:creationId xmlns:a16="http://schemas.microsoft.com/office/drawing/2014/main" id="{635AE707-AD9F-3B4F-86B4-EA6AF23D7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F0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7" name="Rectangle 68">
              <a:extLst>
                <a:ext uri="{FF2B5EF4-FFF2-40B4-BE49-F238E27FC236}">
                  <a16:creationId xmlns:a16="http://schemas.microsoft.com/office/drawing/2014/main" id="{33A30182-2855-8246-BCA6-67F860BF5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8" name="Rectangle 69">
              <a:extLst>
                <a:ext uri="{FF2B5EF4-FFF2-40B4-BE49-F238E27FC236}">
                  <a16:creationId xmlns:a16="http://schemas.microsoft.com/office/drawing/2014/main" id="{6C9CFC65-86F6-7C43-87D1-EDCEE307A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9" name="Rectangle 70">
              <a:extLst>
                <a:ext uri="{FF2B5EF4-FFF2-40B4-BE49-F238E27FC236}">
                  <a16:creationId xmlns:a16="http://schemas.microsoft.com/office/drawing/2014/main" id="{B060B48F-0697-C04C-8DE2-C5A525B62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0" name="Rectangle 71">
              <a:extLst>
                <a:ext uri="{FF2B5EF4-FFF2-40B4-BE49-F238E27FC236}">
                  <a16:creationId xmlns:a16="http://schemas.microsoft.com/office/drawing/2014/main" id="{54BAD986-8980-354C-954E-57588B47D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1" name="Rectangle 72">
              <a:extLst>
                <a:ext uri="{FF2B5EF4-FFF2-40B4-BE49-F238E27FC236}">
                  <a16:creationId xmlns:a16="http://schemas.microsoft.com/office/drawing/2014/main" id="{2482C0AE-8C63-704B-8CEB-61DD24FE3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2" name="Rectangle 73">
              <a:extLst>
                <a:ext uri="{FF2B5EF4-FFF2-40B4-BE49-F238E27FC236}">
                  <a16:creationId xmlns:a16="http://schemas.microsoft.com/office/drawing/2014/main" id="{DC127C6D-7D67-4F4E-9BBD-681E5209E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3" name="Rectangle 74">
              <a:extLst>
                <a:ext uri="{FF2B5EF4-FFF2-40B4-BE49-F238E27FC236}">
                  <a16:creationId xmlns:a16="http://schemas.microsoft.com/office/drawing/2014/main" id="{E812D4BD-C368-DF4E-854E-2F27020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4" name="Rectangle 75">
              <a:extLst>
                <a:ext uri="{FF2B5EF4-FFF2-40B4-BE49-F238E27FC236}">
                  <a16:creationId xmlns:a16="http://schemas.microsoft.com/office/drawing/2014/main" id="{E3C91F1D-7F81-E14E-A50E-0365CC7AD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5" name="Freeform 76">
              <a:extLst>
                <a:ext uri="{FF2B5EF4-FFF2-40B4-BE49-F238E27FC236}">
                  <a16:creationId xmlns:a16="http://schemas.microsoft.com/office/drawing/2014/main" id="{EB42D3E8-F522-2E41-A2C3-2BC8B39DD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19A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6" name="Rectangle 77">
              <a:extLst>
                <a:ext uri="{FF2B5EF4-FFF2-40B4-BE49-F238E27FC236}">
                  <a16:creationId xmlns:a16="http://schemas.microsoft.com/office/drawing/2014/main" id="{3B6A615C-C060-4F4B-8694-575AC9D95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7" name="Group 4">
            <a:extLst>
              <a:ext uri="{FF2B5EF4-FFF2-40B4-BE49-F238E27FC236}">
                <a16:creationId xmlns:a16="http://schemas.microsoft.com/office/drawing/2014/main" id="{01E70997-1EFC-3D4B-9E19-7AEAFAB2CA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7987" y="5954870"/>
            <a:ext cx="331292" cy="353892"/>
            <a:chOff x="813" y="838"/>
            <a:chExt cx="1246" cy="1331"/>
          </a:xfrm>
        </p:grpSpPr>
        <p:sp>
          <p:nvSpPr>
            <p:cNvPr id="198" name="Freeform 5">
              <a:extLst>
                <a:ext uri="{FF2B5EF4-FFF2-40B4-BE49-F238E27FC236}">
                  <a16:creationId xmlns:a16="http://schemas.microsoft.com/office/drawing/2014/main" id="{E8476AC0-8BEC-F34A-B0F7-1E80D72A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" y="859"/>
              <a:ext cx="722" cy="700"/>
            </a:xfrm>
            <a:custGeom>
              <a:avLst/>
              <a:gdLst>
                <a:gd name="T0" fmla="*/ 0 w 5059"/>
                <a:gd name="T1" fmla="*/ 0 h 4899"/>
                <a:gd name="T2" fmla="*/ 945 w 5059"/>
                <a:gd name="T3" fmla="*/ 3881 h 4899"/>
                <a:gd name="T4" fmla="*/ 2530 w 5059"/>
                <a:gd name="T5" fmla="*/ 4899 h 4899"/>
                <a:gd name="T6" fmla="*/ 4099 w 5059"/>
                <a:gd name="T7" fmla="*/ 3881 h 4899"/>
                <a:gd name="T8" fmla="*/ 5059 w 5059"/>
                <a:gd name="T9" fmla="*/ 0 h 4899"/>
                <a:gd name="T10" fmla="*/ 0 w 5059"/>
                <a:gd name="T11" fmla="*/ 0 h 4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9" h="4899">
                  <a:moveTo>
                    <a:pt x="0" y="0"/>
                  </a:moveTo>
                  <a:lnTo>
                    <a:pt x="945" y="3881"/>
                  </a:lnTo>
                  <a:lnTo>
                    <a:pt x="2530" y="4899"/>
                  </a:lnTo>
                  <a:lnTo>
                    <a:pt x="4099" y="3881"/>
                  </a:lnTo>
                  <a:lnTo>
                    <a:pt x="50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466BBD85-AC47-8E47-B537-01FC5E138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8" y="838"/>
              <a:ext cx="777" cy="746"/>
            </a:xfrm>
            <a:custGeom>
              <a:avLst/>
              <a:gdLst>
                <a:gd name="T0" fmla="*/ 1264 w 5437"/>
                <a:gd name="T1" fmla="*/ 3925 h 5219"/>
                <a:gd name="T2" fmla="*/ 2718 w 5437"/>
                <a:gd name="T3" fmla="*/ 4870 h 5219"/>
                <a:gd name="T4" fmla="*/ 4172 w 5437"/>
                <a:gd name="T5" fmla="*/ 3925 h 5219"/>
                <a:gd name="T6" fmla="*/ 5058 w 5437"/>
                <a:gd name="T7" fmla="*/ 291 h 5219"/>
                <a:gd name="T8" fmla="*/ 363 w 5437"/>
                <a:gd name="T9" fmla="*/ 291 h 5219"/>
                <a:gd name="T10" fmla="*/ 1264 w 5437"/>
                <a:gd name="T11" fmla="*/ 3925 h 5219"/>
                <a:gd name="T12" fmla="*/ 2718 w 5437"/>
                <a:gd name="T13" fmla="*/ 5219 h 5219"/>
                <a:gd name="T14" fmla="*/ 1017 w 5437"/>
                <a:gd name="T15" fmla="*/ 4113 h 5219"/>
                <a:gd name="T16" fmla="*/ 0 w 5437"/>
                <a:gd name="T17" fmla="*/ 0 h 5219"/>
                <a:gd name="T18" fmla="*/ 5437 w 5437"/>
                <a:gd name="T19" fmla="*/ 0 h 5219"/>
                <a:gd name="T20" fmla="*/ 4434 w 5437"/>
                <a:gd name="T21" fmla="*/ 4113 h 5219"/>
                <a:gd name="T22" fmla="*/ 2718 w 5437"/>
                <a:gd name="T23" fmla="*/ 5219 h 5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37" h="5219">
                  <a:moveTo>
                    <a:pt x="1264" y="3925"/>
                  </a:moveTo>
                  <a:lnTo>
                    <a:pt x="2718" y="4870"/>
                  </a:lnTo>
                  <a:lnTo>
                    <a:pt x="4172" y="3925"/>
                  </a:lnTo>
                  <a:lnTo>
                    <a:pt x="5058" y="291"/>
                  </a:lnTo>
                  <a:lnTo>
                    <a:pt x="363" y="291"/>
                  </a:lnTo>
                  <a:lnTo>
                    <a:pt x="1264" y="3925"/>
                  </a:lnTo>
                  <a:close/>
                  <a:moveTo>
                    <a:pt x="2718" y="5219"/>
                  </a:moveTo>
                  <a:lnTo>
                    <a:pt x="1017" y="4113"/>
                  </a:lnTo>
                  <a:lnTo>
                    <a:pt x="0" y="0"/>
                  </a:lnTo>
                  <a:lnTo>
                    <a:pt x="5437" y="0"/>
                  </a:lnTo>
                  <a:lnTo>
                    <a:pt x="4434" y="4113"/>
                  </a:lnTo>
                  <a:lnTo>
                    <a:pt x="2718" y="52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969A9DEA-A20D-FD4E-80CF-2D479CAD1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977"/>
              <a:ext cx="463" cy="584"/>
            </a:xfrm>
            <a:custGeom>
              <a:avLst/>
              <a:gdLst>
                <a:gd name="T0" fmla="*/ 2820 w 3241"/>
                <a:gd name="T1" fmla="*/ 0 h 4085"/>
                <a:gd name="T2" fmla="*/ 422 w 3241"/>
                <a:gd name="T3" fmla="*/ 0 h 4085"/>
                <a:gd name="T4" fmla="*/ 425 w 3241"/>
                <a:gd name="T5" fmla="*/ 33 h 4085"/>
                <a:gd name="T6" fmla="*/ 428 w 3241"/>
                <a:gd name="T7" fmla="*/ 100 h 4085"/>
                <a:gd name="T8" fmla="*/ 425 w 3241"/>
                <a:gd name="T9" fmla="*/ 163 h 4085"/>
                <a:gd name="T10" fmla="*/ 418 w 3241"/>
                <a:gd name="T11" fmla="*/ 224 h 4085"/>
                <a:gd name="T12" fmla="*/ 406 w 3241"/>
                <a:gd name="T13" fmla="*/ 282 h 4085"/>
                <a:gd name="T14" fmla="*/ 390 w 3241"/>
                <a:gd name="T15" fmla="*/ 336 h 4085"/>
                <a:gd name="T16" fmla="*/ 369 w 3241"/>
                <a:gd name="T17" fmla="*/ 387 h 4085"/>
                <a:gd name="T18" fmla="*/ 344 w 3241"/>
                <a:gd name="T19" fmla="*/ 435 h 4085"/>
                <a:gd name="T20" fmla="*/ 316 w 3241"/>
                <a:gd name="T21" fmla="*/ 477 h 4085"/>
                <a:gd name="T22" fmla="*/ 283 w 3241"/>
                <a:gd name="T23" fmla="*/ 515 h 4085"/>
                <a:gd name="T24" fmla="*/ 248 w 3241"/>
                <a:gd name="T25" fmla="*/ 549 h 4085"/>
                <a:gd name="T26" fmla="*/ 209 w 3241"/>
                <a:gd name="T27" fmla="*/ 578 h 4085"/>
                <a:gd name="T28" fmla="*/ 167 w 3241"/>
                <a:gd name="T29" fmla="*/ 602 h 4085"/>
                <a:gd name="T30" fmla="*/ 122 w 3241"/>
                <a:gd name="T31" fmla="*/ 620 h 4085"/>
                <a:gd name="T32" fmla="*/ 75 w 3241"/>
                <a:gd name="T33" fmla="*/ 633 h 4085"/>
                <a:gd name="T34" fmla="*/ 26 w 3241"/>
                <a:gd name="T35" fmla="*/ 640 h 4085"/>
                <a:gd name="T36" fmla="*/ 0 w 3241"/>
                <a:gd name="T37" fmla="*/ 640 h 4085"/>
                <a:gd name="T38" fmla="*/ 494 w 3241"/>
                <a:gd name="T39" fmla="*/ 3357 h 4085"/>
                <a:gd name="T40" fmla="*/ 1613 w 3241"/>
                <a:gd name="T41" fmla="*/ 4085 h 4085"/>
                <a:gd name="T42" fmla="*/ 2733 w 3241"/>
                <a:gd name="T43" fmla="*/ 3357 h 4085"/>
                <a:gd name="T44" fmla="*/ 3241 w 3241"/>
                <a:gd name="T45" fmla="*/ 625 h 4085"/>
                <a:gd name="T46" fmla="*/ 3216 w 3241"/>
                <a:gd name="T47" fmla="*/ 624 h 4085"/>
                <a:gd name="T48" fmla="*/ 3166 w 3241"/>
                <a:gd name="T49" fmla="*/ 618 h 4085"/>
                <a:gd name="T50" fmla="*/ 3119 w 3241"/>
                <a:gd name="T51" fmla="*/ 606 h 4085"/>
                <a:gd name="T52" fmla="*/ 3074 w 3241"/>
                <a:gd name="T53" fmla="*/ 587 h 4085"/>
                <a:gd name="T54" fmla="*/ 3032 w 3241"/>
                <a:gd name="T55" fmla="*/ 564 h 4085"/>
                <a:gd name="T56" fmla="*/ 2994 w 3241"/>
                <a:gd name="T57" fmla="*/ 536 h 4085"/>
                <a:gd name="T58" fmla="*/ 2958 w 3241"/>
                <a:gd name="T59" fmla="*/ 502 h 4085"/>
                <a:gd name="T60" fmla="*/ 2925 w 3241"/>
                <a:gd name="T61" fmla="*/ 464 h 4085"/>
                <a:gd name="T62" fmla="*/ 2897 w 3241"/>
                <a:gd name="T63" fmla="*/ 421 h 4085"/>
                <a:gd name="T64" fmla="*/ 2871 w 3241"/>
                <a:gd name="T65" fmla="*/ 376 h 4085"/>
                <a:gd name="T66" fmla="*/ 2851 w 3241"/>
                <a:gd name="T67" fmla="*/ 326 h 4085"/>
                <a:gd name="T68" fmla="*/ 2834 w 3241"/>
                <a:gd name="T69" fmla="*/ 272 h 4085"/>
                <a:gd name="T70" fmla="*/ 2818 w 3241"/>
                <a:gd name="T71" fmla="*/ 187 h 4085"/>
                <a:gd name="T72" fmla="*/ 2814 w 3241"/>
                <a:gd name="T73" fmla="*/ 97 h 4085"/>
                <a:gd name="T74" fmla="*/ 2816 w 3241"/>
                <a:gd name="T75" fmla="*/ 32 h 4085"/>
                <a:gd name="T76" fmla="*/ 2820 w 3241"/>
                <a:gd name="T77" fmla="*/ 0 h 4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41" h="4085">
                  <a:moveTo>
                    <a:pt x="2820" y="0"/>
                  </a:moveTo>
                  <a:lnTo>
                    <a:pt x="422" y="0"/>
                  </a:lnTo>
                  <a:lnTo>
                    <a:pt x="425" y="33"/>
                  </a:lnTo>
                  <a:lnTo>
                    <a:pt x="428" y="100"/>
                  </a:lnTo>
                  <a:lnTo>
                    <a:pt x="425" y="163"/>
                  </a:lnTo>
                  <a:lnTo>
                    <a:pt x="418" y="224"/>
                  </a:lnTo>
                  <a:lnTo>
                    <a:pt x="406" y="282"/>
                  </a:lnTo>
                  <a:lnTo>
                    <a:pt x="390" y="336"/>
                  </a:lnTo>
                  <a:lnTo>
                    <a:pt x="369" y="387"/>
                  </a:lnTo>
                  <a:lnTo>
                    <a:pt x="344" y="435"/>
                  </a:lnTo>
                  <a:lnTo>
                    <a:pt x="316" y="477"/>
                  </a:lnTo>
                  <a:lnTo>
                    <a:pt x="283" y="515"/>
                  </a:lnTo>
                  <a:lnTo>
                    <a:pt x="248" y="549"/>
                  </a:lnTo>
                  <a:lnTo>
                    <a:pt x="209" y="578"/>
                  </a:lnTo>
                  <a:lnTo>
                    <a:pt x="167" y="602"/>
                  </a:lnTo>
                  <a:lnTo>
                    <a:pt x="122" y="620"/>
                  </a:lnTo>
                  <a:lnTo>
                    <a:pt x="75" y="633"/>
                  </a:lnTo>
                  <a:lnTo>
                    <a:pt x="26" y="640"/>
                  </a:lnTo>
                  <a:lnTo>
                    <a:pt x="0" y="640"/>
                  </a:lnTo>
                  <a:lnTo>
                    <a:pt x="494" y="3357"/>
                  </a:lnTo>
                  <a:lnTo>
                    <a:pt x="1613" y="4085"/>
                  </a:lnTo>
                  <a:lnTo>
                    <a:pt x="2733" y="3357"/>
                  </a:lnTo>
                  <a:lnTo>
                    <a:pt x="3241" y="625"/>
                  </a:lnTo>
                  <a:lnTo>
                    <a:pt x="3216" y="624"/>
                  </a:lnTo>
                  <a:lnTo>
                    <a:pt x="3166" y="618"/>
                  </a:lnTo>
                  <a:lnTo>
                    <a:pt x="3119" y="606"/>
                  </a:lnTo>
                  <a:lnTo>
                    <a:pt x="3074" y="587"/>
                  </a:lnTo>
                  <a:lnTo>
                    <a:pt x="3032" y="564"/>
                  </a:lnTo>
                  <a:lnTo>
                    <a:pt x="2994" y="536"/>
                  </a:lnTo>
                  <a:lnTo>
                    <a:pt x="2958" y="502"/>
                  </a:lnTo>
                  <a:lnTo>
                    <a:pt x="2925" y="464"/>
                  </a:lnTo>
                  <a:lnTo>
                    <a:pt x="2897" y="421"/>
                  </a:lnTo>
                  <a:lnTo>
                    <a:pt x="2871" y="376"/>
                  </a:lnTo>
                  <a:lnTo>
                    <a:pt x="2851" y="326"/>
                  </a:lnTo>
                  <a:lnTo>
                    <a:pt x="2834" y="272"/>
                  </a:lnTo>
                  <a:lnTo>
                    <a:pt x="2818" y="187"/>
                  </a:lnTo>
                  <a:lnTo>
                    <a:pt x="2814" y="97"/>
                  </a:lnTo>
                  <a:lnTo>
                    <a:pt x="2816" y="32"/>
                  </a:lnTo>
                  <a:lnTo>
                    <a:pt x="2820" y="0"/>
                  </a:lnTo>
                  <a:close/>
                </a:path>
              </a:pathLst>
            </a:custGeom>
            <a:solidFill>
              <a:srgbClr val="1C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1" name="Freeform 8">
              <a:extLst>
                <a:ext uri="{FF2B5EF4-FFF2-40B4-BE49-F238E27FC236}">
                  <a16:creationId xmlns:a16="http://schemas.microsoft.com/office/drawing/2014/main" id="{EA6059AC-24BD-DF46-83C7-B9E4FB73A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" y="1272"/>
              <a:ext cx="242" cy="216"/>
            </a:xfrm>
            <a:custGeom>
              <a:avLst/>
              <a:gdLst>
                <a:gd name="T0" fmla="*/ 809 w 1698"/>
                <a:gd name="T1" fmla="*/ 1511 h 1511"/>
                <a:gd name="T2" fmla="*/ 656 w 1698"/>
                <a:gd name="T3" fmla="*/ 1492 h 1511"/>
                <a:gd name="T4" fmla="*/ 509 w 1698"/>
                <a:gd name="T5" fmla="*/ 1447 h 1511"/>
                <a:gd name="T6" fmla="*/ 376 w 1698"/>
                <a:gd name="T7" fmla="*/ 1382 h 1511"/>
                <a:gd name="T8" fmla="*/ 258 w 1698"/>
                <a:gd name="T9" fmla="*/ 1297 h 1511"/>
                <a:gd name="T10" fmla="*/ 157 w 1698"/>
                <a:gd name="T11" fmla="*/ 1194 h 1511"/>
                <a:gd name="T12" fmla="*/ 79 w 1698"/>
                <a:gd name="T13" fmla="*/ 1076 h 1511"/>
                <a:gd name="T14" fmla="*/ 26 w 1698"/>
                <a:gd name="T15" fmla="*/ 947 h 1511"/>
                <a:gd name="T16" fmla="*/ 6 w 1698"/>
                <a:gd name="T17" fmla="*/ 843 h 1511"/>
                <a:gd name="T18" fmla="*/ 0 w 1698"/>
                <a:gd name="T19" fmla="*/ 721 h 1511"/>
                <a:gd name="T20" fmla="*/ 26 w 1698"/>
                <a:gd name="T21" fmla="*/ 565 h 1511"/>
                <a:gd name="T22" fmla="*/ 89 w 1698"/>
                <a:gd name="T23" fmla="*/ 419 h 1511"/>
                <a:gd name="T24" fmla="*/ 181 w 1698"/>
                <a:gd name="T25" fmla="*/ 288 h 1511"/>
                <a:gd name="T26" fmla="*/ 302 w 1698"/>
                <a:gd name="T27" fmla="*/ 176 h 1511"/>
                <a:gd name="T28" fmla="*/ 448 w 1698"/>
                <a:gd name="T29" fmla="*/ 88 h 1511"/>
                <a:gd name="T30" fmla="*/ 615 w 1698"/>
                <a:gd name="T31" fmla="*/ 28 h 1511"/>
                <a:gd name="T32" fmla="*/ 801 w 1698"/>
                <a:gd name="T33" fmla="*/ 0 h 1511"/>
                <a:gd name="T34" fmla="*/ 898 w 1698"/>
                <a:gd name="T35" fmla="*/ 0 h 1511"/>
                <a:gd name="T36" fmla="*/ 1083 w 1698"/>
                <a:gd name="T37" fmla="*/ 28 h 1511"/>
                <a:gd name="T38" fmla="*/ 1250 w 1698"/>
                <a:gd name="T39" fmla="*/ 88 h 1511"/>
                <a:gd name="T40" fmla="*/ 1396 w 1698"/>
                <a:gd name="T41" fmla="*/ 176 h 1511"/>
                <a:gd name="T42" fmla="*/ 1517 w 1698"/>
                <a:gd name="T43" fmla="*/ 288 h 1511"/>
                <a:gd name="T44" fmla="*/ 1610 w 1698"/>
                <a:gd name="T45" fmla="*/ 419 h 1511"/>
                <a:gd name="T46" fmla="*/ 1671 w 1698"/>
                <a:gd name="T47" fmla="*/ 565 h 1511"/>
                <a:gd name="T48" fmla="*/ 1698 w 1698"/>
                <a:gd name="T49" fmla="*/ 721 h 1511"/>
                <a:gd name="T50" fmla="*/ 1692 w 1698"/>
                <a:gd name="T51" fmla="*/ 843 h 1511"/>
                <a:gd name="T52" fmla="*/ 1672 w 1698"/>
                <a:gd name="T53" fmla="*/ 947 h 1511"/>
                <a:gd name="T54" fmla="*/ 1618 w 1698"/>
                <a:gd name="T55" fmla="*/ 1076 h 1511"/>
                <a:gd name="T56" fmla="*/ 1541 w 1698"/>
                <a:gd name="T57" fmla="*/ 1194 h 1511"/>
                <a:gd name="T58" fmla="*/ 1441 w 1698"/>
                <a:gd name="T59" fmla="*/ 1297 h 1511"/>
                <a:gd name="T60" fmla="*/ 1322 w 1698"/>
                <a:gd name="T61" fmla="*/ 1382 h 1511"/>
                <a:gd name="T62" fmla="*/ 1188 w 1698"/>
                <a:gd name="T63" fmla="*/ 1447 h 1511"/>
                <a:gd name="T64" fmla="*/ 1043 w 1698"/>
                <a:gd name="T65" fmla="*/ 1492 h 1511"/>
                <a:gd name="T66" fmla="*/ 889 w 1698"/>
                <a:gd name="T67" fmla="*/ 1511 h 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8" h="1511">
                  <a:moveTo>
                    <a:pt x="849" y="1511"/>
                  </a:moveTo>
                  <a:lnTo>
                    <a:pt x="809" y="1511"/>
                  </a:lnTo>
                  <a:lnTo>
                    <a:pt x="732" y="1505"/>
                  </a:lnTo>
                  <a:lnTo>
                    <a:pt x="656" y="1492"/>
                  </a:lnTo>
                  <a:lnTo>
                    <a:pt x="581" y="1472"/>
                  </a:lnTo>
                  <a:lnTo>
                    <a:pt x="509" y="1447"/>
                  </a:lnTo>
                  <a:lnTo>
                    <a:pt x="441" y="1418"/>
                  </a:lnTo>
                  <a:lnTo>
                    <a:pt x="376" y="1382"/>
                  </a:lnTo>
                  <a:lnTo>
                    <a:pt x="314" y="1341"/>
                  </a:lnTo>
                  <a:lnTo>
                    <a:pt x="258" y="1297"/>
                  </a:lnTo>
                  <a:lnTo>
                    <a:pt x="205" y="1248"/>
                  </a:lnTo>
                  <a:lnTo>
                    <a:pt x="157" y="1194"/>
                  </a:lnTo>
                  <a:lnTo>
                    <a:pt x="115" y="1136"/>
                  </a:lnTo>
                  <a:lnTo>
                    <a:pt x="79" y="1076"/>
                  </a:lnTo>
                  <a:lnTo>
                    <a:pt x="49" y="1013"/>
                  </a:lnTo>
                  <a:lnTo>
                    <a:pt x="26" y="947"/>
                  </a:lnTo>
                  <a:lnTo>
                    <a:pt x="10" y="878"/>
                  </a:lnTo>
                  <a:lnTo>
                    <a:pt x="6" y="843"/>
                  </a:lnTo>
                  <a:lnTo>
                    <a:pt x="1" y="803"/>
                  </a:lnTo>
                  <a:lnTo>
                    <a:pt x="0" y="721"/>
                  </a:lnTo>
                  <a:lnTo>
                    <a:pt x="9" y="643"/>
                  </a:lnTo>
                  <a:lnTo>
                    <a:pt x="26" y="565"/>
                  </a:lnTo>
                  <a:lnTo>
                    <a:pt x="54" y="490"/>
                  </a:lnTo>
                  <a:lnTo>
                    <a:pt x="89" y="419"/>
                  </a:lnTo>
                  <a:lnTo>
                    <a:pt x="131" y="351"/>
                  </a:lnTo>
                  <a:lnTo>
                    <a:pt x="181" y="288"/>
                  </a:lnTo>
                  <a:lnTo>
                    <a:pt x="238" y="229"/>
                  </a:lnTo>
                  <a:lnTo>
                    <a:pt x="302" y="176"/>
                  </a:lnTo>
                  <a:lnTo>
                    <a:pt x="372" y="129"/>
                  </a:lnTo>
                  <a:lnTo>
                    <a:pt x="448" y="88"/>
                  </a:lnTo>
                  <a:lnTo>
                    <a:pt x="529" y="54"/>
                  </a:lnTo>
                  <a:lnTo>
                    <a:pt x="615" y="28"/>
                  </a:lnTo>
                  <a:lnTo>
                    <a:pt x="706" y="10"/>
                  </a:lnTo>
                  <a:lnTo>
                    <a:pt x="801" y="0"/>
                  </a:lnTo>
                  <a:lnTo>
                    <a:pt x="849" y="0"/>
                  </a:lnTo>
                  <a:lnTo>
                    <a:pt x="898" y="0"/>
                  </a:lnTo>
                  <a:lnTo>
                    <a:pt x="992" y="10"/>
                  </a:lnTo>
                  <a:lnTo>
                    <a:pt x="1083" y="28"/>
                  </a:lnTo>
                  <a:lnTo>
                    <a:pt x="1169" y="54"/>
                  </a:lnTo>
                  <a:lnTo>
                    <a:pt x="1250" y="88"/>
                  </a:lnTo>
                  <a:lnTo>
                    <a:pt x="1325" y="129"/>
                  </a:lnTo>
                  <a:lnTo>
                    <a:pt x="1396" y="176"/>
                  </a:lnTo>
                  <a:lnTo>
                    <a:pt x="1459" y="229"/>
                  </a:lnTo>
                  <a:lnTo>
                    <a:pt x="1517" y="288"/>
                  </a:lnTo>
                  <a:lnTo>
                    <a:pt x="1567" y="351"/>
                  </a:lnTo>
                  <a:lnTo>
                    <a:pt x="1610" y="419"/>
                  </a:lnTo>
                  <a:lnTo>
                    <a:pt x="1644" y="490"/>
                  </a:lnTo>
                  <a:lnTo>
                    <a:pt x="1671" y="565"/>
                  </a:lnTo>
                  <a:lnTo>
                    <a:pt x="1689" y="643"/>
                  </a:lnTo>
                  <a:lnTo>
                    <a:pt x="1698" y="721"/>
                  </a:lnTo>
                  <a:lnTo>
                    <a:pt x="1697" y="803"/>
                  </a:lnTo>
                  <a:lnTo>
                    <a:pt x="1692" y="843"/>
                  </a:lnTo>
                  <a:lnTo>
                    <a:pt x="1687" y="878"/>
                  </a:lnTo>
                  <a:lnTo>
                    <a:pt x="1672" y="947"/>
                  </a:lnTo>
                  <a:lnTo>
                    <a:pt x="1649" y="1013"/>
                  </a:lnTo>
                  <a:lnTo>
                    <a:pt x="1618" y="1076"/>
                  </a:lnTo>
                  <a:lnTo>
                    <a:pt x="1582" y="1136"/>
                  </a:lnTo>
                  <a:lnTo>
                    <a:pt x="1541" y="1194"/>
                  </a:lnTo>
                  <a:lnTo>
                    <a:pt x="1493" y="1248"/>
                  </a:lnTo>
                  <a:lnTo>
                    <a:pt x="1441" y="1297"/>
                  </a:lnTo>
                  <a:lnTo>
                    <a:pt x="1383" y="1341"/>
                  </a:lnTo>
                  <a:lnTo>
                    <a:pt x="1322" y="1382"/>
                  </a:lnTo>
                  <a:lnTo>
                    <a:pt x="1256" y="1418"/>
                  </a:lnTo>
                  <a:lnTo>
                    <a:pt x="1188" y="1447"/>
                  </a:lnTo>
                  <a:lnTo>
                    <a:pt x="1117" y="1472"/>
                  </a:lnTo>
                  <a:lnTo>
                    <a:pt x="1043" y="1492"/>
                  </a:lnTo>
                  <a:lnTo>
                    <a:pt x="966" y="1505"/>
                  </a:lnTo>
                  <a:lnTo>
                    <a:pt x="889" y="1511"/>
                  </a:lnTo>
                  <a:lnTo>
                    <a:pt x="849" y="15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0286E766-063B-E845-8536-957449942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" y="1073"/>
              <a:ext cx="75" cy="87"/>
            </a:xfrm>
            <a:custGeom>
              <a:avLst/>
              <a:gdLst>
                <a:gd name="T0" fmla="*/ 262 w 525"/>
                <a:gd name="T1" fmla="*/ 610 h 610"/>
                <a:gd name="T2" fmla="*/ 235 w 525"/>
                <a:gd name="T3" fmla="*/ 609 h 610"/>
                <a:gd name="T4" fmla="*/ 184 w 525"/>
                <a:gd name="T5" fmla="*/ 597 h 610"/>
                <a:gd name="T6" fmla="*/ 136 w 525"/>
                <a:gd name="T7" fmla="*/ 576 h 610"/>
                <a:gd name="T8" fmla="*/ 95 w 525"/>
                <a:gd name="T9" fmla="*/ 544 h 610"/>
                <a:gd name="T10" fmla="*/ 60 w 525"/>
                <a:gd name="T11" fmla="*/ 505 h 610"/>
                <a:gd name="T12" fmla="*/ 31 w 525"/>
                <a:gd name="T13" fmla="*/ 458 h 610"/>
                <a:gd name="T14" fmla="*/ 12 w 525"/>
                <a:gd name="T15" fmla="*/ 406 h 610"/>
                <a:gd name="T16" fmla="*/ 1 w 525"/>
                <a:gd name="T17" fmla="*/ 349 h 610"/>
                <a:gd name="T18" fmla="*/ 0 w 525"/>
                <a:gd name="T19" fmla="*/ 319 h 610"/>
                <a:gd name="T20" fmla="*/ 1 w 525"/>
                <a:gd name="T21" fmla="*/ 287 h 610"/>
                <a:gd name="T22" fmla="*/ 12 w 525"/>
                <a:gd name="T23" fmla="*/ 225 h 610"/>
                <a:gd name="T24" fmla="*/ 31 w 525"/>
                <a:gd name="T25" fmla="*/ 168 h 610"/>
                <a:gd name="T26" fmla="*/ 60 w 525"/>
                <a:gd name="T27" fmla="*/ 117 h 610"/>
                <a:gd name="T28" fmla="*/ 95 w 525"/>
                <a:gd name="T29" fmla="*/ 73 h 610"/>
                <a:gd name="T30" fmla="*/ 136 w 525"/>
                <a:gd name="T31" fmla="*/ 38 h 610"/>
                <a:gd name="T32" fmla="*/ 184 w 525"/>
                <a:gd name="T33" fmla="*/ 14 h 610"/>
                <a:gd name="T34" fmla="*/ 235 w 525"/>
                <a:gd name="T35" fmla="*/ 1 h 610"/>
                <a:gd name="T36" fmla="*/ 262 w 525"/>
                <a:gd name="T37" fmla="*/ 0 h 610"/>
                <a:gd name="T38" fmla="*/ 289 w 525"/>
                <a:gd name="T39" fmla="*/ 1 h 610"/>
                <a:gd name="T40" fmla="*/ 341 w 525"/>
                <a:gd name="T41" fmla="*/ 14 h 610"/>
                <a:gd name="T42" fmla="*/ 390 w 525"/>
                <a:gd name="T43" fmla="*/ 38 h 610"/>
                <a:gd name="T44" fmla="*/ 434 w 525"/>
                <a:gd name="T45" fmla="*/ 73 h 610"/>
                <a:gd name="T46" fmla="*/ 471 w 525"/>
                <a:gd name="T47" fmla="*/ 117 h 610"/>
                <a:gd name="T48" fmla="*/ 499 w 525"/>
                <a:gd name="T49" fmla="*/ 168 h 610"/>
                <a:gd name="T50" fmla="*/ 518 w 525"/>
                <a:gd name="T51" fmla="*/ 225 h 610"/>
                <a:gd name="T52" fmla="*/ 525 w 525"/>
                <a:gd name="T53" fmla="*/ 287 h 610"/>
                <a:gd name="T54" fmla="*/ 523 w 525"/>
                <a:gd name="T55" fmla="*/ 319 h 610"/>
                <a:gd name="T56" fmla="*/ 522 w 525"/>
                <a:gd name="T57" fmla="*/ 349 h 610"/>
                <a:gd name="T58" fmla="*/ 511 w 525"/>
                <a:gd name="T59" fmla="*/ 406 h 610"/>
                <a:gd name="T60" fmla="*/ 489 w 525"/>
                <a:gd name="T61" fmla="*/ 458 h 610"/>
                <a:gd name="T62" fmla="*/ 460 w 525"/>
                <a:gd name="T63" fmla="*/ 505 h 610"/>
                <a:gd name="T64" fmla="*/ 423 w 525"/>
                <a:gd name="T65" fmla="*/ 544 h 610"/>
                <a:gd name="T66" fmla="*/ 380 w 525"/>
                <a:gd name="T67" fmla="*/ 576 h 610"/>
                <a:gd name="T68" fmla="*/ 335 w 525"/>
                <a:gd name="T69" fmla="*/ 597 h 610"/>
                <a:gd name="T70" fmla="*/ 287 w 525"/>
                <a:gd name="T71" fmla="*/ 609 h 610"/>
                <a:gd name="T72" fmla="*/ 262 w 525"/>
                <a:gd name="T73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5" h="610">
                  <a:moveTo>
                    <a:pt x="262" y="610"/>
                  </a:moveTo>
                  <a:lnTo>
                    <a:pt x="235" y="609"/>
                  </a:lnTo>
                  <a:lnTo>
                    <a:pt x="184" y="597"/>
                  </a:lnTo>
                  <a:lnTo>
                    <a:pt x="136" y="576"/>
                  </a:lnTo>
                  <a:lnTo>
                    <a:pt x="95" y="544"/>
                  </a:lnTo>
                  <a:lnTo>
                    <a:pt x="60" y="505"/>
                  </a:lnTo>
                  <a:lnTo>
                    <a:pt x="31" y="458"/>
                  </a:lnTo>
                  <a:lnTo>
                    <a:pt x="12" y="406"/>
                  </a:lnTo>
                  <a:lnTo>
                    <a:pt x="1" y="349"/>
                  </a:lnTo>
                  <a:lnTo>
                    <a:pt x="0" y="319"/>
                  </a:lnTo>
                  <a:lnTo>
                    <a:pt x="1" y="287"/>
                  </a:lnTo>
                  <a:lnTo>
                    <a:pt x="12" y="225"/>
                  </a:lnTo>
                  <a:lnTo>
                    <a:pt x="31" y="168"/>
                  </a:lnTo>
                  <a:lnTo>
                    <a:pt x="60" y="117"/>
                  </a:lnTo>
                  <a:lnTo>
                    <a:pt x="95" y="73"/>
                  </a:lnTo>
                  <a:lnTo>
                    <a:pt x="136" y="38"/>
                  </a:lnTo>
                  <a:lnTo>
                    <a:pt x="184" y="14"/>
                  </a:lnTo>
                  <a:lnTo>
                    <a:pt x="235" y="1"/>
                  </a:lnTo>
                  <a:lnTo>
                    <a:pt x="262" y="0"/>
                  </a:lnTo>
                  <a:lnTo>
                    <a:pt x="289" y="1"/>
                  </a:lnTo>
                  <a:lnTo>
                    <a:pt x="341" y="14"/>
                  </a:lnTo>
                  <a:lnTo>
                    <a:pt x="390" y="38"/>
                  </a:lnTo>
                  <a:lnTo>
                    <a:pt x="434" y="73"/>
                  </a:lnTo>
                  <a:lnTo>
                    <a:pt x="471" y="117"/>
                  </a:lnTo>
                  <a:lnTo>
                    <a:pt x="499" y="168"/>
                  </a:lnTo>
                  <a:lnTo>
                    <a:pt x="518" y="225"/>
                  </a:lnTo>
                  <a:lnTo>
                    <a:pt x="525" y="287"/>
                  </a:lnTo>
                  <a:lnTo>
                    <a:pt x="523" y="319"/>
                  </a:lnTo>
                  <a:lnTo>
                    <a:pt x="522" y="349"/>
                  </a:lnTo>
                  <a:lnTo>
                    <a:pt x="511" y="406"/>
                  </a:lnTo>
                  <a:lnTo>
                    <a:pt x="489" y="458"/>
                  </a:lnTo>
                  <a:lnTo>
                    <a:pt x="460" y="505"/>
                  </a:lnTo>
                  <a:lnTo>
                    <a:pt x="423" y="544"/>
                  </a:lnTo>
                  <a:lnTo>
                    <a:pt x="380" y="576"/>
                  </a:lnTo>
                  <a:lnTo>
                    <a:pt x="335" y="597"/>
                  </a:lnTo>
                  <a:lnTo>
                    <a:pt x="287" y="609"/>
                  </a:lnTo>
                  <a:lnTo>
                    <a:pt x="262" y="6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3" name="Rectangle 10">
              <a:extLst>
                <a:ext uri="{FF2B5EF4-FFF2-40B4-BE49-F238E27FC236}">
                  <a16:creationId xmlns:a16="http://schemas.microsoft.com/office/drawing/2014/main" id="{16AB48A1-B31F-F749-82F5-84ED8AEAF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386"/>
              <a:ext cx="288" cy="661"/>
            </a:xfrm>
            <a:prstGeom prst="rect">
              <a:avLst/>
            </a:prstGeom>
            <a:solidFill>
              <a:srgbClr val="1C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A2CD9D9C-D03B-2247-A668-752F0E530C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1366"/>
              <a:ext cx="330" cy="701"/>
            </a:xfrm>
            <a:custGeom>
              <a:avLst/>
              <a:gdLst>
                <a:gd name="T0" fmla="*/ 291 w 2311"/>
                <a:gd name="T1" fmla="*/ 4622 h 4912"/>
                <a:gd name="T2" fmla="*/ 2020 w 2311"/>
                <a:gd name="T3" fmla="*/ 4622 h 4912"/>
                <a:gd name="T4" fmla="*/ 2020 w 2311"/>
                <a:gd name="T5" fmla="*/ 290 h 4912"/>
                <a:gd name="T6" fmla="*/ 291 w 2311"/>
                <a:gd name="T7" fmla="*/ 290 h 4912"/>
                <a:gd name="T8" fmla="*/ 291 w 2311"/>
                <a:gd name="T9" fmla="*/ 4622 h 4912"/>
                <a:gd name="T10" fmla="*/ 2311 w 2311"/>
                <a:gd name="T11" fmla="*/ 4912 h 4912"/>
                <a:gd name="T12" fmla="*/ 0 w 2311"/>
                <a:gd name="T13" fmla="*/ 4912 h 4912"/>
                <a:gd name="T14" fmla="*/ 0 w 2311"/>
                <a:gd name="T15" fmla="*/ 0 h 4912"/>
                <a:gd name="T16" fmla="*/ 2311 w 2311"/>
                <a:gd name="T17" fmla="*/ 0 h 4912"/>
                <a:gd name="T18" fmla="*/ 2311 w 2311"/>
                <a:gd name="T19" fmla="*/ 4912 h 4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1" h="4912">
                  <a:moveTo>
                    <a:pt x="291" y="4622"/>
                  </a:moveTo>
                  <a:lnTo>
                    <a:pt x="2020" y="4622"/>
                  </a:lnTo>
                  <a:lnTo>
                    <a:pt x="2020" y="290"/>
                  </a:lnTo>
                  <a:lnTo>
                    <a:pt x="291" y="290"/>
                  </a:lnTo>
                  <a:lnTo>
                    <a:pt x="291" y="4622"/>
                  </a:lnTo>
                  <a:close/>
                  <a:moveTo>
                    <a:pt x="2311" y="4912"/>
                  </a:moveTo>
                  <a:lnTo>
                    <a:pt x="0" y="4912"/>
                  </a:lnTo>
                  <a:lnTo>
                    <a:pt x="0" y="0"/>
                  </a:lnTo>
                  <a:lnTo>
                    <a:pt x="2311" y="0"/>
                  </a:lnTo>
                  <a:lnTo>
                    <a:pt x="2311" y="491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BB212B77-18A3-5F46-AFB5-80515DA71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1272"/>
              <a:ext cx="918" cy="874"/>
            </a:xfrm>
            <a:custGeom>
              <a:avLst/>
              <a:gdLst>
                <a:gd name="T0" fmla="*/ 6039 w 6427"/>
                <a:gd name="T1" fmla="*/ 2047 h 6120"/>
                <a:gd name="T2" fmla="*/ 6278 w 6427"/>
                <a:gd name="T3" fmla="*/ 1820 h 6120"/>
                <a:gd name="T4" fmla="*/ 6383 w 6427"/>
                <a:gd name="T5" fmla="*/ 1622 h 6120"/>
                <a:gd name="T6" fmla="*/ 6426 w 6427"/>
                <a:gd name="T7" fmla="*/ 1410 h 6120"/>
                <a:gd name="T8" fmla="*/ 6399 w 6427"/>
                <a:gd name="T9" fmla="*/ 1196 h 6120"/>
                <a:gd name="T10" fmla="*/ 6279 w 6427"/>
                <a:gd name="T11" fmla="*/ 975 h 6120"/>
                <a:gd name="T12" fmla="*/ 6101 w 6427"/>
                <a:gd name="T13" fmla="*/ 798 h 6120"/>
                <a:gd name="T14" fmla="*/ 5904 w 6427"/>
                <a:gd name="T15" fmla="*/ 676 h 6120"/>
                <a:gd name="T16" fmla="*/ 5725 w 6427"/>
                <a:gd name="T17" fmla="*/ 615 h 6120"/>
                <a:gd name="T18" fmla="*/ 5157 w 6427"/>
                <a:gd name="T19" fmla="*/ 601 h 6120"/>
                <a:gd name="T20" fmla="*/ 2172 w 6427"/>
                <a:gd name="T21" fmla="*/ 550 h 6120"/>
                <a:gd name="T22" fmla="*/ 1862 w 6427"/>
                <a:gd name="T23" fmla="*/ 29 h 6120"/>
                <a:gd name="T24" fmla="*/ 1566 w 6427"/>
                <a:gd name="T25" fmla="*/ 260 h 6120"/>
                <a:gd name="T26" fmla="*/ 1357 w 6427"/>
                <a:gd name="T27" fmla="*/ 574 h 6120"/>
                <a:gd name="T28" fmla="*/ 1294 w 6427"/>
                <a:gd name="T29" fmla="*/ 756 h 6120"/>
                <a:gd name="T30" fmla="*/ 1216 w 6427"/>
                <a:gd name="T31" fmla="*/ 922 h 6120"/>
                <a:gd name="T32" fmla="*/ 1060 w 6427"/>
                <a:gd name="T33" fmla="*/ 1076 h 6120"/>
                <a:gd name="T34" fmla="*/ 888 w 6427"/>
                <a:gd name="T35" fmla="*/ 1148 h 6120"/>
                <a:gd name="T36" fmla="*/ 366 w 6427"/>
                <a:gd name="T37" fmla="*/ 1241 h 6120"/>
                <a:gd name="T38" fmla="*/ 0 w 6427"/>
                <a:gd name="T39" fmla="*/ 1265 h 6120"/>
                <a:gd name="T40" fmla="*/ 257 w 6427"/>
                <a:gd name="T41" fmla="*/ 5155 h 6120"/>
                <a:gd name="T42" fmla="*/ 940 w 6427"/>
                <a:gd name="T43" fmla="*/ 5298 h 6120"/>
                <a:gd name="T44" fmla="*/ 1366 w 6427"/>
                <a:gd name="T45" fmla="*/ 5460 h 6120"/>
                <a:gd name="T46" fmla="*/ 1701 w 6427"/>
                <a:gd name="T47" fmla="*/ 5654 h 6120"/>
                <a:gd name="T48" fmla="*/ 1913 w 6427"/>
                <a:gd name="T49" fmla="*/ 5774 h 6120"/>
                <a:gd name="T50" fmla="*/ 2449 w 6427"/>
                <a:gd name="T51" fmla="*/ 5948 h 6120"/>
                <a:gd name="T52" fmla="*/ 3041 w 6427"/>
                <a:gd name="T53" fmla="*/ 6050 h 6120"/>
                <a:gd name="T54" fmla="*/ 4018 w 6427"/>
                <a:gd name="T55" fmla="*/ 6120 h 6120"/>
                <a:gd name="T56" fmla="*/ 4551 w 6427"/>
                <a:gd name="T57" fmla="*/ 6117 h 6120"/>
                <a:gd name="T58" fmla="*/ 4881 w 6427"/>
                <a:gd name="T59" fmla="*/ 6101 h 6120"/>
                <a:gd name="T60" fmla="*/ 5097 w 6427"/>
                <a:gd name="T61" fmla="*/ 6001 h 6120"/>
                <a:gd name="T62" fmla="*/ 5326 w 6427"/>
                <a:gd name="T63" fmla="*/ 5793 h 6120"/>
                <a:gd name="T64" fmla="*/ 5419 w 6427"/>
                <a:gd name="T65" fmla="*/ 5629 h 6120"/>
                <a:gd name="T66" fmla="*/ 5445 w 6427"/>
                <a:gd name="T67" fmla="*/ 5460 h 6120"/>
                <a:gd name="T68" fmla="*/ 5375 w 6427"/>
                <a:gd name="T69" fmla="*/ 5120 h 6120"/>
                <a:gd name="T70" fmla="*/ 5221 w 6427"/>
                <a:gd name="T71" fmla="*/ 4864 h 6120"/>
                <a:gd name="T72" fmla="*/ 5194 w 6427"/>
                <a:gd name="T73" fmla="*/ 4828 h 6120"/>
                <a:gd name="T74" fmla="*/ 5537 w 6427"/>
                <a:gd name="T75" fmla="*/ 4785 h 6120"/>
                <a:gd name="T76" fmla="*/ 5753 w 6427"/>
                <a:gd name="T77" fmla="*/ 4685 h 6120"/>
                <a:gd name="T78" fmla="*/ 5959 w 6427"/>
                <a:gd name="T79" fmla="*/ 4498 h 6120"/>
                <a:gd name="T80" fmla="*/ 6053 w 6427"/>
                <a:gd name="T81" fmla="*/ 4343 h 6120"/>
                <a:gd name="T82" fmla="*/ 6080 w 6427"/>
                <a:gd name="T83" fmla="*/ 4004 h 6120"/>
                <a:gd name="T84" fmla="*/ 6032 w 6427"/>
                <a:gd name="T85" fmla="*/ 3794 h 6120"/>
                <a:gd name="T86" fmla="*/ 5905 w 6427"/>
                <a:gd name="T87" fmla="*/ 3599 h 6120"/>
                <a:gd name="T88" fmla="*/ 5820 w 6427"/>
                <a:gd name="T89" fmla="*/ 3513 h 6120"/>
                <a:gd name="T90" fmla="*/ 6133 w 6427"/>
                <a:gd name="T91" fmla="*/ 3358 h 6120"/>
                <a:gd name="T92" fmla="*/ 6289 w 6427"/>
                <a:gd name="T93" fmla="*/ 3201 h 6120"/>
                <a:gd name="T94" fmla="*/ 6386 w 6427"/>
                <a:gd name="T95" fmla="*/ 2976 h 6120"/>
                <a:gd name="T96" fmla="*/ 6395 w 6427"/>
                <a:gd name="T97" fmla="*/ 2785 h 6120"/>
                <a:gd name="T98" fmla="*/ 6340 w 6427"/>
                <a:gd name="T99" fmla="*/ 2530 h 6120"/>
                <a:gd name="T100" fmla="*/ 6229 w 6427"/>
                <a:gd name="T101" fmla="*/ 2341 h 6120"/>
                <a:gd name="T102" fmla="*/ 6039 w 6427"/>
                <a:gd name="T103" fmla="*/ 2167 h 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27" h="6120">
                  <a:moveTo>
                    <a:pt x="5931" y="2108"/>
                  </a:moveTo>
                  <a:lnTo>
                    <a:pt x="5946" y="2101"/>
                  </a:lnTo>
                  <a:lnTo>
                    <a:pt x="6039" y="2047"/>
                  </a:lnTo>
                  <a:lnTo>
                    <a:pt x="6123" y="1985"/>
                  </a:lnTo>
                  <a:lnTo>
                    <a:pt x="6212" y="1900"/>
                  </a:lnTo>
                  <a:lnTo>
                    <a:pt x="6278" y="1820"/>
                  </a:lnTo>
                  <a:lnTo>
                    <a:pt x="6318" y="1760"/>
                  </a:lnTo>
                  <a:lnTo>
                    <a:pt x="6354" y="1694"/>
                  </a:lnTo>
                  <a:lnTo>
                    <a:pt x="6383" y="1622"/>
                  </a:lnTo>
                  <a:lnTo>
                    <a:pt x="6407" y="1542"/>
                  </a:lnTo>
                  <a:lnTo>
                    <a:pt x="6422" y="1456"/>
                  </a:lnTo>
                  <a:lnTo>
                    <a:pt x="6426" y="1410"/>
                  </a:lnTo>
                  <a:lnTo>
                    <a:pt x="6427" y="1365"/>
                  </a:lnTo>
                  <a:lnTo>
                    <a:pt x="6419" y="1279"/>
                  </a:lnTo>
                  <a:lnTo>
                    <a:pt x="6399" y="1196"/>
                  </a:lnTo>
                  <a:lnTo>
                    <a:pt x="6367" y="1118"/>
                  </a:lnTo>
                  <a:lnTo>
                    <a:pt x="6327" y="1044"/>
                  </a:lnTo>
                  <a:lnTo>
                    <a:pt x="6279" y="975"/>
                  </a:lnTo>
                  <a:lnTo>
                    <a:pt x="6224" y="911"/>
                  </a:lnTo>
                  <a:lnTo>
                    <a:pt x="6164" y="852"/>
                  </a:lnTo>
                  <a:lnTo>
                    <a:pt x="6101" y="798"/>
                  </a:lnTo>
                  <a:lnTo>
                    <a:pt x="6036" y="752"/>
                  </a:lnTo>
                  <a:lnTo>
                    <a:pt x="5969" y="711"/>
                  </a:lnTo>
                  <a:lnTo>
                    <a:pt x="5904" y="676"/>
                  </a:lnTo>
                  <a:lnTo>
                    <a:pt x="5841" y="649"/>
                  </a:lnTo>
                  <a:lnTo>
                    <a:pt x="5781" y="628"/>
                  </a:lnTo>
                  <a:lnTo>
                    <a:pt x="5725" y="615"/>
                  </a:lnTo>
                  <a:lnTo>
                    <a:pt x="5676" y="610"/>
                  </a:lnTo>
                  <a:lnTo>
                    <a:pt x="5655" y="611"/>
                  </a:lnTo>
                  <a:lnTo>
                    <a:pt x="5157" y="601"/>
                  </a:lnTo>
                  <a:lnTo>
                    <a:pt x="3247" y="564"/>
                  </a:lnTo>
                  <a:lnTo>
                    <a:pt x="2477" y="552"/>
                  </a:lnTo>
                  <a:lnTo>
                    <a:pt x="2172" y="550"/>
                  </a:lnTo>
                  <a:lnTo>
                    <a:pt x="2123" y="552"/>
                  </a:lnTo>
                  <a:lnTo>
                    <a:pt x="1919" y="0"/>
                  </a:lnTo>
                  <a:lnTo>
                    <a:pt x="1862" y="29"/>
                  </a:lnTo>
                  <a:lnTo>
                    <a:pt x="1755" y="94"/>
                  </a:lnTo>
                  <a:lnTo>
                    <a:pt x="1656" y="172"/>
                  </a:lnTo>
                  <a:lnTo>
                    <a:pt x="1566" y="260"/>
                  </a:lnTo>
                  <a:lnTo>
                    <a:pt x="1486" y="356"/>
                  </a:lnTo>
                  <a:lnTo>
                    <a:pt x="1416" y="462"/>
                  </a:lnTo>
                  <a:lnTo>
                    <a:pt x="1357" y="574"/>
                  </a:lnTo>
                  <a:lnTo>
                    <a:pt x="1312" y="694"/>
                  </a:lnTo>
                  <a:lnTo>
                    <a:pt x="1294" y="756"/>
                  </a:lnTo>
                  <a:lnTo>
                    <a:pt x="1294" y="756"/>
                  </a:lnTo>
                  <a:lnTo>
                    <a:pt x="1282" y="791"/>
                  </a:lnTo>
                  <a:lnTo>
                    <a:pt x="1253" y="858"/>
                  </a:lnTo>
                  <a:lnTo>
                    <a:pt x="1216" y="922"/>
                  </a:lnTo>
                  <a:lnTo>
                    <a:pt x="1171" y="981"/>
                  </a:lnTo>
                  <a:lnTo>
                    <a:pt x="1119" y="1032"/>
                  </a:lnTo>
                  <a:lnTo>
                    <a:pt x="1060" y="1076"/>
                  </a:lnTo>
                  <a:lnTo>
                    <a:pt x="995" y="1112"/>
                  </a:lnTo>
                  <a:lnTo>
                    <a:pt x="925" y="1140"/>
                  </a:lnTo>
                  <a:lnTo>
                    <a:pt x="888" y="1148"/>
                  </a:lnTo>
                  <a:lnTo>
                    <a:pt x="784" y="1175"/>
                  </a:lnTo>
                  <a:lnTo>
                    <a:pt x="576" y="1214"/>
                  </a:lnTo>
                  <a:lnTo>
                    <a:pt x="366" y="1241"/>
                  </a:lnTo>
                  <a:lnTo>
                    <a:pt x="153" y="1259"/>
                  </a:lnTo>
                  <a:lnTo>
                    <a:pt x="44" y="1265"/>
                  </a:lnTo>
                  <a:lnTo>
                    <a:pt x="0" y="1265"/>
                  </a:lnTo>
                  <a:lnTo>
                    <a:pt x="0" y="5131"/>
                  </a:lnTo>
                  <a:lnTo>
                    <a:pt x="33" y="5133"/>
                  </a:lnTo>
                  <a:lnTo>
                    <a:pt x="257" y="5155"/>
                  </a:lnTo>
                  <a:lnTo>
                    <a:pt x="474" y="5189"/>
                  </a:lnTo>
                  <a:lnTo>
                    <a:pt x="731" y="5241"/>
                  </a:lnTo>
                  <a:lnTo>
                    <a:pt x="940" y="5298"/>
                  </a:lnTo>
                  <a:lnTo>
                    <a:pt x="1082" y="5345"/>
                  </a:lnTo>
                  <a:lnTo>
                    <a:pt x="1224" y="5398"/>
                  </a:lnTo>
                  <a:lnTo>
                    <a:pt x="1366" y="5460"/>
                  </a:lnTo>
                  <a:lnTo>
                    <a:pt x="1505" y="5530"/>
                  </a:lnTo>
                  <a:lnTo>
                    <a:pt x="1638" y="5611"/>
                  </a:lnTo>
                  <a:lnTo>
                    <a:pt x="1701" y="5654"/>
                  </a:lnTo>
                  <a:lnTo>
                    <a:pt x="1734" y="5676"/>
                  </a:lnTo>
                  <a:lnTo>
                    <a:pt x="1801" y="5718"/>
                  </a:lnTo>
                  <a:lnTo>
                    <a:pt x="1913" y="5774"/>
                  </a:lnTo>
                  <a:lnTo>
                    <a:pt x="2079" y="5841"/>
                  </a:lnTo>
                  <a:lnTo>
                    <a:pt x="2259" y="5899"/>
                  </a:lnTo>
                  <a:lnTo>
                    <a:pt x="2449" y="5948"/>
                  </a:lnTo>
                  <a:lnTo>
                    <a:pt x="2646" y="5989"/>
                  </a:lnTo>
                  <a:lnTo>
                    <a:pt x="2845" y="6023"/>
                  </a:lnTo>
                  <a:lnTo>
                    <a:pt x="3041" y="6050"/>
                  </a:lnTo>
                  <a:lnTo>
                    <a:pt x="3325" y="6082"/>
                  </a:lnTo>
                  <a:lnTo>
                    <a:pt x="3659" y="6106"/>
                  </a:lnTo>
                  <a:lnTo>
                    <a:pt x="4018" y="6120"/>
                  </a:lnTo>
                  <a:lnTo>
                    <a:pt x="4071" y="6120"/>
                  </a:lnTo>
                  <a:lnTo>
                    <a:pt x="4153" y="6120"/>
                  </a:lnTo>
                  <a:lnTo>
                    <a:pt x="4551" y="6117"/>
                  </a:lnTo>
                  <a:lnTo>
                    <a:pt x="4791" y="6110"/>
                  </a:lnTo>
                  <a:lnTo>
                    <a:pt x="4856" y="6106"/>
                  </a:lnTo>
                  <a:lnTo>
                    <a:pt x="4881" y="6101"/>
                  </a:lnTo>
                  <a:lnTo>
                    <a:pt x="4944" y="6082"/>
                  </a:lnTo>
                  <a:lnTo>
                    <a:pt x="5018" y="6048"/>
                  </a:lnTo>
                  <a:lnTo>
                    <a:pt x="5097" y="6001"/>
                  </a:lnTo>
                  <a:lnTo>
                    <a:pt x="5178" y="5942"/>
                  </a:lnTo>
                  <a:lnTo>
                    <a:pt x="5255" y="5872"/>
                  </a:lnTo>
                  <a:lnTo>
                    <a:pt x="5326" y="5793"/>
                  </a:lnTo>
                  <a:lnTo>
                    <a:pt x="5385" y="5703"/>
                  </a:lnTo>
                  <a:lnTo>
                    <a:pt x="5408" y="5654"/>
                  </a:lnTo>
                  <a:lnTo>
                    <a:pt x="5419" y="5629"/>
                  </a:lnTo>
                  <a:lnTo>
                    <a:pt x="5433" y="5576"/>
                  </a:lnTo>
                  <a:lnTo>
                    <a:pt x="5442" y="5519"/>
                  </a:lnTo>
                  <a:lnTo>
                    <a:pt x="5445" y="5460"/>
                  </a:lnTo>
                  <a:lnTo>
                    <a:pt x="5438" y="5368"/>
                  </a:lnTo>
                  <a:lnTo>
                    <a:pt x="5414" y="5242"/>
                  </a:lnTo>
                  <a:lnTo>
                    <a:pt x="5375" y="5120"/>
                  </a:lnTo>
                  <a:lnTo>
                    <a:pt x="5324" y="5010"/>
                  </a:lnTo>
                  <a:lnTo>
                    <a:pt x="5266" y="4917"/>
                  </a:lnTo>
                  <a:lnTo>
                    <a:pt x="5221" y="4864"/>
                  </a:lnTo>
                  <a:lnTo>
                    <a:pt x="5191" y="4837"/>
                  </a:lnTo>
                  <a:lnTo>
                    <a:pt x="5175" y="4826"/>
                  </a:lnTo>
                  <a:lnTo>
                    <a:pt x="5194" y="4828"/>
                  </a:lnTo>
                  <a:lnTo>
                    <a:pt x="5318" y="4827"/>
                  </a:lnTo>
                  <a:lnTo>
                    <a:pt x="5436" y="4812"/>
                  </a:lnTo>
                  <a:lnTo>
                    <a:pt x="5537" y="4785"/>
                  </a:lnTo>
                  <a:lnTo>
                    <a:pt x="5608" y="4760"/>
                  </a:lnTo>
                  <a:lnTo>
                    <a:pt x="5680" y="4728"/>
                  </a:lnTo>
                  <a:lnTo>
                    <a:pt x="5753" y="4685"/>
                  </a:lnTo>
                  <a:lnTo>
                    <a:pt x="5824" y="4634"/>
                  </a:lnTo>
                  <a:lnTo>
                    <a:pt x="5894" y="4572"/>
                  </a:lnTo>
                  <a:lnTo>
                    <a:pt x="5959" y="4498"/>
                  </a:lnTo>
                  <a:lnTo>
                    <a:pt x="6019" y="4410"/>
                  </a:lnTo>
                  <a:lnTo>
                    <a:pt x="6048" y="4361"/>
                  </a:lnTo>
                  <a:lnTo>
                    <a:pt x="6053" y="4343"/>
                  </a:lnTo>
                  <a:lnTo>
                    <a:pt x="6076" y="4220"/>
                  </a:lnTo>
                  <a:lnTo>
                    <a:pt x="6084" y="4103"/>
                  </a:lnTo>
                  <a:lnTo>
                    <a:pt x="6080" y="4004"/>
                  </a:lnTo>
                  <a:lnTo>
                    <a:pt x="6072" y="3935"/>
                  </a:lnTo>
                  <a:lnTo>
                    <a:pt x="6055" y="3864"/>
                  </a:lnTo>
                  <a:lnTo>
                    <a:pt x="6032" y="3794"/>
                  </a:lnTo>
                  <a:lnTo>
                    <a:pt x="6000" y="3726"/>
                  </a:lnTo>
                  <a:lnTo>
                    <a:pt x="5958" y="3660"/>
                  </a:lnTo>
                  <a:lnTo>
                    <a:pt x="5905" y="3599"/>
                  </a:lnTo>
                  <a:lnTo>
                    <a:pt x="5839" y="3543"/>
                  </a:lnTo>
                  <a:lnTo>
                    <a:pt x="5800" y="3517"/>
                  </a:lnTo>
                  <a:lnTo>
                    <a:pt x="5820" y="3513"/>
                  </a:lnTo>
                  <a:lnTo>
                    <a:pt x="5941" y="3468"/>
                  </a:lnTo>
                  <a:lnTo>
                    <a:pt x="6048" y="3415"/>
                  </a:lnTo>
                  <a:lnTo>
                    <a:pt x="6133" y="3358"/>
                  </a:lnTo>
                  <a:lnTo>
                    <a:pt x="6187" y="3313"/>
                  </a:lnTo>
                  <a:lnTo>
                    <a:pt x="6241" y="3260"/>
                  </a:lnTo>
                  <a:lnTo>
                    <a:pt x="6289" y="3201"/>
                  </a:lnTo>
                  <a:lnTo>
                    <a:pt x="6330" y="3134"/>
                  </a:lnTo>
                  <a:lnTo>
                    <a:pt x="6363" y="3060"/>
                  </a:lnTo>
                  <a:lnTo>
                    <a:pt x="6386" y="2976"/>
                  </a:lnTo>
                  <a:lnTo>
                    <a:pt x="6397" y="2884"/>
                  </a:lnTo>
                  <a:lnTo>
                    <a:pt x="6397" y="2835"/>
                  </a:lnTo>
                  <a:lnTo>
                    <a:pt x="6395" y="2785"/>
                  </a:lnTo>
                  <a:lnTo>
                    <a:pt x="6386" y="2692"/>
                  </a:lnTo>
                  <a:lnTo>
                    <a:pt x="6366" y="2607"/>
                  </a:lnTo>
                  <a:lnTo>
                    <a:pt x="6340" y="2530"/>
                  </a:lnTo>
                  <a:lnTo>
                    <a:pt x="6307" y="2460"/>
                  </a:lnTo>
                  <a:lnTo>
                    <a:pt x="6270" y="2397"/>
                  </a:lnTo>
                  <a:lnTo>
                    <a:pt x="6229" y="2341"/>
                  </a:lnTo>
                  <a:lnTo>
                    <a:pt x="6186" y="2292"/>
                  </a:lnTo>
                  <a:lnTo>
                    <a:pt x="6121" y="2229"/>
                  </a:lnTo>
                  <a:lnTo>
                    <a:pt x="6039" y="2167"/>
                  </a:lnTo>
                  <a:lnTo>
                    <a:pt x="5946" y="2113"/>
                  </a:lnTo>
                  <a:lnTo>
                    <a:pt x="5931" y="2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CEB3F9DB-7079-4E4E-A18E-4FB92C7B2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" y="1252"/>
              <a:ext cx="957" cy="917"/>
            </a:xfrm>
            <a:custGeom>
              <a:avLst/>
              <a:gdLst>
                <a:gd name="T0" fmla="*/ 1140 w 6704"/>
                <a:gd name="T1" fmla="*/ 5291 h 6420"/>
                <a:gd name="T2" fmla="*/ 1934 w 6704"/>
                <a:gd name="T3" fmla="*/ 5663 h 6420"/>
                <a:gd name="T4" fmla="*/ 2822 w 6704"/>
                <a:gd name="T5" fmla="*/ 5981 h 6420"/>
                <a:gd name="T6" fmla="*/ 4202 w 6704"/>
                <a:gd name="T7" fmla="*/ 6115 h 6420"/>
                <a:gd name="T8" fmla="*/ 5037 w 6704"/>
                <a:gd name="T9" fmla="*/ 6079 h 6420"/>
                <a:gd name="T10" fmla="*/ 5390 w 6704"/>
                <a:gd name="T11" fmla="*/ 5775 h 6420"/>
                <a:gd name="T12" fmla="*/ 5406 w 6704"/>
                <a:gd name="T13" fmla="*/ 5415 h 6420"/>
                <a:gd name="T14" fmla="*/ 5199 w 6704"/>
                <a:gd name="T15" fmla="*/ 5066 h 6420"/>
                <a:gd name="T16" fmla="*/ 5205 w 6704"/>
                <a:gd name="T17" fmla="*/ 4850 h 6420"/>
                <a:gd name="T18" fmla="*/ 5406 w 6704"/>
                <a:gd name="T19" fmla="*/ 4821 h 6420"/>
                <a:gd name="T20" fmla="*/ 5900 w 6704"/>
                <a:gd name="T21" fmla="*/ 4623 h 6420"/>
                <a:gd name="T22" fmla="*/ 6070 w 6704"/>
                <a:gd name="T23" fmla="*/ 4288 h 6420"/>
                <a:gd name="T24" fmla="*/ 5969 w 6704"/>
                <a:gd name="T25" fmla="*/ 3876 h 6420"/>
                <a:gd name="T26" fmla="*/ 5797 w 6704"/>
                <a:gd name="T27" fmla="*/ 3692 h 6420"/>
                <a:gd name="T28" fmla="*/ 5881 w 6704"/>
                <a:gd name="T29" fmla="*/ 3519 h 6420"/>
                <a:gd name="T30" fmla="*/ 6265 w 6704"/>
                <a:gd name="T31" fmla="*/ 3302 h 6420"/>
                <a:gd name="T32" fmla="*/ 6397 w 6704"/>
                <a:gd name="T33" fmla="*/ 2975 h 6420"/>
                <a:gd name="T34" fmla="*/ 6291 w 6704"/>
                <a:gd name="T35" fmla="*/ 2627 h 6420"/>
                <a:gd name="T36" fmla="*/ 5998 w 6704"/>
                <a:gd name="T37" fmla="*/ 2368 h 6420"/>
                <a:gd name="T38" fmla="*/ 5943 w 6704"/>
                <a:gd name="T39" fmla="*/ 2185 h 6420"/>
                <a:gd name="T40" fmla="*/ 6185 w 6704"/>
                <a:gd name="T41" fmla="*/ 2009 h 6420"/>
                <a:gd name="T42" fmla="*/ 6424 w 6704"/>
                <a:gd name="T43" fmla="*/ 1585 h 6420"/>
                <a:gd name="T44" fmla="*/ 6353 w 6704"/>
                <a:gd name="T45" fmla="*/ 1273 h 6420"/>
                <a:gd name="T46" fmla="*/ 6045 w 6704"/>
                <a:gd name="T47" fmla="*/ 991 h 6420"/>
                <a:gd name="T48" fmla="*/ 5372 w 6704"/>
                <a:gd name="T49" fmla="*/ 904 h 6420"/>
                <a:gd name="T50" fmla="*/ 2276 w 6704"/>
                <a:gd name="T51" fmla="*/ 837 h 6420"/>
                <a:gd name="T52" fmla="*/ 2006 w 6704"/>
                <a:gd name="T53" fmla="*/ 358 h 6420"/>
                <a:gd name="T54" fmla="*/ 1678 w 6704"/>
                <a:gd name="T55" fmla="*/ 730 h 6420"/>
                <a:gd name="T56" fmla="*/ 1499 w 6704"/>
                <a:gd name="T57" fmla="*/ 1152 h 6420"/>
                <a:gd name="T58" fmla="*/ 1090 w 6704"/>
                <a:gd name="T59" fmla="*/ 1433 h 6420"/>
                <a:gd name="T60" fmla="*/ 321 w 6704"/>
                <a:gd name="T61" fmla="*/ 5126 h 6420"/>
                <a:gd name="T62" fmla="*/ 3401 w 6704"/>
                <a:gd name="T63" fmla="*/ 6363 h 6420"/>
                <a:gd name="T64" fmla="*/ 2143 w 6704"/>
                <a:gd name="T65" fmla="*/ 6100 h 6420"/>
                <a:gd name="T66" fmla="*/ 1576 w 6704"/>
                <a:gd name="T67" fmla="*/ 5780 h 6420"/>
                <a:gd name="T68" fmla="*/ 599 w 6704"/>
                <a:gd name="T69" fmla="*/ 5456 h 6420"/>
                <a:gd name="T70" fmla="*/ 68 w 6704"/>
                <a:gd name="T71" fmla="*/ 5376 h 6420"/>
                <a:gd name="T72" fmla="*/ 1 w 6704"/>
                <a:gd name="T73" fmla="*/ 1391 h 6420"/>
                <a:gd name="T74" fmla="*/ 130 w 6704"/>
                <a:gd name="T75" fmla="*/ 1260 h 6420"/>
                <a:gd name="T76" fmla="*/ 891 w 6704"/>
                <a:gd name="T77" fmla="*/ 1170 h 6420"/>
                <a:gd name="T78" fmla="*/ 1196 w 6704"/>
                <a:gd name="T79" fmla="*/ 1021 h 6420"/>
                <a:gd name="T80" fmla="*/ 1353 w 6704"/>
                <a:gd name="T81" fmla="*/ 653 h 6420"/>
                <a:gd name="T82" fmla="*/ 1916 w 6704"/>
                <a:gd name="T83" fmla="*/ 40 h 6420"/>
                <a:gd name="T84" fmla="*/ 2137 w 6704"/>
                <a:gd name="T85" fmla="*/ 31 h 6420"/>
                <a:gd name="T86" fmla="*/ 3799 w 6704"/>
                <a:gd name="T87" fmla="*/ 585 h 6420"/>
                <a:gd name="T88" fmla="*/ 5810 w 6704"/>
                <a:gd name="T89" fmla="*/ 635 h 6420"/>
                <a:gd name="T90" fmla="*/ 6339 w 6704"/>
                <a:gd name="T91" fmla="*/ 875 h 6420"/>
                <a:gd name="T92" fmla="*/ 6633 w 6704"/>
                <a:gd name="T93" fmla="*/ 1234 h 6420"/>
                <a:gd name="T94" fmla="*/ 6698 w 6704"/>
                <a:gd name="T95" fmla="*/ 1656 h 6420"/>
                <a:gd name="T96" fmla="*/ 6417 w 6704"/>
                <a:gd name="T97" fmla="*/ 2194 h 6420"/>
                <a:gd name="T98" fmla="*/ 6533 w 6704"/>
                <a:gd name="T99" fmla="*/ 2509 h 6420"/>
                <a:gd name="T100" fmla="*/ 6673 w 6704"/>
                <a:gd name="T101" fmla="*/ 3039 h 6420"/>
                <a:gd name="T102" fmla="*/ 6485 w 6704"/>
                <a:gd name="T103" fmla="*/ 3509 h 6420"/>
                <a:gd name="T104" fmla="*/ 6257 w 6704"/>
                <a:gd name="T105" fmla="*/ 3828 h 6420"/>
                <a:gd name="T106" fmla="*/ 6347 w 6704"/>
                <a:gd name="T107" fmla="*/ 4319 h 6420"/>
                <a:gd name="T108" fmla="*/ 6295 w 6704"/>
                <a:gd name="T109" fmla="*/ 4589 h 6420"/>
                <a:gd name="T110" fmla="*/ 5806 w 6704"/>
                <a:gd name="T111" fmla="*/ 5042 h 6420"/>
                <a:gd name="T112" fmla="*/ 5675 w 6704"/>
                <a:gd name="T113" fmla="*/ 5346 h 6420"/>
                <a:gd name="T114" fmla="*/ 5670 w 6704"/>
                <a:gd name="T115" fmla="*/ 5882 h 6420"/>
                <a:gd name="T116" fmla="*/ 5211 w 6704"/>
                <a:gd name="T117" fmla="*/ 6344 h 6420"/>
                <a:gd name="T118" fmla="*/ 4322 w 6704"/>
                <a:gd name="T119" fmla="*/ 6405 h 6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704" h="6420">
                  <a:moveTo>
                    <a:pt x="291" y="5126"/>
                  </a:moveTo>
                  <a:lnTo>
                    <a:pt x="355" y="5133"/>
                  </a:lnTo>
                  <a:lnTo>
                    <a:pt x="513" y="5152"/>
                  </a:lnTo>
                  <a:lnTo>
                    <a:pt x="702" y="5184"/>
                  </a:lnTo>
                  <a:lnTo>
                    <a:pt x="913" y="5230"/>
                  </a:lnTo>
                  <a:lnTo>
                    <a:pt x="1140" y="5291"/>
                  </a:lnTo>
                  <a:lnTo>
                    <a:pt x="1373" y="5370"/>
                  </a:lnTo>
                  <a:lnTo>
                    <a:pt x="1547" y="5443"/>
                  </a:lnTo>
                  <a:lnTo>
                    <a:pt x="1662" y="5499"/>
                  </a:lnTo>
                  <a:lnTo>
                    <a:pt x="1774" y="5560"/>
                  </a:lnTo>
                  <a:lnTo>
                    <a:pt x="1882" y="5628"/>
                  </a:lnTo>
                  <a:lnTo>
                    <a:pt x="1934" y="5663"/>
                  </a:lnTo>
                  <a:lnTo>
                    <a:pt x="1993" y="5704"/>
                  </a:lnTo>
                  <a:lnTo>
                    <a:pt x="2129" y="5776"/>
                  </a:lnTo>
                  <a:lnTo>
                    <a:pt x="2285" y="5839"/>
                  </a:lnTo>
                  <a:lnTo>
                    <a:pt x="2454" y="5895"/>
                  </a:lnTo>
                  <a:lnTo>
                    <a:pt x="2634" y="5941"/>
                  </a:lnTo>
                  <a:lnTo>
                    <a:pt x="2822" y="5981"/>
                  </a:lnTo>
                  <a:lnTo>
                    <a:pt x="3010" y="6015"/>
                  </a:lnTo>
                  <a:lnTo>
                    <a:pt x="3199" y="6042"/>
                  </a:lnTo>
                  <a:lnTo>
                    <a:pt x="3473" y="6072"/>
                  </a:lnTo>
                  <a:lnTo>
                    <a:pt x="3795" y="6098"/>
                  </a:lnTo>
                  <a:lnTo>
                    <a:pt x="4145" y="6114"/>
                  </a:lnTo>
                  <a:lnTo>
                    <a:pt x="4202" y="6115"/>
                  </a:lnTo>
                  <a:lnTo>
                    <a:pt x="4409" y="6115"/>
                  </a:lnTo>
                  <a:lnTo>
                    <a:pt x="4750" y="6112"/>
                  </a:lnTo>
                  <a:lnTo>
                    <a:pt x="4924" y="6105"/>
                  </a:lnTo>
                  <a:lnTo>
                    <a:pt x="4972" y="6100"/>
                  </a:lnTo>
                  <a:lnTo>
                    <a:pt x="4990" y="6096"/>
                  </a:lnTo>
                  <a:lnTo>
                    <a:pt x="5037" y="6079"/>
                  </a:lnTo>
                  <a:lnTo>
                    <a:pt x="5094" y="6051"/>
                  </a:lnTo>
                  <a:lnTo>
                    <a:pt x="5157" y="6012"/>
                  </a:lnTo>
                  <a:lnTo>
                    <a:pt x="5223" y="5964"/>
                  </a:lnTo>
                  <a:lnTo>
                    <a:pt x="5286" y="5909"/>
                  </a:lnTo>
                  <a:lnTo>
                    <a:pt x="5344" y="5844"/>
                  </a:lnTo>
                  <a:lnTo>
                    <a:pt x="5390" y="5775"/>
                  </a:lnTo>
                  <a:lnTo>
                    <a:pt x="5408" y="5737"/>
                  </a:lnTo>
                  <a:lnTo>
                    <a:pt x="5416" y="5718"/>
                  </a:lnTo>
                  <a:lnTo>
                    <a:pt x="5426" y="5679"/>
                  </a:lnTo>
                  <a:lnTo>
                    <a:pt x="5434" y="5612"/>
                  </a:lnTo>
                  <a:lnTo>
                    <a:pt x="5427" y="5516"/>
                  </a:lnTo>
                  <a:lnTo>
                    <a:pt x="5406" y="5415"/>
                  </a:lnTo>
                  <a:lnTo>
                    <a:pt x="5373" y="5317"/>
                  </a:lnTo>
                  <a:lnTo>
                    <a:pt x="5333" y="5227"/>
                  </a:lnTo>
                  <a:lnTo>
                    <a:pt x="5287" y="5152"/>
                  </a:lnTo>
                  <a:lnTo>
                    <a:pt x="5241" y="5099"/>
                  </a:lnTo>
                  <a:lnTo>
                    <a:pt x="5219" y="5082"/>
                  </a:lnTo>
                  <a:lnTo>
                    <a:pt x="5199" y="5066"/>
                  </a:lnTo>
                  <a:lnTo>
                    <a:pt x="5171" y="5028"/>
                  </a:lnTo>
                  <a:lnTo>
                    <a:pt x="5157" y="4984"/>
                  </a:lnTo>
                  <a:lnTo>
                    <a:pt x="5156" y="4935"/>
                  </a:lnTo>
                  <a:lnTo>
                    <a:pt x="5161" y="4908"/>
                  </a:lnTo>
                  <a:lnTo>
                    <a:pt x="5172" y="4886"/>
                  </a:lnTo>
                  <a:lnTo>
                    <a:pt x="5205" y="4850"/>
                  </a:lnTo>
                  <a:lnTo>
                    <a:pt x="5245" y="4826"/>
                  </a:lnTo>
                  <a:lnTo>
                    <a:pt x="5294" y="4817"/>
                  </a:lnTo>
                  <a:lnTo>
                    <a:pt x="5321" y="4821"/>
                  </a:lnTo>
                  <a:lnTo>
                    <a:pt x="5380" y="4821"/>
                  </a:lnTo>
                  <a:lnTo>
                    <a:pt x="5380" y="4821"/>
                  </a:lnTo>
                  <a:lnTo>
                    <a:pt x="5406" y="4821"/>
                  </a:lnTo>
                  <a:lnTo>
                    <a:pt x="5471" y="4815"/>
                  </a:lnTo>
                  <a:lnTo>
                    <a:pt x="5551" y="4801"/>
                  </a:lnTo>
                  <a:lnTo>
                    <a:pt x="5639" y="4776"/>
                  </a:lnTo>
                  <a:lnTo>
                    <a:pt x="5734" y="4736"/>
                  </a:lnTo>
                  <a:lnTo>
                    <a:pt x="5829" y="4679"/>
                  </a:lnTo>
                  <a:lnTo>
                    <a:pt x="5900" y="4623"/>
                  </a:lnTo>
                  <a:lnTo>
                    <a:pt x="5944" y="4580"/>
                  </a:lnTo>
                  <a:lnTo>
                    <a:pt x="5988" y="4530"/>
                  </a:lnTo>
                  <a:lnTo>
                    <a:pt x="6028" y="4474"/>
                  </a:lnTo>
                  <a:lnTo>
                    <a:pt x="6048" y="4442"/>
                  </a:lnTo>
                  <a:lnTo>
                    <a:pt x="6055" y="4401"/>
                  </a:lnTo>
                  <a:lnTo>
                    <a:pt x="6070" y="4288"/>
                  </a:lnTo>
                  <a:lnTo>
                    <a:pt x="6072" y="4196"/>
                  </a:lnTo>
                  <a:lnTo>
                    <a:pt x="6062" y="4097"/>
                  </a:lnTo>
                  <a:lnTo>
                    <a:pt x="6043" y="4021"/>
                  </a:lnTo>
                  <a:lnTo>
                    <a:pt x="6025" y="3970"/>
                  </a:lnTo>
                  <a:lnTo>
                    <a:pt x="6000" y="3922"/>
                  </a:lnTo>
                  <a:lnTo>
                    <a:pt x="5969" y="3876"/>
                  </a:lnTo>
                  <a:lnTo>
                    <a:pt x="5931" y="3832"/>
                  </a:lnTo>
                  <a:lnTo>
                    <a:pt x="5885" y="3793"/>
                  </a:lnTo>
                  <a:lnTo>
                    <a:pt x="5859" y="3774"/>
                  </a:lnTo>
                  <a:lnTo>
                    <a:pt x="5843" y="3762"/>
                  </a:lnTo>
                  <a:lnTo>
                    <a:pt x="5817" y="3731"/>
                  </a:lnTo>
                  <a:lnTo>
                    <a:pt x="5797" y="3692"/>
                  </a:lnTo>
                  <a:lnTo>
                    <a:pt x="5787" y="3651"/>
                  </a:lnTo>
                  <a:lnTo>
                    <a:pt x="5786" y="3629"/>
                  </a:lnTo>
                  <a:lnTo>
                    <a:pt x="5793" y="3607"/>
                  </a:lnTo>
                  <a:lnTo>
                    <a:pt x="5813" y="3570"/>
                  </a:lnTo>
                  <a:lnTo>
                    <a:pt x="5844" y="3540"/>
                  </a:lnTo>
                  <a:lnTo>
                    <a:pt x="5881" y="3519"/>
                  </a:lnTo>
                  <a:lnTo>
                    <a:pt x="5903" y="3512"/>
                  </a:lnTo>
                  <a:lnTo>
                    <a:pt x="5922" y="3508"/>
                  </a:lnTo>
                  <a:lnTo>
                    <a:pt x="6023" y="3470"/>
                  </a:lnTo>
                  <a:lnTo>
                    <a:pt x="6109" y="3426"/>
                  </a:lnTo>
                  <a:lnTo>
                    <a:pt x="6200" y="3363"/>
                  </a:lnTo>
                  <a:lnTo>
                    <a:pt x="6265" y="3302"/>
                  </a:lnTo>
                  <a:lnTo>
                    <a:pt x="6304" y="3256"/>
                  </a:lnTo>
                  <a:lnTo>
                    <a:pt x="6338" y="3204"/>
                  </a:lnTo>
                  <a:lnTo>
                    <a:pt x="6365" y="3146"/>
                  </a:lnTo>
                  <a:lnTo>
                    <a:pt x="6385" y="3082"/>
                  </a:lnTo>
                  <a:lnTo>
                    <a:pt x="6396" y="3012"/>
                  </a:lnTo>
                  <a:lnTo>
                    <a:pt x="6397" y="2975"/>
                  </a:lnTo>
                  <a:lnTo>
                    <a:pt x="6395" y="2936"/>
                  </a:lnTo>
                  <a:lnTo>
                    <a:pt x="6385" y="2863"/>
                  </a:lnTo>
                  <a:lnTo>
                    <a:pt x="6368" y="2795"/>
                  </a:lnTo>
                  <a:lnTo>
                    <a:pt x="6347" y="2734"/>
                  </a:lnTo>
                  <a:lnTo>
                    <a:pt x="6320" y="2678"/>
                  </a:lnTo>
                  <a:lnTo>
                    <a:pt x="6291" y="2627"/>
                  </a:lnTo>
                  <a:lnTo>
                    <a:pt x="6242" y="2561"/>
                  </a:lnTo>
                  <a:lnTo>
                    <a:pt x="6173" y="2490"/>
                  </a:lnTo>
                  <a:lnTo>
                    <a:pt x="6110" y="2438"/>
                  </a:lnTo>
                  <a:lnTo>
                    <a:pt x="6035" y="2388"/>
                  </a:lnTo>
                  <a:lnTo>
                    <a:pt x="6018" y="2379"/>
                  </a:lnTo>
                  <a:lnTo>
                    <a:pt x="5998" y="2368"/>
                  </a:lnTo>
                  <a:lnTo>
                    <a:pt x="5965" y="2340"/>
                  </a:lnTo>
                  <a:lnTo>
                    <a:pt x="5943" y="2308"/>
                  </a:lnTo>
                  <a:lnTo>
                    <a:pt x="5932" y="2270"/>
                  </a:lnTo>
                  <a:lnTo>
                    <a:pt x="5931" y="2248"/>
                  </a:lnTo>
                  <a:lnTo>
                    <a:pt x="5932" y="2226"/>
                  </a:lnTo>
                  <a:lnTo>
                    <a:pt x="5943" y="2185"/>
                  </a:lnTo>
                  <a:lnTo>
                    <a:pt x="5965" y="2149"/>
                  </a:lnTo>
                  <a:lnTo>
                    <a:pt x="5998" y="2124"/>
                  </a:lnTo>
                  <a:lnTo>
                    <a:pt x="6018" y="2117"/>
                  </a:lnTo>
                  <a:lnTo>
                    <a:pt x="6036" y="2112"/>
                  </a:lnTo>
                  <a:lnTo>
                    <a:pt x="6117" y="2062"/>
                  </a:lnTo>
                  <a:lnTo>
                    <a:pt x="6185" y="2009"/>
                  </a:lnTo>
                  <a:lnTo>
                    <a:pt x="6259" y="1938"/>
                  </a:lnTo>
                  <a:lnTo>
                    <a:pt x="6328" y="1850"/>
                  </a:lnTo>
                  <a:lnTo>
                    <a:pt x="6372" y="1771"/>
                  </a:lnTo>
                  <a:lnTo>
                    <a:pt x="6396" y="1714"/>
                  </a:lnTo>
                  <a:lnTo>
                    <a:pt x="6413" y="1651"/>
                  </a:lnTo>
                  <a:lnTo>
                    <a:pt x="6424" y="1585"/>
                  </a:lnTo>
                  <a:lnTo>
                    <a:pt x="6426" y="1550"/>
                  </a:lnTo>
                  <a:lnTo>
                    <a:pt x="6427" y="1517"/>
                  </a:lnTo>
                  <a:lnTo>
                    <a:pt x="6423" y="1456"/>
                  </a:lnTo>
                  <a:lnTo>
                    <a:pt x="6410" y="1400"/>
                  </a:lnTo>
                  <a:lnTo>
                    <a:pt x="6390" y="1346"/>
                  </a:lnTo>
                  <a:lnTo>
                    <a:pt x="6353" y="1273"/>
                  </a:lnTo>
                  <a:lnTo>
                    <a:pt x="6294" y="1191"/>
                  </a:lnTo>
                  <a:lnTo>
                    <a:pt x="6266" y="1158"/>
                  </a:lnTo>
                  <a:lnTo>
                    <a:pt x="6235" y="1128"/>
                  </a:lnTo>
                  <a:lnTo>
                    <a:pt x="6172" y="1075"/>
                  </a:lnTo>
                  <a:lnTo>
                    <a:pt x="6108" y="1029"/>
                  </a:lnTo>
                  <a:lnTo>
                    <a:pt x="6045" y="991"/>
                  </a:lnTo>
                  <a:lnTo>
                    <a:pt x="5953" y="945"/>
                  </a:lnTo>
                  <a:lnTo>
                    <a:pt x="5876" y="919"/>
                  </a:lnTo>
                  <a:lnTo>
                    <a:pt x="5832" y="911"/>
                  </a:lnTo>
                  <a:lnTo>
                    <a:pt x="5816" y="910"/>
                  </a:lnTo>
                  <a:lnTo>
                    <a:pt x="5786" y="910"/>
                  </a:lnTo>
                  <a:lnTo>
                    <a:pt x="5372" y="904"/>
                  </a:lnTo>
                  <a:lnTo>
                    <a:pt x="4448" y="882"/>
                  </a:lnTo>
                  <a:lnTo>
                    <a:pt x="3804" y="869"/>
                  </a:lnTo>
                  <a:lnTo>
                    <a:pt x="2670" y="841"/>
                  </a:lnTo>
                  <a:lnTo>
                    <a:pt x="2370" y="838"/>
                  </a:lnTo>
                  <a:lnTo>
                    <a:pt x="2297" y="838"/>
                  </a:lnTo>
                  <a:lnTo>
                    <a:pt x="2276" y="837"/>
                  </a:lnTo>
                  <a:lnTo>
                    <a:pt x="2230" y="826"/>
                  </a:lnTo>
                  <a:lnTo>
                    <a:pt x="2188" y="804"/>
                  </a:lnTo>
                  <a:lnTo>
                    <a:pt x="2165" y="780"/>
                  </a:lnTo>
                  <a:lnTo>
                    <a:pt x="2156" y="761"/>
                  </a:lnTo>
                  <a:lnTo>
                    <a:pt x="2152" y="751"/>
                  </a:lnTo>
                  <a:lnTo>
                    <a:pt x="2006" y="358"/>
                  </a:lnTo>
                  <a:lnTo>
                    <a:pt x="1969" y="386"/>
                  </a:lnTo>
                  <a:lnTo>
                    <a:pt x="1898" y="446"/>
                  </a:lnTo>
                  <a:lnTo>
                    <a:pt x="1834" y="510"/>
                  </a:lnTo>
                  <a:lnTo>
                    <a:pt x="1775" y="580"/>
                  </a:lnTo>
                  <a:lnTo>
                    <a:pt x="1723" y="653"/>
                  </a:lnTo>
                  <a:lnTo>
                    <a:pt x="1678" y="730"/>
                  </a:lnTo>
                  <a:lnTo>
                    <a:pt x="1641" y="812"/>
                  </a:lnTo>
                  <a:lnTo>
                    <a:pt x="1612" y="896"/>
                  </a:lnTo>
                  <a:lnTo>
                    <a:pt x="1600" y="940"/>
                  </a:lnTo>
                  <a:lnTo>
                    <a:pt x="1585" y="985"/>
                  </a:lnTo>
                  <a:lnTo>
                    <a:pt x="1547" y="1073"/>
                  </a:lnTo>
                  <a:lnTo>
                    <a:pt x="1499" y="1152"/>
                  </a:lnTo>
                  <a:lnTo>
                    <a:pt x="1443" y="1225"/>
                  </a:lnTo>
                  <a:lnTo>
                    <a:pt x="1377" y="1288"/>
                  </a:lnTo>
                  <a:lnTo>
                    <a:pt x="1304" y="1344"/>
                  </a:lnTo>
                  <a:lnTo>
                    <a:pt x="1223" y="1389"/>
                  </a:lnTo>
                  <a:lnTo>
                    <a:pt x="1136" y="1421"/>
                  </a:lnTo>
                  <a:lnTo>
                    <a:pt x="1090" y="1433"/>
                  </a:lnTo>
                  <a:lnTo>
                    <a:pt x="998" y="1455"/>
                  </a:lnTo>
                  <a:lnTo>
                    <a:pt x="808" y="1492"/>
                  </a:lnTo>
                  <a:lnTo>
                    <a:pt x="614" y="1523"/>
                  </a:lnTo>
                  <a:lnTo>
                    <a:pt x="419" y="1544"/>
                  </a:lnTo>
                  <a:lnTo>
                    <a:pt x="321" y="1550"/>
                  </a:lnTo>
                  <a:lnTo>
                    <a:pt x="321" y="5126"/>
                  </a:lnTo>
                  <a:lnTo>
                    <a:pt x="291" y="5126"/>
                  </a:lnTo>
                  <a:close/>
                  <a:moveTo>
                    <a:pt x="4202" y="6405"/>
                  </a:moveTo>
                  <a:lnTo>
                    <a:pt x="4202" y="6405"/>
                  </a:lnTo>
                  <a:lnTo>
                    <a:pt x="4124" y="6405"/>
                  </a:lnTo>
                  <a:lnTo>
                    <a:pt x="3744" y="6391"/>
                  </a:lnTo>
                  <a:lnTo>
                    <a:pt x="3401" y="6363"/>
                  </a:lnTo>
                  <a:lnTo>
                    <a:pt x="3112" y="6330"/>
                  </a:lnTo>
                  <a:lnTo>
                    <a:pt x="2913" y="6299"/>
                  </a:lnTo>
                  <a:lnTo>
                    <a:pt x="2713" y="6262"/>
                  </a:lnTo>
                  <a:lnTo>
                    <a:pt x="2515" y="6216"/>
                  </a:lnTo>
                  <a:lnTo>
                    <a:pt x="2324" y="6163"/>
                  </a:lnTo>
                  <a:lnTo>
                    <a:pt x="2143" y="6100"/>
                  </a:lnTo>
                  <a:lnTo>
                    <a:pt x="1976" y="6027"/>
                  </a:lnTo>
                  <a:lnTo>
                    <a:pt x="1861" y="5964"/>
                  </a:lnTo>
                  <a:lnTo>
                    <a:pt x="1792" y="5920"/>
                  </a:lnTo>
                  <a:lnTo>
                    <a:pt x="1760" y="5897"/>
                  </a:lnTo>
                  <a:lnTo>
                    <a:pt x="1700" y="5855"/>
                  </a:lnTo>
                  <a:lnTo>
                    <a:pt x="1576" y="5780"/>
                  </a:lnTo>
                  <a:lnTo>
                    <a:pt x="1445" y="5714"/>
                  </a:lnTo>
                  <a:lnTo>
                    <a:pt x="1312" y="5655"/>
                  </a:lnTo>
                  <a:lnTo>
                    <a:pt x="1176" y="5605"/>
                  </a:lnTo>
                  <a:lnTo>
                    <a:pt x="1041" y="5561"/>
                  </a:lnTo>
                  <a:lnTo>
                    <a:pt x="843" y="5508"/>
                  </a:lnTo>
                  <a:lnTo>
                    <a:pt x="599" y="5456"/>
                  </a:lnTo>
                  <a:lnTo>
                    <a:pt x="392" y="5426"/>
                  </a:lnTo>
                  <a:lnTo>
                    <a:pt x="177" y="5404"/>
                  </a:lnTo>
                  <a:lnTo>
                    <a:pt x="146" y="5402"/>
                  </a:lnTo>
                  <a:lnTo>
                    <a:pt x="132" y="5402"/>
                  </a:lnTo>
                  <a:lnTo>
                    <a:pt x="106" y="5395"/>
                  </a:lnTo>
                  <a:lnTo>
                    <a:pt x="68" y="5376"/>
                  </a:lnTo>
                  <a:lnTo>
                    <a:pt x="26" y="5335"/>
                  </a:lnTo>
                  <a:lnTo>
                    <a:pt x="8" y="5297"/>
                  </a:lnTo>
                  <a:lnTo>
                    <a:pt x="1" y="5270"/>
                  </a:lnTo>
                  <a:lnTo>
                    <a:pt x="0" y="5257"/>
                  </a:lnTo>
                  <a:lnTo>
                    <a:pt x="0" y="1405"/>
                  </a:lnTo>
                  <a:lnTo>
                    <a:pt x="1" y="1391"/>
                  </a:lnTo>
                  <a:lnTo>
                    <a:pt x="7" y="1365"/>
                  </a:lnTo>
                  <a:lnTo>
                    <a:pt x="23" y="1327"/>
                  </a:lnTo>
                  <a:lnTo>
                    <a:pt x="50" y="1295"/>
                  </a:lnTo>
                  <a:lnTo>
                    <a:pt x="73" y="1279"/>
                  </a:lnTo>
                  <a:lnTo>
                    <a:pt x="101" y="1267"/>
                  </a:lnTo>
                  <a:lnTo>
                    <a:pt x="130" y="1260"/>
                  </a:lnTo>
                  <a:lnTo>
                    <a:pt x="146" y="1259"/>
                  </a:lnTo>
                  <a:lnTo>
                    <a:pt x="190" y="1259"/>
                  </a:lnTo>
                  <a:lnTo>
                    <a:pt x="292" y="1258"/>
                  </a:lnTo>
                  <a:lnTo>
                    <a:pt x="495" y="1243"/>
                  </a:lnTo>
                  <a:lnTo>
                    <a:pt x="694" y="1212"/>
                  </a:lnTo>
                  <a:lnTo>
                    <a:pt x="891" y="1170"/>
                  </a:lnTo>
                  <a:lnTo>
                    <a:pt x="989" y="1143"/>
                  </a:lnTo>
                  <a:lnTo>
                    <a:pt x="1016" y="1137"/>
                  </a:lnTo>
                  <a:lnTo>
                    <a:pt x="1068" y="1118"/>
                  </a:lnTo>
                  <a:lnTo>
                    <a:pt x="1116" y="1092"/>
                  </a:lnTo>
                  <a:lnTo>
                    <a:pt x="1158" y="1059"/>
                  </a:lnTo>
                  <a:lnTo>
                    <a:pt x="1196" y="1021"/>
                  </a:lnTo>
                  <a:lnTo>
                    <a:pt x="1229" y="979"/>
                  </a:lnTo>
                  <a:lnTo>
                    <a:pt x="1255" y="931"/>
                  </a:lnTo>
                  <a:lnTo>
                    <a:pt x="1274" y="880"/>
                  </a:lnTo>
                  <a:lnTo>
                    <a:pt x="1280" y="852"/>
                  </a:lnTo>
                  <a:lnTo>
                    <a:pt x="1300" y="785"/>
                  </a:lnTo>
                  <a:lnTo>
                    <a:pt x="1353" y="653"/>
                  </a:lnTo>
                  <a:lnTo>
                    <a:pt x="1419" y="527"/>
                  </a:lnTo>
                  <a:lnTo>
                    <a:pt x="1497" y="410"/>
                  </a:lnTo>
                  <a:lnTo>
                    <a:pt x="1588" y="301"/>
                  </a:lnTo>
                  <a:lnTo>
                    <a:pt x="1688" y="201"/>
                  </a:lnTo>
                  <a:lnTo>
                    <a:pt x="1797" y="114"/>
                  </a:lnTo>
                  <a:lnTo>
                    <a:pt x="1916" y="40"/>
                  </a:lnTo>
                  <a:lnTo>
                    <a:pt x="1978" y="10"/>
                  </a:lnTo>
                  <a:lnTo>
                    <a:pt x="2008" y="0"/>
                  </a:lnTo>
                  <a:lnTo>
                    <a:pt x="2063" y="0"/>
                  </a:lnTo>
                  <a:lnTo>
                    <a:pt x="2094" y="10"/>
                  </a:lnTo>
                  <a:lnTo>
                    <a:pt x="2110" y="15"/>
                  </a:lnTo>
                  <a:lnTo>
                    <a:pt x="2137" y="31"/>
                  </a:lnTo>
                  <a:lnTo>
                    <a:pt x="2159" y="53"/>
                  </a:lnTo>
                  <a:lnTo>
                    <a:pt x="2175" y="80"/>
                  </a:lnTo>
                  <a:lnTo>
                    <a:pt x="2181" y="97"/>
                  </a:lnTo>
                  <a:lnTo>
                    <a:pt x="2355" y="561"/>
                  </a:lnTo>
                  <a:lnTo>
                    <a:pt x="2665" y="563"/>
                  </a:lnTo>
                  <a:lnTo>
                    <a:pt x="3799" y="585"/>
                  </a:lnTo>
                  <a:lnTo>
                    <a:pt x="4434" y="605"/>
                  </a:lnTo>
                  <a:lnTo>
                    <a:pt x="5350" y="627"/>
                  </a:lnTo>
                  <a:lnTo>
                    <a:pt x="5757" y="634"/>
                  </a:lnTo>
                  <a:lnTo>
                    <a:pt x="5772" y="634"/>
                  </a:lnTo>
                  <a:lnTo>
                    <a:pt x="5772" y="634"/>
                  </a:lnTo>
                  <a:lnTo>
                    <a:pt x="5810" y="635"/>
                  </a:lnTo>
                  <a:lnTo>
                    <a:pt x="5894" y="648"/>
                  </a:lnTo>
                  <a:lnTo>
                    <a:pt x="5982" y="674"/>
                  </a:lnTo>
                  <a:lnTo>
                    <a:pt x="6073" y="710"/>
                  </a:lnTo>
                  <a:lnTo>
                    <a:pt x="6165" y="756"/>
                  </a:lnTo>
                  <a:lnTo>
                    <a:pt x="6254" y="812"/>
                  </a:lnTo>
                  <a:lnTo>
                    <a:pt x="6339" y="875"/>
                  </a:lnTo>
                  <a:lnTo>
                    <a:pt x="6419" y="945"/>
                  </a:lnTo>
                  <a:lnTo>
                    <a:pt x="6455" y="983"/>
                  </a:lnTo>
                  <a:lnTo>
                    <a:pt x="6487" y="1016"/>
                  </a:lnTo>
                  <a:lnTo>
                    <a:pt x="6544" y="1086"/>
                  </a:lnTo>
                  <a:lnTo>
                    <a:pt x="6593" y="1158"/>
                  </a:lnTo>
                  <a:lnTo>
                    <a:pt x="6633" y="1234"/>
                  </a:lnTo>
                  <a:lnTo>
                    <a:pt x="6664" y="1311"/>
                  </a:lnTo>
                  <a:lnTo>
                    <a:pt x="6687" y="1391"/>
                  </a:lnTo>
                  <a:lnTo>
                    <a:pt x="6700" y="1472"/>
                  </a:lnTo>
                  <a:lnTo>
                    <a:pt x="6704" y="1553"/>
                  </a:lnTo>
                  <a:lnTo>
                    <a:pt x="6702" y="1594"/>
                  </a:lnTo>
                  <a:lnTo>
                    <a:pt x="6698" y="1656"/>
                  </a:lnTo>
                  <a:lnTo>
                    <a:pt x="6676" y="1770"/>
                  </a:lnTo>
                  <a:lnTo>
                    <a:pt x="6641" y="1874"/>
                  </a:lnTo>
                  <a:lnTo>
                    <a:pt x="6594" y="1969"/>
                  </a:lnTo>
                  <a:lnTo>
                    <a:pt x="6540" y="2053"/>
                  </a:lnTo>
                  <a:lnTo>
                    <a:pt x="6480" y="2128"/>
                  </a:lnTo>
                  <a:lnTo>
                    <a:pt x="6417" y="2194"/>
                  </a:lnTo>
                  <a:lnTo>
                    <a:pt x="6354" y="2252"/>
                  </a:lnTo>
                  <a:lnTo>
                    <a:pt x="6324" y="2277"/>
                  </a:lnTo>
                  <a:lnTo>
                    <a:pt x="6354" y="2302"/>
                  </a:lnTo>
                  <a:lnTo>
                    <a:pt x="6415" y="2361"/>
                  </a:lnTo>
                  <a:lnTo>
                    <a:pt x="6476" y="2430"/>
                  </a:lnTo>
                  <a:lnTo>
                    <a:pt x="6533" y="2509"/>
                  </a:lnTo>
                  <a:lnTo>
                    <a:pt x="6583" y="2599"/>
                  </a:lnTo>
                  <a:lnTo>
                    <a:pt x="6625" y="2700"/>
                  </a:lnTo>
                  <a:lnTo>
                    <a:pt x="6655" y="2813"/>
                  </a:lnTo>
                  <a:lnTo>
                    <a:pt x="6671" y="2937"/>
                  </a:lnTo>
                  <a:lnTo>
                    <a:pt x="6673" y="3003"/>
                  </a:lnTo>
                  <a:lnTo>
                    <a:pt x="6673" y="3039"/>
                  </a:lnTo>
                  <a:lnTo>
                    <a:pt x="6667" y="3106"/>
                  </a:lnTo>
                  <a:lnTo>
                    <a:pt x="6656" y="3170"/>
                  </a:lnTo>
                  <a:lnTo>
                    <a:pt x="6640" y="3231"/>
                  </a:lnTo>
                  <a:lnTo>
                    <a:pt x="6609" y="3317"/>
                  </a:lnTo>
                  <a:lnTo>
                    <a:pt x="6554" y="3419"/>
                  </a:lnTo>
                  <a:lnTo>
                    <a:pt x="6485" y="3509"/>
                  </a:lnTo>
                  <a:lnTo>
                    <a:pt x="6408" y="3587"/>
                  </a:lnTo>
                  <a:lnTo>
                    <a:pt x="6324" y="3653"/>
                  </a:lnTo>
                  <a:lnTo>
                    <a:pt x="6236" y="3708"/>
                  </a:lnTo>
                  <a:lnTo>
                    <a:pt x="6193" y="3731"/>
                  </a:lnTo>
                  <a:lnTo>
                    <a:pt x="6217" y="3762"/>
                  </a:lnTo>
                  <a:lnTo>
                    <a:pt x="6257" y="3828"/>
                  </a:lnTo>
                  <a:lnTo>
                    <a:pt x="6289" y="3895"/>
                  </a:lnTo>
                  <a:lnTo>
                    <a:pt x="6313" y="3963"/>
                  </a:lnTo>
                  <a:lnTo>
                    <a:pt x="6330" y="4031"/>
                  </a:lnTo>
                  <a:lnTo>
                    <a:pt x="6341" y="4099"/>
                  </a:lnTo>
                  <a:lnTo>
                    <a:pt x="6350" y="4197"/>
                  </a:lnTo>
                  <a:lnTo>
                    <a:pt x="6347" y="4319"/>
                  </a:lnTo>
                  <a:lnTo>
                    <a:pt x="6336" y="4423"/>
                  </a:lnTo>
                  <a:lnTo>
                    <a:pt x="6314" y="4535"/>
                  </a:lnTo>
                  <a:lnTo>
                    <a:pt x="6310" y="4559"/>
                  </a:lnTo>
                  <a:lnTo>
                    <a:pt x="6310" y="4568"/>
                  </a:lnTo>
                  <a:lnTo>
                    <a:pt x="6304" y="4579"/>
                  </a:lnTo>
                  <a:lnTo>
                    <a:pt x="6295" y="4589"/>
                  </a:lnTo>
                  <a:lnTo>
                    <a:pt x="6258" y="4652"/>
                  </a:lnTo>
                  <a:lnTo>
                    <a:pt x="6178" y="4763"/>
                  </a:lnTo>
                  <a:lnTo>
                    <a:pt x="6090" y="4856"/>
                  </a:lnTo>
                  <a:lnTo>
                    <a:pt x="5998" y="4932"/>
                  </a:lnTo>
                  <a:lnTo>
                    <a:pt x="5902" y="4994"/>
                  </a:lnTo>
                  <a:lnTo>
                    <a:pt x="5806" y="5042"/>
                  </a:lnTo>
                  <a:lnTo>
                    <a:pt x="5713" y="5077"/>
                  </a:lnTo>
                  <a:lnTo>
                    <a:pt x="5624" y="5103"/>
                  </a:lnTo>
                  <a:lnTo>
                    <a:pt x="5582" y="5112"/>
                  </a:lnTo>
                  <a:lnTo>
                    <a:pt x="5604" y="5155"/>
                  </a:lnTo>
                  <a:lnTo>
                    <a:pt x="5643" y="5249"/>
                  </a:lnTo>
                  <a:lnTo>
                    <a:pt x="5675" y="5346"/>
                  </a:lnTo>
                  <a:lnTo>
                    <a:pt x="5700" y="5447"/>
                  </a:lnTo>
                  <a:lnTo>
                    <a:pt x="5714" y="5547"/>
                  </a:lnTo>
                  <a:lnTo>
                    <a:pt x="5719" y="5647"/>
                  </a:lnTo>
                  <a:lnTo>
                    <a:pt x="5710" y="5744"/>
                  </a:lnTo>
                  <a:lnTo>
                    <a:pt x="5688" y="5838"/>
                  </a:lnTo>
                  <a:lnTo>
                    <a:pt x="5670" y="5882"/>
                  </a:lnTo>
                  <a:lnTo>
                    <a:pt x="5641" y="5938"/>
                  </a:lnTo>
                  <a:lnTo>
                    <a:pt x="5571" y="6043"/>
                  </a:lnTo>
                  <a:lnTo>
                    <a:pt x="5489" y="6137"/>
                  </a:lnTo>
                  <a:lnTo>
                    <a:pt x="5399" y="6218"/>
                  </a:lnTo>
                  <a:lnTo>
                    <a:pt x="5304" y="6288"/>
                  </a:lnTo>
                  <a:lnTo>
                    <a:pt x="5211" y="6344"/>
                  </a:lnTo>
                  <a:lnTo>
                    <a:pt x="5120" y="6386"/>
                  </a:lnTo>
                  <a:lnTo>
                    <a:pt x="5038" y="6412"/>
                  </a:lnTo>
                  <a:lnTo>
                    <a:pt x="5001" y="6420"/>
                  </a:lnTo>
                  <a:lnTo>
                    <a:pt x="4938" y="6415"/>
                  </a:lnTo>
                  <a:lnTo>
                    <a:pt x="4711" y="6408"/>
                  </a:lnTo>
                  <a:lnTo>
                    <a:pt x="4322" y="6405"/>
                  </a:lnTo>
                  <a:lnTo>
                    <a:pt x="4202" y="640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7" name="Rectangle 14">
              <a:extLst>
                <a:ext uri="{FF2B5EF4-FFF2-40B4-BE49-F238E27FC236}">
                  <a16:creationId xmlns:a16="http://schemas.microsoft.com/office/drawing/2014/main" id="{482426A2-5C1B-304A-A866-897E77A2A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511"/>
              <a:ext cx="42" cy="4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8" name="Rectangle 15">
              <a:extLst>
                <a:ext uri="{FF2B5EF4-FFF2-40B4-BE49-F238E27FC236}">
                  <a16:creationId xmlns:a16="http://schemas.microsoft.com/office/drawing/2014/main" id="{65C65F32-333F-9C48-B471-C650DD78B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685"/>
              <a:ext cx="42" cy="42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9" name="Rectangle 16">
              <a:extLst>
                <a:ext uri="{FF2B5EF4-FFF2-40B4-BE49-F238E27FC236}">
                  <a16:creationId xmlns:a16="http://schemas.microsoft.com/office/drawing/2014/main" id="{CD6B0B5F-AEB8-234B-AABB-496A85FEB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862"/>
              <a:ext cx="42" cy="4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2579B3-28E2-4D43-93A7-940A6D82D199}"/>
              </a:ext>
            </a:extLst>
          </p:cNvPr>
          <p:cNvSpPr/>
          <p:nvPr/>
        </p:nvSpPr>
        <p:spPr>
          <a:xfrm>
            <a:off x="4270863" y="4897745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도로의 특성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09CF1A4-A9CC-894A-A145-9F683B53A20E}"/>
              </a:ext>
            </a:extLst>
          </p:cNvPr>
          <p:cNvSpPr/>
          <p:nvPr/>
        </p:nvSpPr>
        <p:spPr>
          <a:xfrm>
            <a:off x="6418326" y="4897745"/>
            <a:ext cx="1694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주변 정보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AFC37E3-5D3C-1A47-998A-A225F113C714}"/>
              </a:ext>
            </a:extLst>
          </p:cNvPr>
          <p:cNvSpPr/>
          <p:nvPr/>
        </p:nvSpPr>
        <p:spPr>
          <a:xfrm>
            <a:off x="6282668" y="3674633"/>
            <a:ext cx="1920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관련 정보</a:t>
            </a:r>
          </a:p>
        </p:txBody>
      </p:sp>
    </p:spTree>
    <p:extLst>
      <p:ext uri="{BB962C8B-B14F-4D97-AF65-F5344CB8AC3E}">
        <p14:creationId xmlns:p14="http://schemas.microsoft.com/office/powerpoint/2010/main" val="85163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및 데이터 수집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- 25m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당 도로의 특징을 나타내는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만들기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35AC918-603F-6C4A-9B26-8823841AF6AD}"/>
              </a:ext>
            </a:extLst>
          </p:cNvPr>
          <p:cNvSpPr txBox="1"/>
          <p:nvPr/>
        </p:nvSpPr>
        <p:spPr>
          <a:xfrm>
            <a:off x="411081" y="1242853"/>
            <a:ext cx="7015062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특징을 나타내는 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feature 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만드는 데 사용된 </a:t>
            </a: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데이터</a:t>
            </a:r>
            <a:endParaRPr kumimoji="1" lang="ko-Kore-KR" altLang="en-US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자유형: 도형 15">
            <a:extLst>
              <a:ext uri="{FF2B5EF4-FFF2-40B4-BE49-F238E27FC236}">
                <a16:creationId xmlns:a16="http://schemas.microsoft.com/office/drawing/2014/main" id="{104B0A1A-7455-5F4F-9C9A-79A231EA51F7}"/>
              </a:ext>
            </a:extLst>
          </p:cNvPr>
          <p:cNvSpPr/>
          <p:nvPr/>
        </p:nvSpPr>
        <p:spPr>
          <a:xfrm>
            <a:off x="3954985" y="2301871"/>
            <a:ext cx="1987973" cy="1966012"/>
          </a:xfrm>
          <a:custGeom>
            <a:avLst/>
            <a:gdLst>
              <a:gd name="connsiteX0" fmla="*/ 1495627 w 2556642"/>
              <a:gd name="connsiteY0" fmla="*/ 0 h 2528400"/>
              <a:gd name="connsiteX1" fmla="*/ 2429657 w 2556642"/>
              <a:gd name="connsiteY1" fmla="*/ 0 h 2528400"/>
              <a:gd name="connsiteX2" fmla="*/ 2556642 w 2556642"/>
              <a:gd name="connsiteY2" fmla="*/ 126985 h 2528400"/>
              <a:gd name="connsiteX3" fmla="*/ 2556642 w 2556642"/>
              <a:gd name="connsiteY3" fmla="*/ 2401415 h 2528400"/>
              <a:gd name="connsiteX4" fmla="*/ 2556641 w 2556642"/>
              <a:gd name="connsiteY4" fmla="*/ 2401420 h 2528400"/>
              <a:gd name="connsiteX5" fmla="*/ 2556641 w 2556642"/>
              <a:gd name="connsiteY5" fmla="*/ 2410289 h 2528400"/>
              <a:gd name="connsiteX6" fmla="*/ 2438530 w 2556642"/>
              <a:gd name="connsiteY6" fmla="*/ 2528400 h 2528400"/>
              <a:gd name="connsiteX7" fmla="*/ 2429657 w 2556642"/>
              <a:gd name="connsiteY7" fmla="*/ 2528400 h 2528400"/>
              <a:gd name="connsiteX8" fmla="*/ 1495627 w 2556642"/>
              <a:gd name="connsiteY8" fmla="*/ 2528400 h 2528400"/>
              <a:gd name="connsiteX9" fmla="*/ 118111 w 2556642"/>
              <a:gd name="connsiteY9" fmla="*/ 2528400 h 2528400"/>
              <a:gd name="connsiteX10" fmla="*/ 0 w 2556642"/>
              <a:gd name="connsiteY10" fmla="*/ 2410289 h 2528400"/>
              <a:gd name="connsiteX11" fmla="*/ 0 w 2556642"/>
              <a:gd name="connsiteY11" fmla="*/ 1458511 h 2528400"/>
              <a:gd name="connsiteX12" fmla="*/ 118111 w 2556642"/>
              <a:gd name="connsiteY12" fmla="*/ 1340400 h 2528400"/>
              <a:gd name="connsiteX13" fmla="*/ 883190 w 2556642"/>
              <a:gd name="connsiteY13" fmla="*/ 1340400 h 2528400"/>
              <a:gd name="connsiteX14" fmla="*/ 883190 w 2556642"/>
              <a:gd name="connsiteY14" fmla="*/ 1339200 h 2528400"/>
              <a:gd name="connsiteX15" fmla="*/ 1241989 w 2556642"/>
              <a:gd name="connsiteY15" fmla="*/ 1339200 h 2528400"/>
              <a:gd name="connsiteX16" fmla="*/ 1358995 w 2556642"/>
              <a:gd name="connsiteY16" fmla="*/ 1261643 h 2528400"/>
              <a:gd name="connsiteX17" fmla="*/ 1368642 w 2556642"/>
              <a:gd name="connsiteY17" fmla="*/ 1213860 h 2528400"/>
              <a:gd name="connsiteX18" fmla="*/ 1368642 w 2556642"/>
              <a:gd name="connsiteY18" fmla="*/ 126985 h 2528400"/>
              <a:gd name="connsiteX19" fmla="*/ 1495627 w 2556642"/>
              <a:gd name="connsiteY19" fmla="*/ 0 h 252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56642" h="2528400">
                <a:moveTo>
                  <a:pt x="1495627" y="0"/>
                </a:moveTo>
                <a:lnTo>
                  <a:pt x="2429657" y="0"/>
                </a:lnTo>
                <a:cubicBezTo>
                  <a:pt x="2499789" y="0"/>
                  <a:pt x="2556642" y="56853"/>
                  <a:pt x="2556642" y="126985"/>
                </a:cubicBezTo>
                <a:lnTo>
                  <a:pt x="2556642" y="2401415"/>
                </a:lnTo>
                <a:lnTo>
                  <a:pt x="2556641" y="2401420"/>
                </a:lnTo>
                <a:lnTo>
                  <a:pt x="2556641" y="2410289"/>
                </a:lnTo>
                <a:cubicBezTo>
                  <a:pt x="2556641" y="2475520"/>
                  <a:pt x="2503761" y="2528400"/>
                  <a:pt x="2438530" y="2528400"/>
                </a:cubicBezTo>
                <a:lnTo>
                  <a:pt x="2429657" y="2528400"/>
                </a:lnTo>
                <a:lnTo>
                  <a:pt x="1495627" y="2528400"/>
                </a:lnTo>
                <a:lnTo>
                  <a:pt x="118111" y="2528400"/>
                </a:lnTo>
                <a:cubicBezTo>
                  <a:pt x="52880" y="2528400"/>
                  <a:pt x="0" y="2475520"/>
                  <a:pt x="0" y="2410289"/>
                </a:cubicBezTo>
                <a:lnTo>
                  <a:pt x="0" y="1458511"/>
                </a:lnTo>
                <a:cubicBezTo>
                  <a:pt x="0" y="1393280"/>
                  <a:pt x="52880" y="1340400"/>
                  <a:pt x="118111" y="1340400"/>
                </a:cubicBezTo>
                <a:lnTo>
                  <a:pt x="883190" y="1340400"/>
                </a:lnTo>
                <a:lnTo>
                  <a:pt x="883190" y="1339200"/>
                </a:lnTo>
                <a:lnTo>
                  <a:pt x="1241989" y="1339200"/>
                </a:lnTo>
                <a:cubicBezTo>
                  <a:pt x="1294588" y="1339200"/>
                  <a:pt x="1339718" y="1307220"/>
                  <a:pt x="1358995" y="1261643"/>
                </a:cubicBezTo>
                <a:lnTo>
                  <a:pt x="1368642" y="1213860"/>
                </a:lnTo>
                <a:lnTo>
                  <a:pt x="1368642" y="126985"/>
                </a:lnTo>
                <a:cubicBezTo>
                  <a:pt x="1368642" y="56853"/>
                  <a:pt x="1425495" y="0"/>
                  <a:pt x="149562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0" name="사각형: 둥근 모서리 9">
            <a:extLst>
              <a:ext uri="{FF2B5EF4-FFF2-40B4-BE49-F238E27FC236}">
                <a16:creationId xmlns:a16="http://schemas.microsoft.com/office/drawing/2014/main" id="{C2F0D4CF-7626-B94A-AF61-5E2940A45A3E}"/>
              </a:ext>
            </a:extLst>
          </p:cNvPr>
          <p:cNvSpPr/>
          <p:nvPr/>
        </p:nvSpPr>
        <p:spPr>
          <a:xfrm>
            <a:off x="3954986" y="2301872"/>
            <a:ext cx="923755" cy="923755"/>
          </a:xfrm>
          <a:prstGeom prst="roundRect">
            <a:avLst>
              <a:gd name="adj" fmla="val 10689"/>
            </a:avLst>
          </a:prstGeom>
          <a:solidFill>
            <a:srgbClr val="FFD124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01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365B78B-FBE2-5A4C-AF76-58A2E33614D1}"/>
              </a:ext>
            </a:extLst>
          </p:cNvPr>
          <p:cNvGrpSpPr/>
          <p:nvPr/>
        </p:nvGrpSpPr>
        <p:grpSpPr>
          <a:xfrm rot="16200000">
            <a:off x="3965965" y="4566688"/>
            <a:ext cx="1987972" cy="1966012"/>
            <a:chOff x="4095007" y="1966713"/>
            <a:chExt cx="2556642" cy="2528400"/>
          </a:xfrm>
        </p:grpSpPr>
        <p:sp>
          <p:nvSpPr>
            <p:cNvPr id="122" name="자유형: 도형 18">
              <a:extLst>
                <a:ext uri="{FF2B5EF4-FFF2-40B4-BE49-F238E27FC236}">
                  <a16:creationId xmlns:a16="http://schemas.microsoft.com/office/drawing/2014/main" id="{5340936F-DE00-494E-984A-EEF166AF5DF5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3" name="사각형: 둥근 모서리 19">
              <a:extLst>
                <a:ext uri="{FF2B5EF4-FFF2-40B4-BE49-F238E27FC236}">
                  <a16:creationId xmlns:a16="http://schemas.microsoft.com/office/drawing/2014/main" id="{98837909-493B-7B40-A839-1CE937105123}"/>
                </a:ext>
              </a:extLst>
            </p:cNvPr>
            <p:cNvSpPr/>
            <p:nvPr/>
          </p:nvSpPr>
          <p:spPr>
            <a:xfrm rot="54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FFD124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03</a:t>
              </a:r>
              <a:endPara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7AA5B87-E88C-AC4A-9E35-506D7B296AB5}"/>
              </a:ext>
            </a:extLst>
          </p:cNvPr>
          <p:cNvGrpSpPr/>
          <p:nvPr/>
        </p:nvGrpSpPr>
        <p:grpSpPr>
          <a:xfrm rot="10800000">
            <a:off x="6249042" y="4566687"/>
            <a:ext cx="1987973" cy="1966012"/>
            <a:chOff x="4095007" y="1966713"/>
            <a:chExt cx="2556642" cy="2528400"/>
          </a:xfrm>
        </p:grpSpPr>
        <p:sp>
          <p:nvSpPr>
            <p:cNvPr id="125" name="자유형: 도형 24">
              <a:extLst>
                <a:ext uri="{FF2B5EF4-FFF2-40B4-BE49-F238E27FC236}">
                  <a16:creationId xmlns:a16="http://schemas.microsoft.com/office/drawing/2014/main" id="{CF1CCAEC-8E5A-FF4B-9AFA-B84E1FB69C59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6" name="사각형: 둥근 모서리 25">
              <a:extLst>
                <a:ext uri="{FF2B5EF4-FFF2-40B4-BE49-F238E27FC236}">
                  <a16:creationId xmlns:a16="http://schemas.microsoft.com/office/drawing/2014/main" id="{2D16AACF-A619-7443-93CF-199DE39BBB15}"/>
                </a:ext>
              </a:extLst>
            </p:cNvPr>
            <p:cNvSpPr/>
            <p:nvPr/>
          </p:nvSpPr>
          <p:spPr>
            <a:xfrm rot="108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FFD124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04</a:t>
              </a:r>
              <a:endPara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76DA500-B9BB-6D45-A82A-0354F1F29ABB}"/>
              </a:ext>
            </a:extLst>
          </p:cNvPr>
          <p:cNvGrpSpPr/>
          <p:nvPr/>
        </p:nvGrpSpPr>
        <p:grpSpPr>
          <a:xfrm rot="5400000">
            <a:off x="6249042" y="2312851"/>
            <a:ext cx="1987972" cy="1966012"/>
            <a:chOff x="4095007" y="1966713"/>
            <a:chExt cx="2556642" cy="2528400"/>
          </a:xfrm>
        </p:grpSpPr>
        <p:sp>
          <p:nvSpPr>
            <p:cNvPr id="128" name="자유형: 도형 27">
              <a:extLst>
                <a:ext uri="{FF2B5EF4-FFF2-40B4-BE49-F238E27FC236}">
                  <a16:creationId xmlns:a16="http://schemas.microsoft.com/office/drawing/2014/main" id="{FAC8A487-E0C2-9D46-B5CA-85234D02BC78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9" name="사각형: 둥근 모서리 28">
              <a:extLst>
                <a:ext uri="{FF2B5EF4-FFF2-40B4-BE49-F238E27FC236}">
                  <a16:creationId xmlns:a16="http://schemas.microsoft.com/office/drawing/2014/main" id="{831B9B23-2615-9449-8997-6B9C25E1919B}"/>
                </a:ext>
              </a:extLst>
            </p:cNvPr>
            <p:cNvSpPr/>
            <p:nvPr/>
          </p:nvSpPr>
          <p:spPr>
            <a:xfrm rot="162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FFD124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02</a:t>
              </a:r>
              <a:endPara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D288F57-F265-0C44-93EC-F0FEA166792C}"/>
              </a:ext>
            </a:extLst>
          </p:cNvPr>
          <p:cNvSpPr/>
          <p:nvPr/>
        </p:nvSpPr>
        <p:spPr>
          <a:xfrm>
            <a:off x="4065556" y="3593401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교통안전시설물</a:t>
            </a:r>
          </a:p>
        </p:txBody>
      </p:sp>
      <p:grpSp>
        <p:nvGrpSpPr>
          <p:cNvPr id="131" name="Group 19">
            <a:extLst>
              <a:ext uri="{FF2B5EF4-FFF2-40B4-BE49-F238E27FC236}">
                <a16:creationId xmlns:a16="http://schemas.microsoft.com/office/drawing/2014/main" id="{A1C7B114-E3E3-544F-AE1F-00A567A64C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1319" y="2595155"/>
            <a:ext cx="443899" cy="443899"/>
            <a:chOff x="2349" y="2828"/>
            <a:chExt cx="1784" cy="1784"/>
          </a:xfrm>
        </p:grpSpPr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7A759DCC-8C53-D74F-873A-3FFA74785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" y="3316"/>
              <a:ext cx="985" cy="1268"/>
            </a:xfrm>
            <a:custGeom>
              <a:avLst/>
              <a:gdLst>
                <a:gd name="T0" fmla="*/ 0 w 4921"/>
                <a:gd name="T1" fmla="*/ 6342 h 6342"/>
                <a:gd name="T2" fmla="*/ 4364 w 4921"/>
                <a:gd name="T3" fmla="*/ 6342 h 6342"/>
                <a:gd name="T4" fmla="*/ 4392 w 4921"/>
                <a:gd name="T5" fmla="*/ 6342 h 6342"/>
                <a:gd name="T6" fmla="*/ 4448 w 4921"/>
                <a:gd name="T7" fmla="*/ 6336 h 6342"/>
                <a:gd name="T8" fmla="*/ 4503 w 4921"/>
                <a:gd name="T9" fmla="*/ 6325 h 6342"/>
                <a:gd name="T10" fmla="*/ 4555 w 4921"/>
                <a:gd name="T11" fmla="*/ 6309 h 6342"/>
                <a:gd name="T12" fmla="*/ 4605 w 4921"/>
                <a:gd name="T13" fmla="*/ 6288 h 6342"/>
                <a:gd name="T14" fmla="*/ 4652 w 4921"/>
                <a:gd name="T15" fmla="*/ 6261 h 6342"/>
                <a:gd name="T16" fmla="*/ 4697 w 4921"/>
                <a:gd name="T17" fmla="*/ 6231 h 6342"/>
                <a:gd name="T18" fmla="*/ 4738 w 4921"/>
                <a:gd name="T19" fmla="*/ 6197 h 6342"/>
                <a:gd name="T20" fmla="*/ 4777 w 4921"/>
                <a:gd name="T21" fmla="*/ 6159 h 6342"/>
                <a:gd name="T22" fmla="*/ 4810 w 4921"/>
                <a:gd name="T23" fmla="*/ 6118 h 6342"/>
                <a:gd name="T24" fmla="*/ 4840 w 4921"/>
                <a:gd name="T25" fmla="*/ 6073 h 6342"/>
                <a:gd name="T26" fmla="*/ 4867 w 4921"/>
                <a:gd name="T27" fmla="*/ 6026 h 6342"/>
                <a:gd name="T28" fmla="*/ 4888 w 4921"/>
                <a:gd name="T29" fmla="*/ 5976 h 6342"/>
                <a:gd name="T30" fmla="*/ 4904 w 4921"/>
                <a:gd name="T31" fmla="*/ 5924 h 6342"/>
                <a:gd name="T32" fmla="*/ 4915 w 4921"/>
                <a:gd name="T33" fmla="*/ 5869 h 6342"/>
                <a:gd name="T34" fmla="*/ 4921 w 4921"/>
                <a:gd name="T35" fmla="*/ 5813 h 6342"/>
                <a:gd name="T36" fmla="*/ 4921 w 4921"/>
                <a:gd name="T37" fmla="*/ 5785 h 6342"/>
                <a:gd name="T38" fmla="*/ 4921 w 4921"/>
                <a:gd name="T39" fmla="*/ 0 h 6342"/>
                <a:gd name="T40" fmla="*/ 558 w 4921"/>
                <a:gd name="T41" fmla="*/ 0 h 6342"/>
                <a:gd name="T42" fmla="*/ 558 w 4921"/>
                <a:gd name="T43" fmla="*/ 5785 h 6342"/>
                <a:gd name="T44" fmla="*/ 558 w 4921"/>
                <a:gd name="T45" fmla="*/ 5813 h 6342"/>
                <a:gd name="T46" fmla="*/ 551 w 4921"/>
                <a:gd name="T47" fmla="*/ 5869 h 6342"/>
                <a:gd name="T48" fmla="*/ 540 w 4921"/>
                <a:gd name="T49" fmla="*/ 5924 h 6342"/>
                <a:gd name="T50" fmla="*/ 524 w 4921"/>
                <a:gd name="T51" fmla="*/ 5976 h 6342"/>
                <a:gd name="T52" fmla="*/ 502 w 4921"/>
                <a:gd name="T53" fmla="*/ 6026 h 6342"/>
                <a:gd name="T54" fmla="*/ 477 w 4921"/>
                <a:gd name="T55" fmla="*/ 6073 h 6342"/>
                <a:gd name="T56" fmla="*/ 447 w 4921"/>
                <a:gd name="T57" fmla="*/ 6118 h 6342"/>
                <a:gd name="T58" fmla="*/ 412 w 4921"/>
                <a:gd name="T59" fmla="*/ 6159 h 6342"/>
                <a:gd name="T60" fmla="*/ 375 w 4921"/>
                <a:gd name="T61" fmla="*/ 6197 h 6342"/>
                <a:gd name="T62" fmla="*/ 333 w 4921"/>
                <a:gd name="T63" fmla="*/ 6231 h 6342"/>
                <a:gd name="T64" fmla="*/ 289 w 4921"/>
                <a:gd name="T65" fmla="*/ 6261 h 6342"/>
                <a:gd name="T66" fmla="*/ 241 w 4921"/>
                <a:gd name="T67" fmla="*/ 6288 h 6342"/>
                <a:gd name="T68" fmla="*/ 192 w 4921"/>
                <a:gd name="T69" fmla="*/ 6309 h 6342"/>
                <a:gd name="T70" fmla="*/ 139 w 4921"/>
                <a:gd name="T71" fmla="*/ 6325 h 6342"/>
                <a:gd name="T72" fmla="*/ 85 w 4921"/>
                <a:gd name="T73" fmla="*/ 6336 h 6342"/>
                <a:gd name="T74" fmla="*/ 29 w 4921"/>
                <a:gd name="T75" fmla="*/ 6342 h 6342"/>
                <a:gd name="T76" fmla="*/ 0 w 4921"/>
                <a:gd name="T77" fmla="*/ 6342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1" h="6342">
                  <a:moveTo>
                    <a:pt x="0" y="6342"/>
                  </a:moveTo>
                  <a:lnTo>
                    <a:pt x="4364" y="6342"/>
                  </a:lnTo>
                  <a:lnTo>
                    <a:pt x="4392" y="6342"/>
                  </a:lnTo>
                  <a:lnTo>
                    <a:pt x="4448" y="6336"/>
                  </a:lnTo>
                  <a:lnTo>
                    <a:pt x="4503" y="6325"/>
                  </a:lnTo>
                  <a:lnTo>
                    <a:pt x="4555" y="6309"/>
                  </a:lnTo>
                  <a:lnTo>
                    <a:pt x="4605" y="6288"/>
                  </a:lnTo>
                  <a:lnTo>
                    <a:pt x="4652" y="6261"/>
                  </a:lnTo>
                  <a:lnTo>
                    <a:pt x="4697" y="6231"/>
                  </a:lnTo>
                  <a:lnTo>
                    <a:pt x="4738" y="6197"/>
                  </a:lnTo>
                  <a:lnTo>
                    <a:pt x="4777" y="6159"/>
                  </a:lnTo>
                  <a:lnTo>
                    <a:pt x="4810" y="6118"/>
                  </a:lnTo>
                  <a:lnTo>
                    <a:pt x="4840" y="6073"/>
                  </a:lnTo>
                  <a:lnTo>
                    <a:pt x="4867" y="6026"/>
                  </a:lnTo>
                  <a:lnTo>
                    <a:pt x="4888" y="5976"/>
                  </a:lnTo>
                  <a:lnTo>
                    <a:pt x="4904" y="5924"/>
                  </a:lnTo>
                  <a:lnTo>
                    <a:pt x="4915" y="5869"/>
                  </a:lnTo>
                  <a:lnTo>
                    <a:pt x="4921" y="5813"/>
                  </a:lnTo>
                  <a:lnTo>
                    <a:pt x="4921" y="5785"/>
                  </a:lnTo>
                  <a:lnTo>
                    <a:pt x="4921" y="0"/>
                  </a:lnTo>
                  <a:lnTo>
                    <a:pt x="558" y="0"/>
                  </a:lnTo>
                  <a:lnTo>
                    <a:pt x="558" y="5785"/>
                  </a:lnTo>
                  <a:lnTo>
                    <a:pt x="558" y="5813"/>
                  </a:lnTo>
                  <a:lnTo>
                    <a:pt x="551" y="5869"/>
                  </a:lnTo>
                  <a:lnTo>
                    <a:pt x="540" y="5924"/>
                  </a:lnTo>
                  <a:lnTo>
                    <a:pt x="524" y="5976"/>
                  </a:lnTo>
                  <a:lnTo>
                    <a:pt x="502" y="6026"/>
                  </a:lnTo>
                  <a:lnTo>
                    <a:pt x="477" y="6073"/>
                  </a:lnTo>
                  <a:lnTo>
                    <a:pt x="447" y="6118"/>
                  </a:lnTo>
                  <a:lnTo>
                    <a:pt x="412" y="6159"/>
                  </a:lnTo>
                  <a:lnTo>
                    <a:pt x="375" y="6197"/>
                  </a:lnTo>
                  <a:lnTo>
                    <a:pt x="333" y="6231"/>
                  </a:lnTo>
                  <a:lnTo>
                    <a:pt x="289" y="6261"/>
                  </a:lnTo>
                  <a:lnTo>
                    <a:pt x="241" y="6288"/>
                  </a:lnTo>
                  <a:lnTo>
                    <a:pt x="192" y="6309"/>
                  </a:lnTo>
                  <a:lnTo>
                    <a:pt x="139" y="6325"/>
                  </a:lnTo>
                  <a:lnTo>
                    <a:pt x="85" y="6336"/>
                  </a:lnTo>
                  <a:lnTo>
                    <a:pt x="29" y="6342"/>
                  </a:lnTo>
                  <a:lnTo>
                    <a:pt x="0" y="6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3" name="Rectangle 21">
              <a:extLst>
                <a:ext uri="{FF2B5EF4-FFF2-40B4-BE49-F238E27FC236}">
                  <a16:creationId xmlns:a16="http://schemas.microsoft.com/office/drawing/2014/main" id="{20A9BCC3-8125-6B44-9FD2-3443C03F3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" y="3427"/>
              <a:ext cx="650" cy="1046"/>
            </a:xfrm>
            <a:prstGeom prst="rect">
              <a:avLst/>
            </a:pr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4" name="Freeform 22">
              <a:extLst>
                <a:ext uri="{FF2B5EF4-FFF2-40B4-BE49-F238E27FC236}">
                  <a16:creationId xmlns:a16="http://schemas.microsoft.com/office/drawing/2014/main" id="{E59BB43D-9EC5-9F48-ACBD-DB1CAA50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" y="3890"/>
              <a:ext cx="523" cy="693"/>
            </a:xfrm>
            <a:custGeom>
              <a:avLst/>
              <a:gdLst>
                <a:gd name="T0" fmla="*/ 2411 w 2614"/>
                <a:gd name="T1" fmla="*/ 3178 h 3465"/>
                <a:gd name="T2" fmla="*/ 1910 w 2614"/>
                <a:gd name="T3" fmla="*/ 3429 h 3465"/>
                <a:gd name="T4" fmla="*/ 1878 w 2614"/>
                <a:gd name="T5" fmla="*/ 3444 h 3465"/>
                <a:gd name="T6" fmla="*/ 1811 w 2614"/>
                <a:gd name="T7" fmla="*/ 3462 h 3465"/>
                <a:gd name="T8" fmla="*/ 1742 w 2614"/>
                <a:gd name="T9" fmla="*/ 3465 h 3465"/>
                <a:gd name="T10" fmla="*/ 1674 w 2614"/>
                <a:gd name="T11" fmla="*/ 3456 h 3465"/>
                <a:gd name="T12" fmla="*/ 1610 w 2614"/>
                <a:gd name="T13" fmla="*/ 3435 h 3465"/>
                <a:gd name="T14" fmla="*/ 1549 w 2614"/>
                <a:gd name="T15" fmla="*/ 3403 h 3465"/>
                <a:gd name="T16" fmla="*/ 1496 w 2614"/>
                <a:gd name="T17" fmla="*/ 3360 h 3465"/>
                <a:gd name="T18" fmla="*/ 1453 w 2614"/>
                <a:gd name="T19" fmla="*/ 3307 h 3465"/>
                <a:gd name="T20" fmla="*/ 1436 w 2614"/>
                <a:gd name="T21" fmla="*/ 3277 h 3465"/>
                <a:gd name="T22" fmla="*/ 0 w 2614"/>
                <a:gd name="T23" fmla="*/ 572 h 3465"/>
                <a:gd name="T24" fmla="*/ 1130 w 2614"/>
                <a:gd name="T25" fmla="*/ 0 h 3465"/>
                <a:gd name="T26" fmla="*/ 2579 w 2614"/>
                <a:gd name="T27" fmla="*/ 2718 h 3465"/>
                <a:gd name="T28" fmla="*/ 2593 w 2614"/>
                <a:gd name="T29" fmla="*/ 2748 h 3465"/>
                <a:gd name="T30" fmla="*/ 2611 w 2614"/>
                <a:gd name="T31" fmla="*/ 2810 h 3465"/>
                <a:gd name="T32" fmla="*/ 2614 w 2614"/>
                <a:gd name="T33" fmla="*/ 2876 h 3465"/>
                <a:gd name="T34" fmla="*/ 2605 w 2614"/>
                <a:gd name="T35" fmla="*/ 2942 h 3465"/>
                <a:gd name="T36" fmla="*/ 2583 w 2614"/>
                <a:gd name="T37" fmla="*/ 3007 h 3465"/>
                <a:gd name="T38" fmla="*/ 2548 w 2614"/>
                <a:gd name="T39" fmla="*/ 3065 h 3465"/>
                <a:gd name="T40" fmla="*/ 2502 w 2614"/>
                <a:gd name="T41" fmla="*/ 3119 h 3465"/>
                <a:gd name="T42" fmla="*/ 2445 w 2614"/>
                <a:gd name="T43" fmla="*/ 3162 h 3465"/>
                <a:gd name="T44" fmla="*/ 2411 w 2614"/>
                <a:gd name="T45" fmla="*/ 3178 h 3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4" h="3465">
                  <a:moveTo>
                    <a:pt x="2411" y="3178"/>
                  </a:moveTo>
                  <a:lnTo>
                    <a:pt x="1910" y="3429"/>
                  </a:lnTo>
                  <a:lnTo>
                    <a:pt x="1878" y="3444"/>
                  </a:lnTo>
                  <a:lnTo>
                    <a:pt x="1811" y="3462"/>
                  </a:lnTo>
                  <a:lnTo>
                    <a:pt x="1742" y="3465"/>
                  </a:lnTo>
                  <a:lnTo>
                    <a:pt x="1674" y="3456"/>
                  </a:lnTo>
                  <a:lnTo>
                    <a:pt x="1610" y="3435"/>
                  </a:lnTo>
                  <a:lnTo>
                    <a:pt x="1549" y="3403"/>
                  </a:lnTo>
                  <a:lnTo>
                    <a:pt x="1496" y="3360"/>
                  </a:lnTo>
                  <a:lnTo>
                    <a:pt x="1453" y="3307"/>
                  </a:lnTo>
                  <a:lnTo>
                    <a:pt x="1436" y="3277"/>
                  </a:lnTo>
                  <a:lnTo>
                    <a:pt x="0" y="572"/>
                  </a:lnTo>
                  <a:lnTo>
                    <a:pt x="1130" y="0"/>
                  </a:lnTo>
                  <a:lnTo>
                    <a:pt x="2579" y="2718"/>
                  </a:lnTo>
                  <a:lnTo>
                    <a:pt x="2593" y="2748"/>
                  </a:lnTo>
                  <a:lnTo>
                    <a:pt x="2611" y="2810"/>
                  </a:lnTo>
                  <a:lnTo>
                    <a:pt x="2614" y="2876"/>
                  </a:lnTo>
                  <a:lnTo>
                    <a:pt x="2605" y="2942"/>
                  </a:lnTo>
                  <a:lnTo>
                    <a:pt x="2583" y="3007"/>
                  </a:lnTo>
                  <a:lnTo>
                    <a:pt x="2548" y="3065"/>
                  </a:lnTo>
                  <a:lnTo>
                    <a:pt x="2502" y="3119"/>
                  </a:lnTo>
                  <a:lnTo>
                    <a:pt x="2445" y="3162"/>
                  </a:lnTo>
                  <a:lnTo>
                    <a:pt x="2411" y="3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67C32193-09EE-E44D-8372-082E99070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3696"/>
              <a:ext cx="253" cy="287"/>
            </a:xfrm>
            <a:custGeom>
              <a:avLst/>
              <a:gdLst>
                <a:gd name="T0" fmla="*/ 0 w 1265"/>
                <a:gd name="T1" fmla="*/ 368 h 1435"/>
                <a:gd name="T2" fmla="*/ 719 w 1265"/>
                <a:gd name="T3" fmla="*/ 0 h 1435"/>
                <a:gd name="T4" fmla="*/ 1265 w 1265"/>
                <a:gd name="T5" fmla="*/ 1067 h 1435"/>
                <a:gd name="T6" fmla="*/ 545 w 1265"/>
                <a:gd name="T7" fmla="*/ 1435 h 1435"/>
                <a:gd name="T8" fmla="*/ 0 w 1265"/>
                <a:gd name="T9" fmla="*/ 368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1435">
                  <a:moveTo>
                    <a:pt x="0" y="368"/>
                  </a:moveTo>
                  <a:lnTo>
                    <a:pt x="719" y="0"/>
                  </a:lnTo>
                  <a:lnTo>
                    <a:pt x="1265" y="1067"/>
                  </a:lnTo>
                  <a:lnTo>
                    <a:pt x="545" y="1435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9" name="Freeform 24">
              <a:extLst>
                <a:ext uri="{FF2B5EF4-FFF2-40B4-BE49-F238E27FC236}">
                  <a16:creationId xmlns:a16="http://schemas.microsoft.com/office/drawing/2014/main" id="{F75BD35A-695E-0048-9041-CB5CB1826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856"/>
              <a:ext cx="1018" cy="1019"/>
            </a:xfrm>
            <a:custGeom>
              <a:avLst/>
              <a:gdLst>
                <a:gd name="T0" fmla="*/ 1330 w 5091"/>
                <a:gd name="T1" fmla="*/ 310 h 5097"/>
                <a:gd name="T2" fmla="*/ 1005 w 5091"/>
                <a:gd name="T3" fmla="*/ 520 h 5097"/>
                <a:gd name="T4" fmla="*/ 722 w 5091"/>
                <a:gd name="T5" fmla="*/ 771 h 5097"/>
                <a:gd name="T6" fmla="*/ 483 w 5091"/>
                <a:gd name="T7" fmla="*/ 1056 h 5097"/>
                <a:gd name="T8" fmla="*/ 290 w 5091"/>
                <a:gd name="T9" fmla="*/ 1370 h 5097"/>
                <a:gd name="T10" fmla="*/ 144 w 5091"/>
                <a:gd name="T11" fmla="*/ 1706 h 5097"/>
                <a:gd name="T12" fmla="*/ 48 w 5091"/>
                <a:gd name="T13" fmla="*/ 2060 h 5097"/>
                <a:gd name="T14" fmla="*/ 3 w 5091"/>
                <a:gd name="T15" fmla="*/ 2425 h 5097"/>
                <a:gd name="T16" fmla="*/ 12 w 5091"/>
                <a:gd name="T17" fmla="*/ 2796 h 5097"/>
                <a:gd name="T18" fmla="*/ 73 w 5091"/>
                <a:gd name="T19" fmla="*/ 3166 h 5097"/>
                <a:gd name="T20" fmla="*/ 193 w 5091"/>
                <a:gd name="T21" fmla="*/ 3531 h 5097"/>
                <a:gd name="T22" fmla="*/ 273 w 5091"/>
                <a:gd name="T23" fmla="*/ 3708 h 5097"/>
                <a:gd name="T24" fmla="*/ 439 w 5091"/>
                <a:gd name="T25" fmla="*/ 3989 h 5097"/>
                <a:gd name="T26" fmla="*/ 677 w 5091"/>
                <a:gd name="T27" fmla="*/ 4285 h 5097"/>
                <a:gd name="T28" fmla="*/ 952 w 5091"/>
                <a:gd name="T29" fmla="*/ 4540 h 5097"/>
                <a:gd name="T30" fmla="*/ 1256 w 5091"/>
                <a:gd name="T31" fmla="*/ 4749 h 5097"/>
                <a:gd name="T32" fmla="*/ 1585 w 5091"/>
                <a:gd name="T33" fmla="*/ 4910 h 5097"/>
                <a:gd name="T34" fmla="*/ 1935 w 5091"/>
                <a:gd name="T35" fmla="*/ 5023 h 5097"/>
                <a:gd name="T36" fmla="*/ 2296 w 5091"/>
                <a:gd name="T37" fmla="*/ 5084 h 5097"/>
                <a:gd name="T38" fmla="*/ 2666 w 5091"/>
                <a:gd name="T39" fmla="*/ 5095 h 5097"/>
                <a:gd name="T40" fmla="*/ 3038 w 5091"/>
                <a:gd name="T41" fmla="*/ 5051 h 5097"/>
                <a:gd name="T42" fmla="*/ 3405 w 5091"/>
                <a:gd name="T43" fmla="*/ 4950 h 5097"/>
                <a:gd name="T44" fmla="*/ 3703 w 5091"/>
                <a:gd name="T45" fmla="*/ 4824 h 5097"/>
                <a:gd name="T46" fmla="*/ 3874 w 5091"/>
                <a:gd name="T47" fmla="*/ 4728 h 5097"/>
                <a:gd name="T48" fmla="*/ 4186 w 5091"/>
                <a:gd name="T49" fmla="*/ 4504 h 5097"/>
                <a:gd name="T50" fmla="*/ 4454 w 5091"/>
                <a:gd name="T51" fmla="*/ 4242 h 5097"/>
                <a:gd name="T52" fmla="*/ 4678 w 5091"/>
                <a:gd name="T53" fmla="*/ 3946 h 5097"/>
                <a:gd name="T54" fmla="*/ 4856 w 5091"/>
                <a:gd name="T55" fmla="*/ 3624 h 5097"/>
                <a:gd name="T56" fmla="*/ 4985 w 5091"/>
                <a:gd name="T57" fmla="*/ 3281 h 5097"/>
                <a:gd name="T58" fmla="*/ 5064 w 5091"/>
                <a:gd name="T59" fmla="*/ 2922 h 5097"/>
                <a:gd name="T60" fmla="*/ 5091 w 5091"/>
                <a:gd name="T61" fmla="*/ 2555 h 5097"/>
                <a:gd name="T62" fmla="*/ 5066 w 5091"/>
                <a:gd name="T63" fmla="*/ 2184 h 5097"/>
                <a:gd name="T64" fmla="*/ 4985 w 5091"/>
                <a:gd name="T65" fmla="*/ 1815 h 5097"/>
                <a:gd name="T66" fmla="*/ 4848 w 5091"/>
                <a:gd name="T67" fmla="*/ 1453 h 5097"/>
                <a:gd name="T68" fmla="*/ 4787 w 5091"/>
                <a:gd name="T69" fmla="*/ 1336 h 5097"/>
                <a:gd name="T70" fmla="*/ 4574 w 5091"/>
                <a:gd name="T71" fmla="*/ 1010 h 5097"/>
                <a:gd name="T72" fmla="*/ 4321 w 5091"/>
                <a:gd name="T73" fmla="*/ 727 h 5097"/>
                <a:gd name="T74" fmla="*/ 4033 w 5091"/>
                <a:gd name="T75" fmla="*/ 486 h 5097"/>
                <a:gd name="T76" fmla="*/ 3718 w 5091"/>
                <a:gd name="T77" fmla="*/ 292 h 5097"/>
                <a:gd name="T78" fmla="*/ 3381 w 5091"/>
                <a:gd name="T79" fmla="*/ 145 h 5097"/>
                <a:gd name="T80" fmla="*/ 3027 w 5091"/>
                <a:gd name="T81" fmla="*/ 48 h 5097"/>
                <a:gd name="T82" fmla="*/ 2663 w 5091"/>
                <a:gd name="T83" fmla="*/ 3 h 5097"/>
                <a:gd name="T84" fmla="*/ 2294 w 5091"/>
                <a:gd name="T85" fmla="*/ 12 h 5097"/>
                <a:gd name="T86" fmla="*/ 1926 w 5091"/>
                <a:gd name="T87" fmla="*/ 75 h 5097"/>
                <a:gd name="T88" fmla="*/ 1565 w 5091"/>
                <a:gd name="T89" fmla="*/ 197 h 5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1" h="5097">
                  <a:moveTo>
                    <a:pt x="1389" y="279"/>
                  </a:moveTo>
                  <a:lnTo>
                    <a:pt x="1389" y="279"/>
                  </a:lnTo>
                  <a:lnTo>
                    <a:pt x="1330" y="310"/>
                  </a:lnTo>
                  <a:lnTo>
                    <a:pt x="1217" y="375"/>
                  </a:lnTo>
                  <a:lnTo>
                    <a:pt x="1109" y="445"/>
                  </a:lnTo>
                  <a:lnTo>
                    <a:pt x="1005" y="520"/>
                  </a:lnTo>
                  <a:lnTo>
                    <a:pt x="906" y="599"/>
                  </a:lnTo>
                  <a:lnTo>
                    <a:pt x="812" y="683"/>
                  </a:lnTo>
                  <a:lnTo>
                    <a:pt x="722" y="771"/>
                  </a:lnTo>
                  <a:lnTo>
                    <a:pt x="637" y="862"/>
                  </a:lnTo>
                  <a:lnTo>
                    <a:pt x="557" y="957"/>
                  </a:lnTo>
                  <a:lnTo>
                    <a:pt x="483" y="1056"/>
                  </a:lnTo>
                  <a:lnTo>
                    <a:pt x="413" y="1157"/>
                  </a:lnTo>
                  <a:lnTo>
                    <a:pt x="349" y="1262"/>
                  </a:lnTo>
                  <a:lnTo>
                    <a:pt x="290" y="1370"/>
                  </a:lnTo>
                  <a:lnTo>
                    <a:pt x="236" y="1479"/>
                  </a:lnTo>
                  <a:lnTo>
                    <a:pt x="187" y="1591"/>
                  </a:lnTo>
                  <a:lnTo>
                    <a:pt x="144" y="1706"/>
                  </a:lnTo>
                  <a:lnTo>
                    <a:pt x="107" y="1822"/>
                  </a:lnTo>
                  <a:lnTo>
                    <a:pt x="75" y="1940"/>
                  </a:lnTo>
                  <a:lnTo>
                    <a:pt x="48" y="2060"/>
                  </a:lnTo>
                  <a:lnTo>
                    <a:pt x="27" y="2181"/>
                  </a:lnTo>
                  <a:lnTo>
                    <a:pt x="13" y="2302"/>
                  </a:lnTo>
                  <a:lnTo>
                    <a:pt x="3" y="2425"/>
                  </a:lnTo>
                  <a:lnTo>
                    <a:pt x="0" y="2548"/>
                  </a:lnTo>
                  <a:lnTo>
                    <a:pt x="3" y="2671"/>
                  </a:lnTo>
                  <a:lnTo>
                    <a:pt x="12" y="2796"/>
                  </a:lnTo>
                  <a:lnTo>
                    <a:pt x="26" y="2919"/>
                  </a:lnTo>
                  <a:lnTo>
                    <a:pt x="47" y="3042"/>
                  </a:lnTo>
                  <a:lnTo>
                    <a:pt x="73" y="3166"/>
                  </a:lnTo>
                  <a:lnTo>
                    <a:pt x="107" y="3288"/>
                  </a:lnTo>
                  <a:lnTo>
                    <a:pt x="147" y="3410"/>
                  </a:lnTo>
                  <a:lnTo>
                    <a:pt x="193" y="3531"/>
                  </a:lnTo>
                  <a:lnTo>
                    <a:pt x="245" y="3650"/>
                  </a:lnTo>
                  <a:lnTo>
                    <a:pt x="273" y="3708"/>
                  </a:lnTo>
                  <a:lnTo>
                    <a:pt x="273" y="3708"/>
                  </a:lnTo>
                  <a:lnTo>
                    <a:pt x="303" y="3767"/>
                  </a:lnTo>
                  <a:lnTo>
                    <a:pt x="369" y="3880"/>
                  </a:lnTo>
                  <a:lnTo>
                    <a:pt x="439" y="3989"/>
                  </a:lnTo>
                  <a:lnTo>
                    <a:pt x="515" y="4092"/>
                  </a:lnTo>
                  <a:lnTo>
                    <a:pt x="593" y="4191"/>
                  </a:lnTo>
                  <a:lnTo>
                    <a:pt x="677" y="4285"/>
                  </a:lnTo>
                  <a:lnTo>
                    <a:pt x="765" y="4375"/>
                  </a:lnTo>
                  <a:lnTo>
                    <a:pt x="857" y="4460"/>
                  </a:lnTo>
                  <a:lnTo>
                    <a:pt x="952" y="4540"/>
                  </a:lnTo>
                  <a:lnTo>
                    <a:pt x="1050" y="4615"/>
                  </a:lnTo>
                  <a:lnTo>
                    <a:pt x="1151" y="4684"/>
                  </a:lnTo>
                  <a:lnTo>
                    <a:pt x="1256" y="4749"/>
                  </a:lnTo>
                  <a:lnTo>
                    <a:pt x="1364" y="4807"/>
                  </a:lnTo>
                  <a:lnTo>
                    <a:pt x="1473" y="4862"/>
                  </a:lnTo>
                  <a:lnTo>
                    <a:pt x="1585" y="4910"/>
                  </a:lnTo>
                  <a:lnTo>
                    <a:pt x="1700" y="4952"/>
                  </a:lnTo>
                  <a:lnTo>
                    <a:pt x="1816" y="4990"/>
                  </a:lnTo>
                  <a:lnTo>
                    <a:pt x="1935" y="5023"/>
                  </a:lnTo>
                  <a:lnTo>
                    <a:pt x="2054" y="5049"/>
                  </a:lnTo>
                  <a:lnTo>
                    <a:pt x="2175" y="5070"/>
                  </a:lnTo>
                  <a:lnTo>
                    <a:pt x="2296" y="5084"/>
                  </a:lnTo>
                  <a:lnTo>
                    <a:pt x="2419" y="5094"/>
                  </a:lnTo>
                  <a:lnTo>
                    <a:pt x="2542" y="5097"/>
                  </a:lnTo>
                  <a:lnTo>
                    <a:pt x="2666" y="5095"/>
                  </a:lnTo>
                  <a:lnTo>
                    <a:pt x="2790" y="5085"/>
                  </a:lnTo>
                  <a:lnTo>
                    <a:pt x="2913" y="5071"/>
                  </a:lnTo>
                  <a:lnTo>
                    <a:pt x="3038" y="5051"/>
                  </a:lnTo>
                  <a:lnTo>
                    <a:pt x="3160" y="5024"/>
                  </a:lnTo>
                  <a:lnTo>
                    <a:pt x="3283" y="4990"/>
                  </a:lnTo>
                  <a:lnTo>
                    <a:pt x="3405" y="4950"/>
                  </a:lnTo>
                  <a:lnTo>
                    <a:pt x="3525" y="4904"/>
                  </a:lnTo>
                  <a:lnTo>
                    <a:pt x="3644" y="4852"/>
                  </a:lnTo>
                  <a:lnTo>
                    <a:pt x="3703" y="4824"/>
                  </a:lnTo>
                  <a:lnTo>
                    <a:pt x="3703" y="4824"/>
                  </a:lnTo>
                  <a:lnTo>
                    <a:pt x="3761" y="4794"/>
                  </a:lnTo>
                  <a:lnTo>
                    <a:pt x="3874" y="4728"/>
                  </a:lnTo>
                  <a:lnTo>
                    <a:pt x="3983" y="4658"/>
                  </a:lnTo>
                  <a:lnTo>
                    <a:pt x="4087" y="4583"/>
                  </a:lnTo>
                  <a:lnTo>
                    <a:pt x="4186" y="4504"/>
                  </a:lnTo>
                  <a:lnTo>
                    <a:pt x="4281" y="4420"/>
                  </a:lnTo>
                  <a:lnTo>
                    <a:pt x="4370" y="4333"/>
                  </a:lnTo>
                  <a:lnTo>
                    <a:pt x="4454" y="4242"/>
                  </a:lnTo>
                  <a:lnTo>
                    <a:pt x="4534" y="4146"/>
                  </a:lnTo>
                  <a:lnTo>
                    <a:pt x="4609" y="4047"/>
                  </a:lnTo>
                  <a:lnTo>
                    <a:pt x="4678" y="3946"/>
                  </a:lnTo>
                  <a:lnTo>
                    <a:pt x="4743" y="3841"/>
                  </a:lnTo>
                  <a:lnTo>
                    <a:pt x="4802" y="3733"/>
                  </a:lnTo>
                  <a:lnTo>
                    <a:pt x="4856" y="3624"/>
                  </a:lnTo>
                  <a:lnTo>
                    <a:pt x="4904" y="3512"/>
                  </a:lnTo>
                  <a:lnTo>
                    <a:pt x="4947" y="3397"/>
                  </a:lnTo>
                  <a:lnTo>
                    <a:pt x="4985" y="3281"/>
                  </a:lnTo>
                  <a:lnTo>
                    <a:pt x="5017" y="3163"/>
                  </a:lnTo>
                  <a:lnTo>
                    <a:pt x="5043" y="3043"/>
                  </a:lnTo>
                  <a:lnTo>
                    <a:pt x="5064" y="2922"/>
                  </a:lnTo>
                  <a:lnTo>
                    <a:pt x="5079" y="2801"/>
                  </a:lnTo>
                  <a:lnTo>
                    <a:pt x="5088" y="2679"/>
                  </a:lnTo>
                  <a:lnTo>
                    <a:pt x="5091" y="2555"/>
                  </a:lnTo>
                  <a:lnTo>
                    <a:pt x="5089" y="2432"/>
                  </a:lnTo>
                  <a:lnTo>
                    <a:pt x="5081" y="2307"/>
                  </a:lnTo>
                  <a:lnTo>
                    <a:pt x="5066" y="2184"/>
                  </a:lnTo>
                  <a:lnTo>
                    <a:pt x="5045" y="2061"/>
                  </a:lnTo>
                  <a:lnTo>
                    <a:pt x="5018" y="1937"/>
                  </a:lnTo>
                  <a:lnTo>
                    <a:pt x="4985" y="1815"/>
                  </a:lnTo>
                  <a:lnTo>
                    <a:pt x="4946" y="1693"/>
                  </a:lnTo>
                  <a:lnTo>
                    <a:pt x="4900" y="1572"/>
                  </a:lnTo>
                  <a:lnTo>
                    <a:pt x="4848" y="1453"/>
                  </a:lnTo>
                  <a:lnTo>
                    <a:pt x="4818" y="1395"/>
                  </a:lnTo>
                  <a:lnTo>
                    <a:pt x="4818" y="1395"/>
                  </a:lnTo>
                  <a:lnTo>
                    <a:pt x="4787" y="1336"/>
                  </a:lnTo>
                  <a:lnTo>
                    <a:pt x="4721" y="1223"/>
                  </a:lnTo>
                  <a:lnTo>
                    <a:pt x="4649" y="1115"/>
                  </a:lnTo>
                  <a:lnTo>
                    <a:pt x="4574" y="1010"/>
                  </a:lnTo>
                  <a:lnTo>
                    <a:pt x="4493" y="911"/>
                  </a:lnTo>
                  <a:lnTo>
                    <a:pt x="4408" y="817"/>
                  </a:lnTo>
                  <a:lnTo>
                    <a:pt x="4321" y="727"/>
                  </a:lnTo>
                  <a:lnTo>
                    <a:pt x="4229" y="641"/>
                  </a:lnTo>
                  <a:lnTo>
                    <a:pt x="4132" y="561"/>
                  </a:lnTo>
                  <a:lnTo>
                    <a:pt x="4033" y="486"/>
                  </a:lnTo>
                  <a:lnTo>
                    <a:pt x="3931" y="416"/>
                  </a:lnTo>
                  <a:lnTo>
                    <a:pt x="3826" y="351"/>
                  </a:lnTo>
                  <a:lnTo>
                    <a:pt x="3718" y="292"/>
                  </a:lnTo>
                  <a:lnTo>
                    <a:pt x="3609" y="237"/>
                  </a:lnTo>
                  <a:lnTo>
                    <a:pt x="3496" y="189"/>
                  </a:lnTo>
                  <a:lnTo>
                    <a:pt x="3381" y="145"/>
                  </a:lnTo>
                  <a:lnTo>
                    <a:pt x="3265" y="108"/>
                  </a:lnTo>
                  <a:lnTo>
                    <a:pt x="3146" y="75"/>
                  </a:lnTo>
                  <a:lnTo>
                    <a:pt x="3027" y="48"/>
                  </a:lnTo>
                  <a:lnTo>
                    <a:pt x="2907" y="27"/>
                  </a:lnTo>
                  <a:lnTo>
                    <a:pt x="2786" y="13"/>
                  </a:lnTo>
                  <a:lnTo>
                    <a:pt x="2663" y="3"/>
                  </a:lnTo>
                  <a:lnTo>
                    <a:pt x="2541" y="0"/>
                  </a:lnTo>
                  <a:lnTo>
                    <a:pt x="2418" y="3"/>
                  </a:lnTo>
                  <a:lnTo>
                    <a:pt x="2294" y="12"/>
                  </a:lnTo>
                  <a:lnTo>
                    <a:pt x="2171" y="26"/>
                  </a:lnTo>
                  <a:lnTo>
                    <a:pt x="2049" y="48"/>
                  </a:lnTo>
                  <a:lnTo>
                    <a:pt x="1926" y="75"/>
                  </a:lnTo>
                  <a:lnTo>
                    <a:pt x="1805" y="109"/>
                  </a:lnTo>
                  <a:lnTo>
                    <a:pt x="1685" y="150"/>
                  </a:lnTo>
                  <a:lnTo>
                    <a:pt x="1565" y="197"/>
                  </a:lnTo>
                  <a:lnTo>
                    <a:pt x="1447" y="250"/>
                  </a:lnTo>
                  <a:lnTo>
                    <a:pt x="138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1" name="Freeform 25">
              <a:extLst>
                <a:ext uri="{FF2B5EF4-FFF2-40B4-BE49-F238E27FC236}">
                  <a16:creationId xmlns:a16="http://schemas.microsoft.com/office/drawing/2014/main" id="{80B3FDF2-889D-5D40-887C-09D186568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965"/>
              <a:ext cx="795" cy="797"/>
            </a:xfrm>
            <a:custGeom>
              <a:avLst/>
              <a:gdLst>
                <a:gd name="T0" fmla="*/ 1919 w 3976"/>
                <a:gd name="T1" fmla="*/ 3985 h 3986"/>
                <a:gd name="T2" fmla="*/ 1643 w 3976"/>
                <a:gd name="T3" fmla="*/ 3957 h 3986"/>
                <a:gd name="T4" fmla="*/ 1378 w 3976"/>
                <a:gd name="T5" fmla="*/ 3891 h 3986"/>
                <a:gd name="T6" fmla="*/ 1126 w 3976"/>
                <a:gd name="T7" fmla="*/ 3791 h 3986"/>
                <a:gd name="T8" fmla="*/ 890 w 3976"/>
                <a:gd name="T9" fmla="*/ 3657 h 3986"/>
                <a:gd name="T10" fmla="*/ 676 w 3976"/>
                <a:gd name="T11" fmla="*/ 3494 h 3986"/>
                <a:gd name="T12" fmla="*/ 486 w 3976"/>
                <a:gd name="T13" fmla="*/ 3300 h 3986"/>
                <a:gd name="T14" fmla="*/ 322 w 3976"/>
                <a:gd name="T15" fmla="*/ 3081 h 3986"/>
                <a:gd name="T16" fmla="*/ 219 w 3976"/>
                <a:gd name="T17" fmla="*/ 2899 h 3986"/>
                <a:gd name="T18" fmla="*/ 154 w 3976"/>
                <a:gd name="T19" fmla="*/ 2760 h 3986"/>
                <a:gd name="T20" fmla="*/ 86 w 3976"/>
                <a:gd name="T21" fmla="*/ 2572 h 3986"/>
                <a:gd name="T22" fmla="*/ 38 w 3976"/>
                <a:gd name="T23" fmla="*/ 2380 h 3986"/>
                <a:gd name="T24" fmla="*/ 0 w 3976"/>
                <a:gd name="T25" fmla="*/ 2043 h 3986"/>
                <a:gd name="T26" fmla="*/ 28 w 3976"/>
                <a:gd name="T27" fmla="*/ 1661 h 3986"/>
                <a:gd name="T28" fmla="*/ 128 w 3976"/>
                <a:gd name="T29" fmla="*/ 1292 h 3986"/>
                <a:gd name="T30" fmla="*/ 296 w 3976"/>
                <a:gd name="T31" fmla="*/ 949 h 3986"/>
                <a:gd name="T32" fmla="*/ 530 w 3976"/>
                <a:gd name="T33" fmla="*/ 642 h 3986"/>
                <a:gd name="T34" fmla="*/ 785 w 3976"/>
                <a:gd name="T35" fmla="*/ 411 h 3986"/>
                <a:gd name="T36" fmla="*/ 950 w 3976"/>
                <a:gd name="T37" fmla="*/ 297 h 3986"/>
                <a:gd name="T38" fmla="*/ 1084 w 3976"/>
                <a:gd name="T39" fmla="*/ 222 h 3986"/>
                <a:gd name="T40" fmla="*/ 1244 w 3976"/>
                <a:gd name="T41" fmla="*/ 149 h 3986"/>
                <a:gd name="T42" fmla="*/ 1464 w 3976"/>
                <a:gd name="T43" fmla="*/ 73 h 3986"/>
                <a:gd name="T44" fmla="*/ 1693 w 3976"/>
                <a:gd name="T45" fmla="*/ 23 h 3986"/>
                <a:gd name="T46" fmla="*/ 1930 w 3976"/>
                <a:gd name="T47" fmla="*/ 0 h 3986"/>
                <a:gd name="T48" fmla="*/ 2060 w 3976"/>
                <a:gd name="T49" fmla="*/ 0 h 3986"/>
                <a:gd name="T50" fmla="*/ 2336 w 3976"/>
                <a:gd name="T51" fmla="*/ 29 h 3986"/>
                <a:gd name="T52" fmla="*/ 2603 w 3976"/>
                <a:gd name="T53" fmla="*/ 95 h 3986"/>
                <a:gd name="T54" fmla="*/ 2854 w 3976"/>
                <a:gd name="T55" fmla="*/ 194 h 3986"/>
                <a:gd name="T56" fmla="*/ 3089 w 3976"/>
                <a:gd name="T57" fmla="*/ 328 h 3986"/>
                <a:gd name="T58" fmla="*/ 3303 w 3976"/>
                <a:gd name="T59" fmla="*/ 492 h 3986"/>
                <a:gd name="T60" fmla="*/ 3494 w 3976"/>
                <a:gd name="T61" fmla="*/ 685 h 3986"/>
                <a:gd name="T62" fmla="*/ 3658 w 3976"/>
                <a:gd name="T63" fmla="*/ 905 h 3986"/>
                <a:gd name="T64" fmla="*/ 3760 w 3976"/>
                <a:gd name="T65" fmla="*/ 1087 h 3986"/>
                <a:gd name="T66" fmla="*/ 3874 w 3976"/>
                <a:gd name="T67" fmla="*/ 1360 h 3986"/>
                <a:gd name="T68" fmla="*/ 3960 w 3976"/>
                <a:gd name="T69" fmla="*/ 1739 h 3986"/>
                <a:gd name="T70" fmla="*/ 3974 w 3976"/>
                <a:gd name="T71" fmla="*/ 2126 h 3986"/>
                <a:gd name="T72" fmla="*/ 3913 w 3976"/>
                <a:gd name="T73" fmla="*/ 2512 h 3986"/>
                <a:gd name="T74" fmla="*/ 3853 w 3976"/>
                <a:gd name="T75" fmla="*/ 2699 h 3986"/>
                <a:gd name="T76" fmla="*/ 3678 w 3976"/>
                <a:gd name="T77" fmla="*/ 3049 h 3986"/>
                <a:gd name="T78" fmla="*/ 3443 w 3976"/>
                <a:gd name="T79" fmla="*/ 3357 h 3986"/>
                <a:gd name="T80" fmla="*/ 3188 w 3976"/>
                <a:gd name="T81" fmla="*/ 3583 h 3986"/>
                <a:gd name="T82" fmla="*/ 3026 w 3976"/>
                <a:gd name="T83" fmla="*/ 3691 h 3986"/>
                <a:gd name="T84" fmla="*/ 2896 w 3976"/>
                <a:gd name="T85" fmla="*/ 3763 h 3986"/>
                <a:gd name="T86" fmla="*/ 2731 w 3976"/>
                <a:gd name="T87" fmla="*/ 3841 h 3986"/>
                <a:gd name="T88" fmla="*/ 2505 w 3976"/>
                <a:gd name="T89" fmla="*/ 3917 h 3986"/>
                <a:gd name="T90" fmla="*/ 2277 w 3976"/>
                <a:gd name="T91" fmla="*/ 3965 h 3986"/>
                <a:gd name="T92" fmla="*/ 2048 w 3976"/>
                <a:gd name="T93" fmla="*/ 3985 h 3986"/>
                <a:gd name="T94" fmla="*/ 1990 w 3976"/>
                <a:gd name="T95" fmla="*/ 3986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6" h="3986">
                  <a:moveTo>
                    <a:pt x="1990" y="3986"/>
                  </a:moveTo>
                  <a:lnTo>
                    <a:pt x="1919" y="3985"/>
                  </a:lnTo>
                  <a:lnTo>
                    <a:pt x="1780" y="3976"/>
                  </a:lnTo>
                  <a:lnTo>
                    <a:pt x="1643" y="3957"/>
                  </a:lnTo>
                  <a:lnTo>
                    <a:pt x="1508" y="3928"/>
                  </a:lnTo>
                  <a:lnTo>
                    <a:pt x="1378" y="3891"/>
                  </a:lnTo>
                  <a:lnTo>
                    <a:pt x="1249" y="3845"/>
                  </a:lnTo>
                  <a:lnTo>
                    <a:pt x="1126" y="3791"/>
                  </a:lnTo>
                  <a:lnTo>
                    <a:pt x="1005" y="3728"/>
                  </a:lnTo>
                  <a:lnTo>
                    <a:pt x="890" y="3657"/>
                  </a:lnTo>
                  <a:lnTo>
                    <a:pt x="780" y="3579"/>
                  </a:lnTo>
                  <a:lnTo>
                    <a:pt x="676" y="3494"/>
                  </a:lnTo>
                  <a:lnTo>
                    <a:pt x="578" y="3401"/>
                  </a:lnTo>
                  <a:lnTo>
                    <a:pt x="486" y="3300"/>
                  </a:lnTo>
                  <a:lnTo>
                    <a:pt x="400" y="3194"/>
                  </a:lnTo>
                  <a:lnTo>
                    <a:pt x="322" y="3081"/>
                  </a:lnTo>
                  <a:lnTo>
                    <a:pt x="251" y="2961"/>
                  </a:lnTo>
                  <a:lnTo>
                    <a:pt x="219" y="2899"/>
                  </a:lnTo>
                  <a:lnTo>
                    <a:pt x="196" y="2853"/>
                  </a:lnTo>
                  <a:lnTo>
                    <a:pt x="154" y="2760"/>
                  </a:lnTo>
                  <a:lnTo>
                    <a:pt x="118" y="2667"/>
                  </a:lnTo>
                  <a:lnTo>
                    <a:pt x="86" y="2572"/>
                  </a:lnTo>
                  <a:lnTo>
                    <a:pt x="59" y="2476"/>
                  </a:lnTo>
                  <a:lnTo>
                    <a:pt x="38" y="2380"/>
                  </a:lnTo>
                  <a:lnTo>
                    <a:pt x="14" y="2236"/>
                  </a:lnTo>
                  <a:lnTo>
                    <a:pt x="0" y="2043"/>
                  </a:lnTo>
                  <a:lnTo>
                    <a:pt x="5" y="1850"/>
                  </a:lnTo>
                  <a:lnTo>
                    <a:pt x="28" y="1661"/>
                  </a:lnTo>
                  <a:lnTo>
                    <a:pt x="69" y="1474"/>
                  </a:lnTo>
                  <a:lnTo>
                    <a:pt x="128" y="1292"/>
                  </a:lnTo>
                  <a:lnTo>
                    <a:pt x="204" y="1117"/>
                  </a:lnTo>
                  <a:lnTo>
                    <a:pt x="296" y="949"/>
                  </a:lnTo>
                  <a:lnTo>
                    <a:pt x="405" y="790"/>
                  </a:lnTo>
                  <a:lnTo>
                    <a:pt x="530" y="642"/>
                  </a:lnTo>
                  <a:lnTo>
                    <a:pt x="670" y="505"/>
                  </a:lnTo>
                  <a:lnTo>
                    <a:pt x="785" y="411"/>
                  </a:lnTo>
                  <a:lnTo>
                    <a:pt x="866" y="352"/>
                  </a:lnTo>
                  <a:lnTo>
                    <a:pt x="950" y="297"/>
                  </a:lnTo>
                  <a:lnTo>
                    <a:pt x="1039" y="246"/>
                  </a:lnTo>
                  <a:lnTo>
                    <a:pt x="1084" y="222"/>
                  </a:lnTo>
                  <a:lnTo>
                    <a:pt x="1136" y="196"/>
                  </a:lnTo>
                  <a:lnTo>
                    <a:pt x="1244" y="149"/>
                  </a:lnTo>
                  <a:lnTo>
                    <a:pt x="1352" y="108"/>
                  </a:lnTo>
                  <a:lnTo>
                    <a:pt x="1464" y="73"/>
                  </a:lnTo>
                  <a:lnTo>
                    <a:pt x="1578" y="45"/>
                  </a:lnTo>
                  <a:lnTo>
                    <a:pt x="1693" y="23"/>
                  </a:lnTo>
                  <a:lnTo>
                    <a:pt x="1811" y="7"/>
                  </a:lnTo>
                  <a:lnTo>
                    <a:pt x="1930" y="0"/>
                  </a:lnTo>
                  <a:lnTo>
                    <a:pt x="1990" y="0"/>
                  </a:lnTo>
                  <a:lnTo>
                    <a:pt x="2060" y="0"/>
                  </a:lnTo>
                  <a:lnTo>
                    <a:pt x="2199" y="10"/>
                  </a:lnTo>
                  <a:lnTo>
                    <a:pt x="2336" y="29"/>
                  </a:lnTo>
                  <a:lnTo>
                    <a:pt x="2471" y="57"/>
                  </a:lnTo>
                  <a:lnTo>
                    <a:pt x="2603" y="95"/>
                  </a:lnTo>
                  <a:lnTo>
                    <a:pt x="2731" y="140"/>
                  </a:lnTo>
                  <a:lnTo>
                    <a:pt x="2854" y="194"/>
                  </a:lnTo>
                  <a:lnTo>
                    <a:pt x="2974" y="257"/>
                  </a:lnTo>
                  <a:lnTo>
                    <a:pt x="3089" y="328"/>
                  </a:lnTo>
                  <a:lnTo>
                    <a:pt x="3199" y="406"/>
                  </a:lnTo>
                  <a:lnTo>
                    <a:pt x="3303" y="492"/>
                  </a:lnTo>
                  <a:lnTo>
                    <a:pt x="3402" y="585"/>
                  </a:lnTo>
                  <a:lnTo>
                    <a:pt x="3494" y="685"/>
                  </a:lnTo>
                  <a:lnTo>
                    <a:pt x="3580" y="791"/>
                  </a:lnTo>
                  <a:lnTo>
                    <a:pt x="3658" y="905"/>
                  </a:lnTo>
                  <a:lnTo>
                    <a:pt x="3728" y="1024"/>
                  </a:lnTo>
                  <a:lnTo>
                    <a:pt x="3760" y="1087"/>
                  </a:lnTo>
                  <a:lnTo>
                    <a:pt x="3803" y="1176"/>
                  </a:lnTo>
                  <a:lnTo>
                    <a:pt x="3874" y="1360"/>
                  </a:lnTo>
                  <a:lnTo>
                    <a:pt x="3927" y="1548"/>
                  </a:lnTo>
                  <a:lnTo>
                    <a:pt x="3960" y="1739"/>
                  </a:lnTo>
                  <a:lnTo>
                    <a:pt x="3976" y="1933"/>
                  </a:lnTo>
                  <a:lnTo>
                    <a:pt x="3974" y="2126"/>
                  </a:lnTo>
                  <a:lnTo>
                    <a:pt x="3953" y="2320"/>
                  </a:lnTo>
                  <a:lnTo>
                    <a:pt x="3913" y="2512"/>
                  </a:lnTo>
                  <a:lnTo>
                    <a:pt x="3886" y="2606"/>
                  </a:lnTo>
                  <a:lnTo>
                    <a:pt x="3853" y="2699"/>
                  </a:lnTo>
                  <a:lnTo>
                    <a:pt x="3774" y="2879"/>
                  </a:lnTo>
                  <a:lnTo>
                    <a:pt x="3678" y="3049"/>
                  </a:lnTo>
                  <a:lnTo>
                    <a:pt x="3568" y="3209"/>
                  </a:lnTo>
                  <a:lnTo>
                    <a:pt x="3443" y="3357"/>
                  </a:lnTo>
                  <a:lnTo>
                    <a:pt x="3302" y="3492"/>
                  </a:lnTo>
                  <a:lnTo>
                    <a:pt x="3188" y="3583"/>
                  </a:lnTo>
                  <a:lnTo>
                    <a:pt x="3109" y="3639"/>
                  </a:lnTo>
                  <a:lnTo>
                    <a:pt x="3026" y="3691"/>
                  </a:lnTo>
                  <a:lnTo>
                    <a:pt x="2941" y="3740"/>
                  </a:lnTo>
                  <a:lnTo>
                    <a:pt x="2896" y="3763"/>
                  </a:lnTo>
                  <a:lnTo>
                    <a:pt x="2841" y="3791"/>
                  </a:lnTo>
                  <a:lnTo>
                    <a:pt x="2731" y="3841"/>
                  </a:lnTo>
                  <a:lnTo>
                    <a:pt x="2618" y="3883"/>
                  </a:lnTo>
                  <a:lnTo>
                    <a:pt x="2505" y="3917"/>
                  </a:lnTo>
                  <a:lnTo>
                    <a:pt x="2392" y="3945"/>
                  </a:lnTo>
                  <a:lnTo>
                    <a:pt x="2277" y="3965"/>
                  </a:lnTo>
                  <a:lnTo>
                    <a:pt x="2163" y="3979"/>
                  </a:lnTo>
                  <a:lnTo>
                    <a:pt x="2048" y="3985"/>
                  </a:lnTo>
                  <a:lnTo>
                    <a:pt x="1990" y="3986"/>
                  </a:lnTo>
                  <a:lnTo>
                    <a:pt x="1990" y="3986"/>
                  </a:lnTo>
                  <a:close/>
                </a:path>
              </a:pathLst>
            </a:custGeom>
            <a:solidFill>
              <a:srgbClr val="1C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4" name="Freeform 26">
              <a:extLst>
                <a:ext uri="{FF2B5EF4-FFF2-40B4-BE49-F238E27FC236}">
                  <a16:creationId xmlns:a16="http://schemas.microsoft.com/office/drawing/2014/main" id="{1DC56CDF-17F9-E946-AEC3-3ECBECFDC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241"/>
              <a:ext cx="550" cy="521"/>
            </a:xfrm>
            <a:custGeom>
              <a:avLst/>
              <a:gdLst>
                <a:gd name="T0" fmla="*/ 100 w 2749"/>
                <a:gd name="T1" fmla="*/ 0 h 2606"/>
                <a:gd name="T2" fmla="*/ 72 w 2749"/>
                <a:gd name="T3" fmla="*/ 91 h 2606"/>
                <a:gd name="T4" fmla="*/ 30 w 2749"/>
                <a:gd name="T5" fmla="*/ 279 h 2606"/>
                <a:gd name="T6" fmla="*/ 6 w 2749"/>
                <a:gd name="T7" fmla="*/ 469 h 2606"/>
                <a:gd name="T8" fmla="*/ 0 w 2749"/>
                <a:gd name="T9" fmla="*/ 663 h 2606"/>
                <a:gd name="T10" fmla="*/ 12 w 2749"/>
                <a:gd name="T11" fmla="*/ 856 h 2606"/>
                <a:gd name="T12" fmla="*/ 34 w 2749"/>
                <a:gd name="T13" fmla="*/ 1000 h 2606"/>
                <a:gd name="T14" fmla="*/ 55 w 2749"/>
                <a:gd name="T15" fmla="*/ 1096 h 2606"/>
                <a:gd name="T16" fmla="*/ 80 w 2749"/>
                <a:gd name="T17" fmla="*/ 1192 h 2606"/>
                <a:gd name="T18" fmla="*/ 111 w 2749"/>
                <a:gd name="T19" fmla="*/ 1287 h 2606"/>
                <a:gd name="T20" fmla="*/ 147 w 2749"/>
                <a:gd name="T21" fmla="*/ 1380 h 2606"/>
                <a:gd name="T22" fmla="*/ 188 w 2749"/>
                <a:gd name="T23" fmla="*/ 1473 h 2606"/>
                <a:gd name="T24" fmla="*/ 211 w 2749"/>
                <a:gd name="T25" fmla="*/ 1519 h 2606"/>
                <a:gd name="T26" fmla="*/ 245 w 2749"/>
                <a:gd name="T27" fmla="*/ 1581 h 2606"/>
                <a:gd name="T28" fmla="*/ 317 w 2749"/>
                <a:gd name="T29" fmla="*/ 1701 h 2606"/>
                <a:gd name="T30" fmla="*/ 398 w 2749"/>
                <a:gd name="T31" fmla="*/ 1814 h 2606"/>
                <a:gd name="T32" fmla="*/ 483 w 2749"/>
                <a:gd name="T33" fmla="*/ 1920 h 2606"/>
                <a:gd name="T34" fmla="*/ 576 w 2749"/>
                <a:gd name="T35" fmla="*/ 2021 h 2606"/>
                <a:gd name="T36" fmla="*/ 675 w 2749"/>
                <a:gd name="T37" fmla="*/ 2114 h 2606"/>
                <a:gd name="T38" fmla="*/ 779 w 2749"/>
                <a:gd name="T39" fmla="*/ 2199 h 2606"/>
                <a:gd name="T40" fmla="*/ 888 w 2749"/>
                <a:gd name="T41" fmla="*/ 2277 h 2606"/>
                <a:gd name="T42" fmla="*/ 1003 w 2749"/>
                <a:gd name="T43" fmla="*/ 2348 h 2606"/>
                <a:gd name="T44" fmla="*/ 1121 w 2749"/>
                <a:gd name="T45" fmla="*/ 2411 h 2606"/>
                <a:gd name="T46" fmla="*/ 1244 w 2749"/>
                <a:gd name="T47" fmla="*/ 2465 h 2606"/>
                <a:gd name="T48" fmla="*/ 1372 w 2749"/>
                <a:gd name="T49" fmla="*/ 2511 h 2606"/>
                <a:gd name="T50" fmla="*/ 1503 w 2749"/>
                <a:gd name="T51" fmla="*/ 2548 h 2606"/>
                <a:gd name="T52" fmla="*/ 1635 w 2749"/>
                <a:gd name="T53" fmla="*/ 2577 h 2606"/>
                <a:gd name="T54" fmla="*/ 1772 w 2749"/>
                <a:gd name="T55" fmla="*/ 2596 h 2606"/>
                <a:gd name="T56" fmla="*/ 1912 w 2749"/>
                <a:gd name="T57" fmla="*/ 2605 h 2606"/>
                <a:gd name="T58" fmla="*/ 1982 w 2749"/>
                <a:gd name="T59" fmla="*/ 2606 h 2606"/>
                <a:gd name="T60" fmla="*/ 2032 w 2749"/>
                <a:gd name="T61" fmla="*/ 2605 h 2606"/>
                <a:gd name="T62" fmla="*/ 2130 w 2749"/>
                <a:gd name="T63" fmla="*/ 2600 h 2606"/>
                <a:gd name="T64" fmla="*/ 2275 w 2749"/>
                <a:gd name="T65" fmla="*/ 2584 h 2606"/>
                <a:gd name="T66" fmla="*/ 2466 w 2749"/>
                <a:gd name="T67" fmla="*/ 2544 h 2606"/>
                <a:gd name="T68" fmla="*/ 2655 w 2749"/>
                <a:gd name="T69" fmla="*/ 2488 h 2606"/>
                <a:gd name="T70" fmla="*/ 2749 w 2749"/>
                <a:gd name="T71" fmla="*/ 2452 h 2606"/>
                <a:gd name="T72" fmla="*/ 2749 w 2749"/>
                <a:gd name="T73" fmla="*/ 0 h 2606"/>
                <a:gd name="T74" fmla="*/ 100 w 2749"/>
                <a:gd name="T7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9" h="2606">
                  <a:moveTo>
                    <a:pt x="100" y="0"/>
                  </a:moveTo>
                  <a:lnTo>
                    <a:pt x="72" y="91"/>
                  </a:lnTo>
                  <a:lnTo>
                    <a:pt x="30" y="279"/>
                  </a:lnTo>
                  <a:lnTo>
                    <a:pt x="6" y="469"/>
                  </a:lnTo>
                  <a:lnTo>
                    <a:pt x="0" y="663"/>
                  </a:lnTo>
                  <a:lnTo>
                    <a:pt x="12" y="856"/>
                  </a:lnTo>
                  <a:lnTo>
                    <a:pt x="34" y="1000"/>
                  </a:lnTo>
                  <a:lnTo>
                    <a:pt x="55" y="1096"/>
                  </a:lnTo>
                  <a:lnTo>
                    <a:pt x="80" y="1192"/>
                  </a:lnTo>
                  <a:lnTo>
                    <a:pt x="111" y="1287"/>
                  </a:lnTo>
                  <a:lnTo>
                    <a:pt x="147" y="1380"/>
                  </a:lnTo>
                  <a:lnTo>
                    <a:pt x="188" y="1473"/>
                  </a:lnTo>
                  <a:lnTo>
                    <a:pt x="211" y="1519"/>
                  </a:lnTo>
                  <a:lnTo>
                    <a:pt x="245" y="1581"/>
                  </a:lnTo>
                  <a:lnTo>
                    <a:pt x="317" y="1701"/>
                  </a:lnTo>
                  <a:lnTo>
                    <a:pt x="398" y="1814"/>
                  </a:lnTo>
                  <a:lnTo>
                    <a:pt x="483" y="1920"/>
                  </a:lnTo>
                  <a:lnTo>
                    <a:pt x="576" y="2021"/>
                  </a:lnTo>
                  <a:lnTo>
                    <a:pt x="675" y="2114"/>
                  </a:lnTo>
                  <a:lnTo>
                    <a:pt x="779" y="2199"/>
                  </a:lnTo>
                  <a:lnTo>
                    <a:pt x="888" y="2277"/>
                  </a:lnTo>
                  <a:lnTo>
                    <a:pt x="1003" y="2348"/>
                  </a:lnTo>
                  <a:lnTo>
                    <a:pt x="1121" y="2411"/>
                  </a:lnTo>
                  <a:lnTo>
                    <a:pt x="1244" y="2465"/>
                  </a:lnTo>
                  <a:lnTo>
                    <a:pt x="1372" y="2511"/>
                  </a:lnTo>
                  <a:lnTo>
                    <a:pt x="1503" y="2548"/>
                  </a:lnTo>
                  <a:lnTo>
                    <a:pt x="1635" y="2577"/>
                  </a:lnTo>
                  <a:lnTo>
                    <a:pt x="1772" y="2596"/>
                  </a:lnTo>
                  <a:lnTo>
                    <a:pt x="1912" y="2605"/>
                  </a:lnTo>
                  <a:lnTo>
                    <a:pt x="1982" y="2606"/>
                  </a:lnTo>
                  <a:lnTo>
                    <a:pt x="2032" y="2605"/>
                  </a:lnTo>
                  <a:lnTo>
                    <a:pt x="2130" y="2600"/>
                  </a:lnTo>
                  <a:lnTo>
                    <a:pt x="2275" y="2584"/>
                  </a:lnTo>
                  <a:lnTo>
                    <a:pt x="2466" y="2544"/>
                  </a:lnTo>
                  <a:lnTo>
                    <a:pt x="2655" y="2488"/>
                  </a:lnTo>
                  <a:lnTo>
                    <a:pt x="2749" y="2452"/>
                  </a:lnTo>
                  <a:lnTo>
                    <a:pt x="274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8" name="Freeform 27">
              <a:extLst>
                <a:ext uri="{FF2B5EF4-FFF2-40B4-BE49-F238E27FC236}">
                  <a16:creationId xmlns:a16="http://schemas.microsoft.com/office/drawing/2014/main" id="{D81AED2A-096C-044D-A095-C9608DDE5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391"/>
              <a:ext cx="399" cy="374"/>
            </a:xfrm>
            <a:custGeom>
              <a:avLst/>
              <a:gdLst>
                <a:gd name="T0" fmla="*/ 0 w 1994"/>
                <a:gd name="T1" fmla="*/ 0 h 1867"/>
                <a:gd name="T2" fmla="*/ 3 w 1994"/>
                <a:gd name="T3" fmla="*/ 49 h 1867"/>
                <a:gd name="T4" fmla="*/ 14 w 1994"/>
                <a:gd name="T5" fmla="*/ 148 h 1867"/>
                <a:gd name="T6" fmla="*/ 30 w 1994"/>
                <a:gd name="T7" fmla="*/ 247 h 1867"/>
                <a:gd name="T8" fmla="*/ 50 w 1994"/>
                <a:gd name="T9" fmla="*/ 346 h 1867"/>
                <a:gd name="T10" fmla="*/ 77 w 1994"/>
                <a:gd name="T11" fmla="*/ 444 h 1867"/>
                <a:gd name="T12" fmla="*/ 108 w 1994"/>
                <a:gd name="T13" fmla="*/ 541 h 1867"/>
                <a:gd name="T14" fmla="*/ 145 w 1994"/>
                <a:gd name="T15" fmla="*/ 637 h 1867"/>
                <a:gd name="T16" fmla="*/ 186 w 1994"/>
                <a:gd name="T17" fmla="*/ 732 h 1867"/>
                <a:gd name="T18" fmla="*/ 209 w 1994"/>
                <a:gd name="T19" fmla="*/ 779 h 1867"/>
                <a:gd name="T20" fmla="*/ 243 w 1994"/>
                <a:gd name="T21" fmla="*/ 842 h 1867"/>
                <a:gd name="T22" fmla="*/ 315 w 1994"/>
                <a:gd name="T23" fmla="*/ 961 h 1867"/>
                <a:gd name="T24" fmla="*/ 396 w 1994"/>
                <a:gd name="T25" fmla="*/ 1074 h 1867"/>
                <a:gd name="T26" fmla="*/ 481 w 1994"/>
                <a:gd name="T27" fmla="*/ 1181 h 1867"/>
                <a:gd name="T28" fmla="*/ 574 w 1994"/>
                <a:gd name="T29" fmla="*/ 1281 h 1867"/>
                <a:gd name="T30" fmla="*/ 673 w 1994"/>
                <a:gd name="T31" fmla="*/ 1374 h 1867"/>
                <a:gd name="T32" fmla="*/ 777 w 1994"/>
                <a:gd name="T33" fmla="*/ 1460 h 1867"/>
                <a:gd name="T34" fmla="*/ 886 w 1994"/>
                <a:gd name="T35" fmla="*/ 1538 h 1867"/>
                <a:gd name="T36" fmla="*/ 1001 w 1994"/>
                <a:gd name="T37" fmla="*/ 1608 h 1867"/>
                <a:gd name="T38" fmla="*/ 1119 w 1994"/>
                <a:gd name="T39" fmla="*/ 1671 h 1867"/>
                <a:gd name="T40" fmla="*/ 1242 w 1994"/>
                <a:gd name="T41" fmla="*/ 1726 h 1867"/>
                <a:gd name="T42" fmla="*/ 1370 w 1994"/>
                <a:gd name="T43" fmla="*/ 1772 h 1867"/>
                <a:gd name="T44" fmla="*/ 1501 w 1994"/>
                <a:gd name="T45" fmla="*/ 1809 h 1867"/>
                <a:gd name="T46" fmla="*/ 1633 w 1994"/>
                <a:gd name="T47" fmla="*/ 1837 h 1867"/>
                <a:gd name="T48" fmla="*/ 1770 w 1994"/>
                <a:gd name="T49" fmla="*/ 1856 h 1867"/>
                <a:gd name="T50" fmla="*/ 1910 w 1994"/>
                <a:gd name="T51" fmla="*/ 1866 h 1867"/>
                <a:gd name="T52" fmla="*/ 1980 w 1994"/>
                <a:gd name="T53" fmla="*/ 1867 h 1867"/>
                <a:gd name="T54" fmla="*/ 1994 w 1994"/>
                <a:gd name="T55" fmla="*/ 1867 h 1867"/>
                <a:gd name="T56" fmla="*/ 1994 w 1994"/>
                <a:gd name="T57" fmla="*/ 0 h 1867"/>
                <a:gd name="T58" fmla="*/ 0 w 1994"/>
                <a:gd name="T5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94" h="1867">
                  <a:moveTo>
                    <a:pt x="0" y="0"/>
                  </a:moveTo>
                  <a:lnTo>
                    <a:pt x="3" y="49"/>
                  </a:lnTo>
                  <a:lnTo>
                    <a:pt x="14" y="148"/>
                  </a:lnTo>
                  <a:lnTo>
                    <a:pt x="30" y="247"/>
                  </a:lnTo>
                  <a:lnTo>
                    <a:pt x="50" y="346"/>
                  </a:lnTo>
                  <a:lnTo>
                    <a:pt x="77" y="444"/>
                  </a:lnTo>
                  <a:lnTo>
                    <a:pt x="108" y="541"/>
                  </a:lnTo>
                  <a:lnTo>
                    <a:pt x="145" y="637"/>
                  </a:lnTo>
                  <a:lnTo>
                    <a:pt x="186" y="732"/>
                  </a:lnTo>
                  <a:lnTo>
                    <a:pt x="209" y="779"/>
                  </a:lnTo>
                  <a:lnTo>
                    <a:pt x="243" y="842"/>
                  </a:lnTo>
                  <a:lnTo>
                    <a:pt x="315" y="961"/>
                  </a:lnTo>
                  <a:lnTo>
                    <a:pt x="396" y="1074"/>
                  </a:lnTo>
                  <a:lnTo>
                    <a:pt x="481" y="1181"/>
                  </a:lnTo>
                  <a:lnTo>
                    <a:pt x="574" y="1281"/>
                  </a:lnTo>
                  <a:lnTo>
                    <a:pt x="673" y="1374"/>
                  </a:lnTo>
                  <a:lnTo>
                    <a:pt x="777" y="1460"/>
                  </a:lnTo>
                  <a:lnTo>
                    <a:pt x="886" y="1538"/>
                  </a:lnTo>
                  <a:lnTo>
                    <a:pt x="1001" y="1608"/>
                  </a:lnTo>
                  <a:lnTo>
                    <a:pt x="1119" y="1671"/>
                  </a:lnTo>
                  <a:lnTo>
                    <a:pt x="1242" y="1726"/>
                  </a:lnTo>
                  <a:lnTo>
                    <a:pt x="1370" y="1772"/>
                  </a:lnTo>
                  <a:lnTo>
                    <a:pt x="1501" y="1809"/>
                  </a:lnTo>
                  <a:lnTo>
                    <a:pt x="1633" y="1837"/>
                  </a:lnTo>
                  <a:lnTo>
                    <a:pt x="1770" y="1856"/>
                  </a:lnTo>
                  <a:lnTo>
                    <a:pt x="1910" y="1866"/>
                  </a:lnTo>
                  <a:lnTo>
                    <a:pt x="1980" y="1867"/>
                  </a:lnTo>
                  <a:lnTo>
                    <a:pt x="1994" y="1867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9" name="Freeform 28">
              <a:extLst>
                <a:ext uri="{FF2B5EF4-FFF2-40B4-BE49-F238E27FC236}">
                  <a16:creationId xmlns:a16="http://schemas.microsoft.com/office/drawing/2014/main" id="{9A486CC9-1C90-1C40-8BE2-AB43BA3A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4239"/>
              <a:ext cx="223" cy="345"/>
            </a:xfrm>
            <a:custGeom>
              <a:avLst/>
              <a:gdLst>
                <a:gd name="T0" fmla="*/ 558 w 1116"/>
                <a:gd name="T1" fmla="*/ 1728 h 1728"/>
                <a:gd name="T2" fmla="*/ 529 w 1116"/>
                <a:gd name="T3" fmla="*/ 1728 h 1728"/>
                <a:gd name="T4" fmla="*/ 474 w 1116"/>
                <a:gd name="T5" fmla="*/ 1722 h 1728"/>
                <a:gd name="T6" fmla="*/ 419 w 1116"/>
                <a:gd name="T7" fmla="*/ 1711 h 1728"/>
                <a:gd name="T8" fmla="*/ 367 w 1116"/>
                <a:gd name="T9" fmla="*/ 1695 h 1728"/>
                <a:gd name="T10" fmla="*/ 317 w 1116"/>
                <a:gd name="T11" fmla="*/ 1674 h 1728"/>
                <a:gd name="T12" fmla="*/ 270 w 1116"/>
                <a:gd name="T13" fmla="*/ 1647 h 1728"/>
                <a:gd name="T14" fmla="*/ 225 w 1116"/>
                <a:gd name="T15" fmla="*/ 1617 h 1728"/>
                <a:gd name="T16" fmla="*/ 183 w 1116"/>
                <a:gd name="T17" fmla="*/ 1583 h 1728"/>
                <a:gd name="T18" fmla="*/ 145 w 1116"/>
                <a:gd name="T19" fmla="*/ 1545 h 1728"/>
                <a:gd name="T20" fmla="*/ 111 w 1116"/>
                <a:gd name="T21" fmla="*/ 1504 h 1728"/>
                <a:gd name="T22" fmla="*/ 82 w 1116"/>
                <a:gd name="T23" fmla="*/ 1459 h 1728"/>
                <a:gd name="T24" fmla="*/ 55 w 1116"/>
                <a:gd name="T25" fmla="*/ 1412 h 1728"/>
                <a:gd name="T26" fmla="*/ 35 w 1116"/>
                <a:gd name="T27" fmla="*/ 1362 h 1728"/>
                <a:gd name="T28" fmla="*/ 18 w 1116"/>
                <a:gd name="T29" fmla="*/ 1310 h 1728"/>
                <a:gd name="T30" fmla="*/ 6 w 1116"/>
                <a:gd name="T31" fmla="*/ 1255 h 1728"/>
                <a:gd name="T32" fmla="*/ 1 w 1116"/>
                <a:gd name="T33" fmla="*/ 1199 h 1728"/>
                <a:gd name="T34" fmla="*/ 0 w 1116"/>
                <a:gd name="T35" fmla="*/ 1171 h 1728"/>
                <a:gd name="T36" fmla="*/ 0 w 1116"/>
                <a:gd name="T37" fmla="*/ 0 h 1728"/>
                <a:gd name="T38" fmla="*/ 1116 w 1116"/>
                <a:gd name="T3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6" h="1728">
                  <a:moveTo>
                    <a:pt x="558" y="1728"/>
                  </a:moveTo>
                  <a:lnTo>
                    <a:pt x="529" y="1728"/>
                  </a:lnTo>
                  <a:lnTo>
                    <a:pt x="474" y="1722"/>
                  </a:lnTo>
                  <a:lnTo>
                    <a:pt x="419" y="1711"/>
                  </a:lnTo>
                  <a:lnTo>
                    <a:pt x="367" y="1695"/>
                  </a:lnTo>
                  <a:lnTo>
                    <a:pt x="317" y="1674"/>
                  </a:lnTo>
                  <a:lnTo>
                    <a:pt x="270" y="1647"/>
                  </a:lnTo>
                  <a:lnTo>
                    <a:pt x="225" y="1617"/>
                  </a:lnTo>
                  <a:lnTo>
                    <a:pt x="183" y="1583"/>
                  </a:lnTo>
                  <a:lnTo>
                    <a:pt x="145" y="1545"/>
                  </a:lnTo>
                  <a:lnTo>
                    <a:pt x="111" y="1504"/>
                  </a:lnTo>
                  <a:lnTo>
                    <a:pt x="82" y="1459"/>
                  </a:lnTo>
                  <a:lnTo>
                    <a:pt x="55" y="1412"/>
                  </a:lnTo>
                  <a:lnTo>
                    <a:pt x="35" y="1362"/>
                  </a:lnTo>
                  <a:lnTo>
                    <a:pt x="18" y="1310"/>
                  </a:lnTo>
                  <a:lnTo>
                    <a:pt x="6" y="1255"/>
                  </a:lnTo>
                  <a:lnTo>
                    <a:pt x="1" y="1199"/>
                  </a:lnTo>
                  <a:lnTo>
                    <a:pt x="0" y="1171"/>
                  </a:lnTo>
                  <a:lnTo>
                    <a:pt x="0" y="0"/>
                  </a:lnTo>
                  <a:lnTo>
                    <a:pt x="1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0" name="Rectangle 29">
              <a:extLst>
                <a:ext uri="{FF2B5EF4-FFF2-40B4-BE49-F238E27FC236}">
                  <a16:creationId xmlns:a16="http://schemas.microsoft.com/office/drawing/2014/main" id="{58DDC70C-3C1D-6C4A-BB19-E7B592D34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" y="4270"/>
              <a:ext cx="55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1" name="Rectangle 30">
              <a:extLst>
                <a:ext uri="{FF2B5EF4-FFF2-40B4-BE49-F238E27FC236}">
                  <a16:creationId xmlns:a16="http://schemas.microsoft.com/office/drawing/2014/main" id="{BACC2527-C72C-5742-879F-69678A784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4270"/>
              <a:ext cx="56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2" name="Rectangle 31">
              <a:extLst>
                <a:ext uri="{FF2B5EF4-FFF2-40B4-BE49-F238E27FC236}">
                  <a16:creationId xmlns:a16="http://schemas.microsoft.com/office/drawing/2014/main" id="{D73B3D1E-19CC-F342-9B3F-81091303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4270"/>
              <a:ext cx="56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3" name="Rectangle 32">
              <a:extLst>
                <a:ext uri="{FF2B5EF4-FFF2-40B4-BE49-F238E27FC236}">
                  <a16:creationId xmlns:a16="http://schemas.microsoft.com/office/drawing/2014/main" id="{3A14950E-791B-0441-B8E7-1C1ACE56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030"/>
              <a:ext cx="505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4" name="Freeform 33">
              <a:extLst>
                <a:ext uri="{FF2B5EF4-FFF2-40B4-BE49-F238E27FC236}">
                  <a16:creationId xmlns:a16="http://schemas.microsoft.com/office/drawing/2014/main" id="{859CB3B5-0436-A34D-92E3-DF4C98B7C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" y="2828"/>
              <a:ext cx="1784" cy="1784"/>
            </a:xfrm>
            <a:custGeom>
              <a:avLst/>
              <a:gdLst>
                <a:gd name="T0" fmla="*/ 7890 w 8922"/>
                <a:gd name="T1" fmla="*/ 8635 h 8922"/>
                <a:gd name="T2" fmla="*/ 6371 w 8922"/>
                <a:gd name="T3" fmla="*/ 5925 h 8922"/>
                <a:gd name="T4" fmla="*/ 8637 w 8922"/>
                <a:gd name="T5" fmla="*/ 8222 h 8922"/>
                <a:gd name="T6" fmla="*/ 6469 w 8922"/>
                <a:gd name="T7" fmla="*/ 5075 h 8922"/>
                <a:gd name="T8" fmla="*/ 6218 w 8922"/>
                <a:gd name="T9" fmla="*/ 5186 h 8922"/>
                <a:gd name="T10" fmla="*/ 2975 w 8922"/>
                <a:gd name="T11" fmla="*/ 1894 h 8922"/>
                <a:gd name="T12" fmla="*/ 3304 w 8922"/>
                <a:gd name="T13" fmla="*/ 1266 h 8922"/>
                <a:gd name="T14" fmla="*/ 3801 w 8922"/>
                <a:gd name="T15" fmla="*/ 764 h 8922"/>
                <a:gd name="T16" fmla="*/ 4323 w 8922"/>
                <a:gd name="T17" fmla="*/ 466 h 8922"/>
                <a:gd name="T18" fmla="*/ 5017 w 8922"/>
                <a:gd name="T19" fmla="*/ 293 h 8922"/>
                <a:gd name="T20" fmla="*/ 5712 w 8922"/>
                <a:gd name="T21" fmla="*/ 325 h 8922"/>
                <a:gd name="T22" fmla="*/ 6364 w 8922"/>
                <a:gd name="T23" fmla="*/ 552 h 8922"/>
                <a:gd name="T24" fmla="*/ 6928 w 8922"/>
                <a:gd name="T25" fmla="*/ 960 h 8922"/>
                <a:gd name="T26" fmla="*/ 7360 w 8922"/>
                <a:gd name="T27" fmla="*/ 1534 h 8922"/>
                <a:gd name="T28" fmla="*/ 7581 w 8922"/>
                <a:gd name="T29" fmla="*/ 2101 h 8922"/>
                <a:gd name="T30" fmla="*/ 7649 w 8922"/>
                <a:gd name="T31" fmla="*/ 2802 h 8922"/>
                <a:gd name="T32" fmla="*/ 7517 w 8922"/>
                <a:gd name="T33" fmla="*/ 3480 h 8922"/>
                <a:gd name="T34" fmla="*/ 7199 w 8922"/>
                <a:gd name="T35" fmla="*/ 4094 h 8922"/>
                <a:gd name="T36" fmla="*/ 6705 w 8922"/>
                <a:gd name="T37" fmla="*/ 4598 h 8922"/>
                <a:gd name="T38" fmla="*/ 6075 w 8922"/>
                <a:gd name="T39" fmla="*/ 4943 h 8922"/>
                <a:gd name="T40" fmla="*/ 5008 w 8922"/>
                <a:gd name="T41" fmla="*/ 5083 h 8922"/>
                <a:gd name="T42" fmla="*/ 4039 w 8922"/>
                <a:gd name="T43" fmla="*/ 4763 h 8922"/>
                <a:gd name="T44" fmla="*/ 3288 w 8922"/>
                <a:gd name="T45" fmla="*/ 4082 h 8922"/>
                <a:gd name="T46" fmla="*/ 2877 w 8922"/>
                <a:gd name="T47" fmla="*/ 3143 h 8922"/>
                <a:gd name="T48" fmla="*/ 2927 w 8922"/>
                <a:gd name="T49" fmla="*/ 2047 h 8922"/>
                <a:gd name="T50" fmla="*/ 5382 w 8922"/>
                <a:gd name="T51" fmla="*/ 8493 h 8922"/>
                <a:gd name="T52" fmla="*/ 1255 w 8922"/>
                <a:gd name="T53" fmla="*/ 8643 h 8922"/>
                <a:gd name="T54" fmla="*/ 1394 w 8922"/>
                <a:gd name="T55" fmla="*/ 8225 h 8922"/>
                <a:gd name="T56" fmla="*/ 2586 w 8922"/>
                <a:gd name="T57" fmla="*/ 3030 h 8922"/>
                <a:gd name="T58" fmla="*/ 2161 w 8922"/>
                <a:gd name="T59" fmla="*/ 3596 h 8922"/>
                <a:gd name="T60" fmla="*/ 3108 w 8922"/>
                <a:gd name="T61" fmla="*/ 4319 h 8922"/>
                <a:gd name="T62" fmla="*/ 2175 w 8922"/>
                <a:gd name="T63" fmla="*/ 4796 h 8922"/>
                <a:gd name="T64" fmla="*/ 4667 w 8922"/>
                <a:gd name="T65" fmla="*/ 5301 h 8922"/>
                <a:gd name="T66" fmla="*/ 5479 w 8922"/>
                <a:gd name="T67" fmla="*/ 8225 h 8922"/>
                <a:gd name="T68" fmla="*/ 960 w 8922"/>
                <a:gd name="T69" fmla="*/ 8550 h 8922"/>
                <a:gd name="T70" fmla="*/ 570 w 8922"/>
                <a:gd name="T71" fmla="*/ 8624 h 8922"/>
                <a:gd name="T72" fmla="*/ 280 w 8922"/>
                <a:gd name="T73" fmla="*/ 8267 h 8922"/>
                <a:gd name="T74" fmla="*/ 7361 w 8922"/>
                <a:gd name="T75" fmla="*/ 5117 h 8922"/>
                <a:gd name="T76" fmla="*/ 7348 w 8922"/>
                <a:gd name="T77" fmla="*/ 4367 h 8922"/>
                <a:gd name="T78" fmla="*/ 7907 w 8922"/>
                <a:gd name="T79" fmla="*/ 3150 h 8922"/>
                <a:gd name="T80" fmla="*/ 7905 w 8922"/>
                <a:gd name="T81" fmla="*/ 2182 h 8922"/>
                <a:gd name="T82" fmla="*/ 7681 w 8922"/>
                <a:gd name="T83" fmla="*/ 1504 h 8922"/>
                <a:gd name="T84" fmla="*/ 7314 w 8922"/>
                <a:gd name="T85" fmla="*/ 945 h 8922"/>
                <a:gd name="T86" fmla="*/ 6723 w 8922"/>
                <a:gd name="T87" fmla="*/ 431 h 8922"/>
                <a:gd name="T88" fmla="*/ 6021 w 8922"/>
                <a:gd name="T89" fmla="*/ 110 h 8922"/>
                <a:gd name="T90" fmla="*/ 5254 w 8922"/>
                <a:gd name="T91" fmla="*/ 0 h 8922"/>
                <a:gd name="T92" fmla="*/ 4472 w 8922"/>
                <a:gd name="T93" fmla="*/ 115 h 8922"/>
                <a:gd name="T94" fmla="*/ 3820 w 8922"/>
                <a:gd name="T95" fmla="*/ 411 h 8922"/>
                <a:gd name="T96" fmla="*/ 3118 w 8922"/>
                <a:gd name="T97" fmla="*/ 1044 h 8922"/>
                <a:gd name="T98" fmla="*/ 2681 w 8922"/>
                <a:gd name="T99" fmla="*/ 1894 h 8922"/>
                <a:gd name="T100" fmla="*/ 0 w 8922"/>
                <a:gd name="T101" fmla="*/ 6915 h 8922"/>
                <a:gd name="T102" fmla="*/ 68 w 8922"/>
                <a:gd name="T103" fmla="*/ 8529 h 8922"/>
                <a:gd name="T104" fmla="*/ 334 w 8922"/>
                <a:gd name="T105" fmla="*/ 8822 h 8922"/>
                <a:gd name="T106" fmla="*/ 697 w 8922"/>
                <a:gd name="T107" fmla="*/ 8922 h 8922"/>
                <a:gd name="T108" fmla="*/ 5365 w 8922"/>
                <a:gd name="T109" fmla="*/ 8854 h 8922"/>
                <a:gd name="T110" fmla="*/ 5659 w 8922"/>
                <a:gd name="T111" fmla="*/ 8589 h 8922"/>
                <a:gd name="T112" fmla="*/ 5758 w 8922"/>
                <a:gd name="T113" fmla="*/ 8225 h 8922"/>
                <a:gd name="T114" fmla="*/ 5981 w 8922"/>
                <a:gd name="T115" fmla="*/ 5827 h 8922"/>
                <a:gd name="T116" fmla="*/ 7700 w 8922"/>
                <a:gd name="T117" fmla="*/ 8868 h 8922"/>
                <a:gd name="T118" fmla="*/ 8001 w 8922"/>
                <a:gd name="T119" fmla="*/ 8915 h 8922"/>
                <a:gd name="T120" fmla="*/ 8710 w 8922"/>
                <a:gd name="T121" fmla="*/ 8576 h 8922"/>
                <a:gd name="T122" fmla="*/ 8915 w 8922"/>
                <a:gd name="T123" fmla="*/ 8090 h 8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22" h="8922">
                  <a:moveTo>
                    <a:pt x="8532" y="8364"/>
                  </a:moveTo>
                  <a:lnTo>
                    <a:pt x="8030" y="8615"/>
                  </a:lnTo>
                  <a:lnTo>
                    <a:pt x="8011" y="8624"/>
                  </a:lnTo>
                  <a:lnTo>
                    <a:pt x="7972" y="8637"/>
                  </a:lnTo>
                  <a:lnTo>
                    <a:pt x="7931" y="8640"/>
                  </a:lnTo>
                  <a:lnTo>
                    <a:pt x="7890" y="8635"/>
                  </a:lnTo>
                  <a:lnTo>
                    <a:pt x="7850" y="8622"/>
                  </a:lnTo>
                  <a:lnTo>
                    <a:pt x="7815" y="8601"/>
                  </a:lnTo>
                  <a:lnTo>
                    <a:pt x="7784" y="8573"/>
                  </a:lnTo>
                  <a:lnTo>
                    <a:pt x="7760" y="8537"/>
                  </a:lnTo>
                  <a:lnTo>
                    <a:pt x="7751" y="8517"/>
                  </a:lnTo>
                  <a:lnTo>
                    <a:pt x="6371" y="5925"/>
                  </a:lnTo>
                  <a:lnTo>
                    <a:pt x="7249" y="5478"/>
                  </a:lnTo>
                  <a:lnTo>
                    <a:pt x="8616" y="8086"/>
                  </a:lnTo>
                  <a:lnTo>
                    <a:pt x="8625" y="8103"/>
                  </a:lnTo>
                  <a:lnTo>
                    <a:pt x="8638" y="8142"/>
                  </a:lnTo>
                  <a:lnTo>
                    <a:pt x="8641" y="8182"/>
                  </a:lnTo>
                  <a:lnTo>
                    <a:pt x="8637" y="8222"/>
                  </a:lnTo>
                  <a:lnTo>
                    <a:pt x="8625" y="8259"/>
                  </a:lnTo>
                  <a:lnTo>
                    <a:pt x="8606" y="8295"/>
                  </a:lnTo>
                  <a:lnTo>
                    <a:pt x="8581" y="8326"/>
                  </a:lnTo>
                  <a:lnTo>
                    <a:pt x="8550" y="8353"/>
                  </a:lnTo>
                  <a:lnTo>
                    <a:pt x="8532" y="8364"/>
                  </a:lnTo>
                  <a:close/>
                  <a:moveTo>
                    <a:pt x="6469" y="5075"/>
                  </a:moveTo>
                  <a:lnTo>
                    <a:pt x="6530" y="5043"/>
                  </a:lnTo>
                  <a:lnTo>
                    <a:pt x="6640" y="4981"/>
                  </a:lnTo>
                  <a:lnTo>
                    <a:pt x="6692" y="4949"/>
                  </a:lnTo>
                  <a:lnTo>
                    <a:pt x="6901" y="5353"/>
                  </a:lnTo>
                  <a:lnTo>
                    <a:pt x="6427" y="5590"/>
                  </a:lnTo>
                  <a:lnTo>
                    <a:pt x="6218" y="5186"/>
                  </a:lnTo>
                  <a:lnTo>
                    <a:pt x="6254" y="5175"/>
                  </a:lnTo>
                  <a:lnTo>
                    <a:pt x="6322" y="5149"/>
                  </a:lnTo>
                  <a:lnTo>
                    <a:pt x="6415" y="5106"/>
                  </a:lnTo>
                  <a:lnTo>
                    <a:pt x="6469" y="5075"/>
                  </a:lnTo>
                  <a:close/>
                  <a:moveTo>
                    <a:pt x="2956" y="1952"/>
                  </a:moveTo>
                  <a:lnTo>
                    <a:pt x="2975" y="1894"/>
                  </a:lnTo>
                  <a:lnTo>
                    <a:pt x="3017" y="1783"/>
                  </a:lnTo>
                  <a:lnTo>
                    <a:pt x="3064" y="1673"/>
                  </a:lnTo>
                  <a:lnTo>
                    <a:pt x="3117" y="1566"/>
                  </a:lnTo>
                  <a:lnTo>
                    <a:pt x="3174" y="1463"/>
                  </a:lnTo>
                  <a:lnTo>
                    <a:pt x="3237" y="1362"/>
                  </a:lnTo>
                  <a:lnTo>
                    <a:pt x="3304" y="1266"/>
                  </a:lnTo>
                  <a:lnTo>
                    <a:pt x="3376" y="1173"/>
                  </a:lnTo>
                  <a:lnTo>
                    <a:pt x="3453" y="1083"/>
                  </a:lnTo>
                  <a:lnTo>
                    <a:pt x="3533" y="997"/>
                  </a:lnTo>
                  <a:lnTo>
                    <a:pt x="3618" y="916"/>
                  </a:lnTo>
                  <a:lnTo>
                    <a:pt x="3708" y="838"/>
                  </a:lnTo>
                  <a:lnTo>
                    <a:pt x="3801" y="764"/>
                  </a:lnTo>
                  <a:lnTo>
                    <a:pt x="3897" y="696"/>
                  </a:lnTo>
                  <a:lnTo>
                    <a:pt x="3997" y="631"/>
                  </a:lnTo>
                  <a:lnTo>
                    <a:pt x="4101" y="572"/>
                  </a:lnTo>
                  <a:lnTo>
                    <a:pt x="4154" y="544"/>
                  </a:lnTo>
                  <a:lnTo>
                    <a:pt x="4211" y="516"/>
                  </a:lnTo>
                  <a:lnTo>
                    <a:pt x="4323" y="466"/>
                  </a:lnTo>
                  <a:lnTo>
                    <a:pt x="4436" y="422"/>
                  </a:lnTo>
                  <a:lnTo>
                    <a:pt x="4551" y="385"/>
                  </a:lnTo>
                  <a:lnTo>
                    <a:pt x="4667" y="352"/>
                  </a:lnTo>
                  <a:lnTo>
                    <a:pt x="4784" y="326"/>
                  </a:lnTo>
                  <a:lnTo>
                    <a:pt x="4900" y="306"/>
                  </a:lnTo>
                  <a:lnTo>
                    <a:pt x="5017" y="293"/>
                  </a:lnTo>
                  <a:lnTo>
                    <a:pt x="5134" y="284"/>
                  </a:lnTo>
                  <a:lnTo>
                    <a:pt x="5251" y="281"/>
                  </a:lnTo>
                  <a:lnTo>
                    <a:pt x="5367" y="284"/>
                  </a:lnTo>
                  <a:lnTo>
                    <a:pt x="5483" y="293"/>
                  </a:lnTo>
                  <a:lnTo>
                    <a:pt x="5598" y="306"/>
                  </a:lnTo>
                  <a:lnTo>
                    <a:pt x="5712" y="325"/>
                  </a:lnTo>
                  <a:lnTo>
                    <a:pt x="5825" y="350"/>
                  </a:lnTo>
                  <a:lnTo>
                    <a:pt x="5936" y="381"/>
                  </a:lnTo>
                  <a:lnTo>
                    <a:pt x="6046" y="415"/>
                  </a:lnTo>
                  <a:lnTo>
                    <a:pt x="6154" y="456"/>
                  </a:lnTo>
                  <a:lnTo>
                    <a:pt x="6260" y="502"/>
                  </a:lnTo>
                  <a:lnTo>
                    <a:pt x="6364" y="552"/>
                  </a:lnTo>
                  <a:lnTo>
                    <a:pt x="6465" y="608"/>
                  </a:lnTo>
                  <a:lnTo>
                    <a:pt x="6563" y="669"/>
                  </a:lnTo>
                  <a:lnTo>
                    <a:pt x="6659" y="734"/>
                  </a:lnTo>
                  <a:lnTo>
                    <a:pt x="6752" y="805"/>
                  </a:lnTo>
                  <a:lnTo>
                    <a:pt x="6841" y="879"/>
                  </a:lnTo>
                  <a:lnTo>
                    <a:pt x="6928" y="960"/>
                  </a:lnTo>
                  <a:lnTo>
                    <a:pt x="7011" y="1044"/>
                  </a:lnTo>
                  <a:lnTo>
                    <a:pt x="7089" y="1133"/>
                  </a:lnTo>
                  <a:lnTo>
                    <a:pt x="7163" y="1226"/>
                  </a:lnTo>
                  <a:lnTo>
                    <a:pt x="7233" y="1325"/>
                  </a:lnTo>
                  <a:lnTo>
                    <a:pt x="7299" y="1427"/>
                  </a:lnTo>
                  <a:lnTo>
                    <a:pt x="7360" y="1534"/>
                  </a:lnTo>
                  <a:lnTo>
                    <a:pt x="7389" y="1589"/>
                  </a:lnTo>
                  <a:lnTo>
                    <a:pt x="7416" y="1645"/>
                  </a:lnTo>
                  <a:lnTo>
                    <a:pt x="7467" y="1757"/>
                  </a:lnTo>
                  <a:lnTo>
                    <a:pt x="7511" y="1871"/>
                  </a:lnTo>
                  <a:lnTo>
                    <a:pt x="7548" y="1986"/>
                  </a:lnTo>
                  <a:lnTo>
                    <a:pt x="7581" y="2101"/>
                  </a:lnTo>
                  <a:lnTo>
                    <a:pt x="7606" y="2218"/>
                  </a:lnTo>
                  <a:lnTo>
                    <a:pt x="7627" y="2335"/>
                  </a:lnTo>
                  <a:lnTo>
                    <a:pt x="7640" y="2452"/>
                  </a:lnTo>
                  <a:lnTo>
                    <a:pt x="7649" y="2569"/>
                  </a:lnTo>
                  <a:lnTo>
                    <a:pt x="7652" y="2686"/>
                  </a:lnTo>
                  <a:lnTo>
                    <a:pt x="7649" y="2802"/>
                  </a:lnTo>
                  <a:lnTo>
                    <a:pt x="7640" y="2918"/>
                  </a:lnTo>
                  <a:lnTo>
                    <a:pt x="7627" y="3033"/>
                  </a:lnTo>
                  <a:lnTo>
                    <a:pt x="7607" y="3147"/>
                  </a:lnTo>
                  <a:lnTo>
                    <a:pt x="7583" y="3260"/>
                  </a:lnTo>
                  <a:lnTo>
                    <a:pt x="7552" y="3371"/>
                  </a:lnTo>
                  <a:lnTo>
                    <a:pt x="7517" y="3480"/>
                  </a:lnTo>
                  <a:lnTo>
                    <a:pt x="7477" y="3588"/>
                  </a:lnTo>
                  <a:lnTo>
                    <a:pt x="7431" y="3695"/>
                  </a:lnTo>
                  <a:lnTo>
                    <a:pt x="7381" y="3798"/>
                  </a:lnTo>
                  <a:lnTo>
                    <a:pt x="7324" y="3900"/>
                  </a:lnTo>
                  <a:lnTo>
                    <a:pt x="7264" y="3998"/>
                  </a:lnTo>
                  <a:lnTo>
                    <a:pt x="7199" y="4094"/>
                  </a:lnTo>
                  <a:lnTo>
                    <a:pt x="7128" y="4187"/>
                  </a:lnTo>
                  <a:lnTo>
                    <a:pt x="7053" y="4276"/>
                  </a:lnTo>
                  <a:lnTo>
                    <a:pt x="6973" y="4363"/>
                  </a:lnTo>
                  <a:lnTo>
                    <a:pt x="6888" y="4444"/>
                  </a:lnTo>
                  <a:lnTo>
                    <a:pt x="6800" y="4524"/>
                  </a:lnTo>
                  <a:lnTo>
                    <a:pt x="6705" y="4598"/>
                  </a:lnTo>
                  <a:lnTo>
                    <a:pt x="6608" y="4668"/>
                  </a:lnTo>
                  <a:lnTo>
                    <a:pt x="6506" y="4734"/>
                  </a:lnTo>
                  <a:lnTo>
                    <a:pt x="6398" y="4795"/>
                  </a:lnTo>
                  <a:lnTo>
                    <a:pt x="6344" y="4824"/>
                  </a:lnTo>
                  <a:lnTo>
                    <a:pt x="6255" y="4868"/>
                  </a:lnTo>
                  <a:lnTo>
                    <a:pt x="6075" y="4943"/>
                  </a:lnTo>
                  <a:lnTo>
                    <a:pt x="5896" y="5003"/>
                  </a:lnTo>
                  <a:lnTo>
                    <a:pt x="5716" y="5048"/>
                  </a:lnTo>
                  <a:lnTo>
                    <a:pt x="5537" y="5077"/>
                  </a:lnTo>
                  <a:lnTo>
                    <a:pt x="5359" y="5093"/>
                  </a:lnTo>
                  <a:lnTo>
                    <a:pt x="5182" y="5095"/>
                  </a:lnTo>
                  <a:lnTo>
                    <a:pt x="5008" y="5083"/>
                  </a:lnTo>
                  <a:lnTo>
                    <a:pt x="4836" y="5059"/>
                  </a:lnTo>
                  <a:lnTo>
                    <a:pt x="4668" y="5022"/>
                  </a:lnTo>
                  <a:lnTo>
                    <a:pt x="4503" y="4974"/>
                  </a:lnTo>
                  <a:lnTo>
                    <a:pt x="4343" y="4915"/>
                  </a:lnTo>
                  <a:lnTo>
                    <a:pt x="4189" y="4844"/>
                  </a:lnTo>
                  <a:lnTo>
                    <a:pt x="4039" y="4763"/>
                  </a:lnTo>
                  <a:lnTo>
                    <a:pt x="3895" y="4671"/>
                  </a:lnTo>
                  <a:lnTo>
                    <a:pt x="3758" y="4571"/>
                  </a:lnTo>
                  <a:lnTo>
                    <a:pt x="3628" y="4461"/>
                  </a:lnTo>
                  <a:lnTo>
                    <a:pt x="3507" y="4343"/>
                  </a:lnTo>
                  <a:lnTo>
                    <a:pt x="3393" y="4216"/>
                  </a:lnTo>
                  <a:lnTo>
                    <a:pt x="3288" y="4082"/>
                  </a:lnTo>
                  <a:lnTo>
                    <a:pt x="3192" y="3940"/>
                  </a:lnTo>
                  <a:lnTo>
                    <a:pt x="3108" y="3793"/>
                  </a:lnTo>
                  <a:lnTo>
                    <a:pt x="3032" y="3638"/>
                  </a:lnTo>
                  <a:lnTo>
                    <a:pt x="2968" y="3478"/>
                  </a:lnTo>
                  <a:lnTo>
                    <a:pt x="2917" y="3313"/>
                  </a:lnTo>
                  <a:lnTo>
                    <a:pt x="2877" y="3143"/>
                  </a:lnTo>
                  <a:lnTo>
                    <a:pt x="2850" y="2968"/>
                  </a:lnTo>
                  <a:lnTo>
                    <a:pt x="2837" y="2790"/>
                  </a:lnTo>
                  <a:lnTo>
                    <a:pt x="2837" y="2608"/>
                  </a:lnTo>
                  <a:lnTo>
                    <a:pt x="2851" y="2423"/>
                  </a:lnTo>
                  <a:lnTo>
                    <a:pt x="2881" y="2236"/>
                  </a:lnTo>
                  <a:lnTo>
                    <a:pt x="2927" y="2047"/>
                  </a:lnTo>
                  <a:lnTo>
                    <a:pt x="2956" y="1952"/>
                  </a:lnTo>
                  <a:close/>
                  <a:moveTo>
                    <a:pt x="5479" y="8225"/>
                  </a:moveTo>
                  <a:lnTo>
                    <a:pt x="5478" y="8269"/>
                  </a:lnTo>
                  <a:lnTo>
                    <a:pt x="5460" y="8351"/>
                  </a:lnTo>
                  <a:lnTo>
                    <a:pt x="5428" y="8427"/>
                  </a:lnTo>
                  <a:lnTo>
                    <a:pt x="5382" y="8493"/>
                  </a:lnTo>
                  <a:lnTo>
                    <a:pt x="5324" y="8550"/>
                  </a:lnTo>
                  <a:lnTo>
                    <a:pt x="5257" y="8594"/>
                  </a:lnTo>
                  <a:lnTo>
                    <a:pt x="5182" y="8625"/>
                  </a:lnTo>
                  <a:lnTo>
                    <a:pt x="5103" y="8641"/>
                  </a:lnTo>
                  <a:lnTo>
                    <a:pt x="5061" y="8643"/>
                  </a:lnTo>
                  <a:lnTo>
                    <a:pt x="1255" y="8643"/>
                  </a:lnTo>
                  <a:lnTo>
                    <a:pt x="1285" y="8600"/>
                  </a:lnTo>
                  <a:lnTo>
                    <a:pt x="1336" y="8502"/>
                  </a:lnTo>
                  <a:lnTo>
                    <a:pt x="1373" y="8395"/>
                  </a:lnTo>
                  <a:lnTo>
                    <a:pt x="1389" y="8310"/>
                  </a:lnTo>
                  <a:lnTo>
                    <a:pt x="1394" y="8253"/>
                  </a:lnTo>
                  <a:lnTo>
                    <a:pt x="1394" y="8225"/>
                  </a:lnTo>
                  <a:lnTo>
                    <a:pt x="1394" y="2579"/>
                  </a:lnTo>
                  <a:lnTo>
                    <a:pt x="2565" y="2579"/>
                  </a:lnTo>
                  <a:lnTo>
                    <a:pt x="2563" y="2644"/>
                  </a:lnTo>
                  <a:lnTo>
                    <a:pt x="2565" y="2774"/>
                  </a:lnTo>
                  <a:lnTo>
                    <a:pt x="2572" y="2902"/>
                  </a:lnTo>
                  <a:lnTo>
                    <a:pt x="2586" y="3030"/>
                  </a:lnTo>
                  <a:lnTo>
                    <a:pt x="2606" y="3156"/>
                  </a:lnTo>
                  <a:lnTo>
                    <a:pt x="2631" y="3283"/>
                  </a:lnTo>
                  <a:lnTo>
                    <a:pt x="2661" y="3408"/>
                  </a:lnTo>
                  <a:lnTo>
                    <a:pt x="2698" y="3534"/>
                  </a:lnTo>
                  <a:lnTo>
                    <a:pt x="2719" y="3596"/>
                  </a:lnTo>
                  <a:lnTo>
                    <a:pt x="2161" y="3596"/>
                  </a:lnTo>
                  <a:lnTo>
                    <a:pt x="2161" y="3876"/>
                  </a:lnTo>
                  <a:lnTo>
                    <a:pt x="2830" y="3876"/>
                  </a:lnTo>
                  <a:lnTo>
                    <a:pt x="2865" y="3942"/>
                  </a:lnTo>
                  <a:lnTo>
                    <a:pt x="2939" y="4073"/>
                  </a:lnTo>
                  <a:lnTo>
                    <a:pt x="3020" y="4199"/>
                  </a:lnTo>
                  <a:lnTo>
                    <a:pt x="3108" y="4319"/>
                  </a:lnTo>
                  <a:lnTo>
                    <a:pt x="3202" y="4434"/>
                  </a:lnTo>
                  <a:lnTo>
                    <a:pt x="3302" y="4544"/>
                  </a:lnTo>
                  <a:lnTo>
                    <a:pt x="3410" y="4648"/>
                  </a:lnTo>
                  <a:lnTo>
                    <a:pt x="3524" y="4748"/>
                  </a:lnTo>
                  <a:lnTo>
                    <a:pt x="3583" y="4796"/>
                  </a:lnTo>
                  <a:lnTo>
                    <a:pt x="2175" y="4796"/>
                  </a:lnTo>
                  <a:lnTo>
                    <a:pt x="2175" y="5075"/>
                  </a:lnTo>
                  <a:lnTo>
                    <a:pt x="4043" y="5075"/>
                  </a:lnTo>
                  <a:lnTo>
                    <a:pt x="4132" y="5118"/>
                  </a:lnTo>
                  <a:lnTo>
                    <a:pt x="4310" y="5192"/>
                  </a:lnTo>
                  <a:lnTo>
                    <a:pt x="4488" y="5252"/>
                  </a:lnTo>
                  <a:lnTo>
                    <a:pt x="4667" y="5301"/>
                  </a:lnTo>
                  <a:lnTo>
                    <a:pt x="4845" y="5334"/>
                  </a:lnTo>
                  <a:lnTo>
                    <a:pt x="5025" y="5355"/>
                  </a:lnTo>
                  <a:lnTo>
                    <a:pt x="5206" y="5363"/>
                  </a:lnTo>
                  <a:lnTo>
                    <a:pt x="5388" y="5360"/>
                  </a:lnTo>
                  <a:lnTo>
                    <a:pt x="5479" y="5353"/>
                  </a:lnTo>
                  <a:lnTo>
                    <a:pt x="5479" y="8225"/>
                  </a:lnTo>
                  <a:close/>
                  <a:moveTo>
                    <a:pt x="1116" y="8225"/>
                  </a:moveTo>
                  <a:lnTo>
                    <a:pt x="1114" y="8269"/>
                  </a:lnTo>
                  <a:lnTo>
                    <a:pt x="1097" y="8351"/>
                  </a:lnTo>
                  <a:lnTo>
                    <a:pt x="1063" y="8427"/>
                  </a:lnTo>
                  <a:lnTo>
                    <a:pt x="1017" y="8493"/>
                  </a:lnTo>
                  <a:lnTo>
                    <a:pt x="960" y="8550"/>
                  </a:lnTo>
                  <a:lnTo>
                    <a:pt x="893" y="8594"/>
                  </a:lnTo>
                  <a:lnTo>
                    <a:pt x="819" y="8625"/>
                  </a:lnTo>
                  <a:lnTo>
                    <a:pt x="738" y="8641"/>
                  </a:lnTo>
                  <a:lnTo>
                    <a:pt x="697" y="8643"/>
                  </a:lnTo>
                  <a:lnTo>
                    <a:pt x="653" y="8641"/>
                  </a:lnTo>
                  <a:lnTo>
                    <a:pt x="570" y="8624"/>
                  </a:lnTo>
                  <a:lnTo>
                    <a:pt x="495" y="8592"/>
                  </a:lnTo>
                  <a:lnTo>
                    <a:pt x="428" y="8546"/>
                  </a:lnTo>
                  <a:lnTo>
                    <a:pt x="372" y="8488"/>
                  </a:lnTo>
                  <a:lnTo>
                    <a:pt x="327" y="8420"/>
                  </a:lnTo>
                  <a:lnTo>
                    <a:pt x="297" y="8346"/>
                  </a:lnTo>
                  <a:lnTo>
                    <a:pt x="280" y="8267"/>
                  </a:lnTo>
                  <a:lnTo>
                    <a:pt x="279" y="8225"/>
                  </a:lnTo>
                  <a:lnTo>
                    <a:pt x="279" y="7193"/>
                  </a:lnTo>
                  <a:lnTo>
                    <a:pt x="1116" y="7193"/>
                  </a:lnTo>
                  <a:lnTo>
                    <a:pt x="1116" y="8225"/>
                  </a:lnTo>
                  <a:close/>
                  <a:moveTo>
                    <a:pt x="8867" y="7946"/>
                  </a:moveTo>
                  <a:lnTo>
                    <a:pt x="7361" y="5117"/>
                  </a:lnTo>
                  <a:lnTo>
                    <a:pt x="7165" y="5214"/>
                  </a:lnTo>
                  <a:lnTo>
                    <a:pt x="6943" y="4767"/>
                  </a:lnTo>
                  <a:lnTo>
                    <a:pt x="6988" y="4732"/>
                  </a:lnTo>
                  <a:lnTo>
                    <a:pt x="7075" y="4656"/>
                  </a:lnTo>
                  <a:lnTo>
                    <a:pt x="7198" y="4537"/>
                  </a:lnTo>
                  <a:lnTo>
                    <a:pt x="7348" y="4367"/>
                  </a:lnTo>
                  <a:lnTo>
                    <a:pt x="7483" y="4185"/>
                  </a:lnTo>
                  <a:lnTo>
                    <a:pt x="7603" y="3994"/>
                  </a:lnTo>
                  <a:lnTo>
                    <a:pt x="7704" y="3793"/>
                  </a:lnTo>
                  <a:lnTo>
                    <a:pt x="7790" y="3585"/>
                  </a:lnTo>
                  <a:lnTo>
                    <a:pt x="7858" y="3370"/>
                  </a:lnTo>
                  <a:lnTo>
                    <a:pt x="7907" y="3150"/>
                  </a:lnTo>
                  <a:lnTo>
                    <a:pt x="7938" y="2925"/>
                  </a:lnTo>
                  <a:lnTo>
                    <a:pt x="7951" y="2698"/>
                  </a:lnTo>
                  <a:lnTo>
                    <a:pt x="7946" y="2527"/>
                  </a:lnTo>
                  <a:lnTo>
                    <a:pt x="7937" y="2412"/>
                  </a:lnTo>
                  <a:lnTo>
                    <a:pt x="7924" y="2297"/>
                  </a:lnTo>
                  <a:lnTo>
                    <a:pt x="7905" y="2182"/>
                  </a:lnTo>
                  <a:lnTo>
                    <a:pt x="7881" y="2068"/>
                  </a:lnTo>
                  <a:lnTo>
                    <a:pt x="7851" y="1954"/>
                  </a:lnTo>
                  <a:lnTo>
                    <a:pt x="7817" y="1840"/>
                  </a:lnTo>
                  <a:lnTo>
                    <a:pt x="7777" y="1728"/>
                  </a:lnTo>
                  <a:lnTo>
                    <a:pt x="7732" y="1616"/>
                  </a:lnTo>
                  <a:lnTo>
                    <a:pt x="7681" y="1504"/>
                  </a:lnTo>
                  <a:lnTo>
                    <a:pt x="7654" y="1450"/>
                  </a:lnTo>
                  <a:lnTo>
                    <a:pt x="7621" y="1388"/>
                  </a:lnTo>
                  <a:lnTo>
                    <a:pt x="7552" y="1270"/>
                  </a:lnTo>
                  <a:lnTo>
                    <a:pt x="7477" y="1157"/>
                  </a:lnTo>
                  <a:lnTo>
                    <a:pt x="7398" y="1049"/>
                  </a:lnTo>
                  <a:lnTo>
                    <a:pt x="7314" y="945"/>
                  </a:lnTo>
                  <a:lnTo>
                    <a:pt x="7225" y="847"/>
                  </a:lnTo>
                  <a:lnTo>
                    <a:pt x="7132" y="753"/>
                  </a:lnTo>
                  <a:lnTo>
                    <a:pt x="7036" y="664"/>
                  </a:lnTo>
                  <a:lnTo>
                    <a:pt x="6934" y="581"/>
                  </a:lnTo>
                  <a:lnTo>
                    <a:pt x="6831" y="503"/>
                  </a:lnTo>
                  <a:lnTo>
                    <a:pt x="6723" y="431"/>
                  </a:lnTo>
                  <a:lnTo>
                    <a:pt x="6612" y="363"/>
                  </a:lnTo>
                  <a:lnTo>
                    <a:pt x="6498" y="301"/>
                  </a:lnTo>
                  <a:lnTo>
                    <a:pt x="6382" y="245"/>
                  </a:lnTo>
                  <a:lnTo>
                    <a:pt x="6264" y="194"/>
                  </a:lnTo>
                  <a:lnTo>
                    <a:pt x="6143" y="150"/>
                  </a:lnTo>
                  <a:lnTo>
                    <a:pt x="6021" y="110"/>
                  </a:lnTo>
                  <a:lnTo>
                    <a:pt x="5896" y="76"/>
                  </a:lnTo>
                  <a:lnTo>
                    <a:pt x="5770" y="49"/>
                  </a:lnTo>
                  <a:lnTo>
                    <a:pt x="5642" y="27"/>
                  </a:lnTo>
                  <a:lnTo>
                    <a:pt x="5513" y="13"/>
                  </a:lnTo>
                  <a:lnTo>
                    <a:pt x="5384" y="3"/>
                  </a:lnTo>
                  <a:lnTo>
                    <a:pt x="5254" y="0"/>
                  </a:lnTo>
                  <a:lnTo>
                    <a:pt x="5123" y="3"/>
                  </a:lnTo>
                  <a:lnTo>
                    <a:pt x="4993" y="13"/>
                  </a:lnTo>
                  <a:lnTo>
                    <a:pt x="4862" y="28"/>
                  </a:lnTo>
                  <a:lnTo>
                    <a:pt x="4731" y="50"/>
                  </a:lnTo>
                  <a:lnTo>
                    <a:pt x="4602" y="79"/>
                  </a:lnTo>
                  <a:lnTo>
                    <a:pt x="4472" y="115"/>
                  </a:lnTo>
                  <a:lnTo>
                    <a:pt x="4344" y="157"/>
                  </a:lnTo>
                  <a:lnTo>
                    <a:pt x="4217" y="206"/>
                  </a:lnTo>
                  <a:lnTo>
                    <a:pt x="4091" y="262"/>
                  </a:lnTo>
                  <a:lnTo>
                    <a:pt x="4029" y="293"/>
                  </a:lnTo>
                  <a:lnTo>
                    <a:pt x="3958" y="330"/>
                  </a:lnTo>
                  <a:lnTo>
                    <a:pt x="3820" y="411"/>
                  </a:lnTo>
                  <a:lnTo>
                    <a:pt x="3687" y="500"/>
                  </a:lnTo>
                  <a:lnTo>
                    <a:pt x="3559" y="595"/>
                  </a:lnTo>
                  <a:lnTo>
                    <a:pt x="3439" y="697"/>
                  </a:lnTo>
                  <a:lnTo>
                    <a:pt x="3325" y="807"/>
                  </a:lnTo>
                  <a:lnTo>
                    <a:pt x="3217" y="923"/>
                  </a:lnTo>
                  <a:lnTo>
                    <a:pt x="3118" y="1044"/>
                  </a:lnTo>
                  <a:lnTo>
                    <a:pt x="3025" y="1173"/>
                  </a:lnTo>
                  <a:lnTo>
                    <a:pt x="2939" y="1307"/>
                  </a:lnTo>
                  <a:lnTo>
                    <a:pt x="2863" y="1446"/>
                  </a:lnTo>
                  <a:lnTo>
                    <a:pt x="2794" y="1590"/>
                  </a:lnTo>
                  <a:lnTo>
                    <a:pt x="2733" y="1741"/>
                  </a:lnTo>
                  <a:lnTo>
                    <a:pt x="2681" y="1894"/>
                  </a:lnTo>
                  <a:lnTo>
                    <a:pt x="2639" y="2053"/>
                  </a:lnTo>
                  <a:lnTo>
                    <a:pt x="2606" y="2216"/>
                  </a:lnTo>
                  <a:lnTo>
                    <a:pt x="2593" y="2300"/>
                  </a:lnTo>
                  <a:lnTo>
                    <a:pt x="1116" y="2300"/>
                  </a:lnTo>
                  <a:lnTo>
                    <a:pt x="1116" y="6915"/>
                  </a:lnTo>
                  <a:lnTo>
                    <a:pt x="0" y="6915"/>
                  </a:lnTo>
                  <a:lnTo>
                    <a:pt x="0" y="8225"/>
                  </a:lnTo>
                  <a:lnTo>
                    <a:pt x="1" y="8261"/>
                  </a:lnTo>
                  <a:lnTo>
                    <a:pt x="7" y="8332"/>
                  </a:lnTo>
                  <a:lnTo>
                    <a:pt x="21" y="8400"/>
                  </a:lnTo>
                  <a:lnTo>
                    <a:pt x="42" y="8466"/>
                  </a:lnTo>
                  <a:lnTo>
                    <a:pt x="68" y="8529"/>
                  </a:lnTo>
                  <a:lnTo>
                    <a:pt x="99" y="8589"/>
                  </a:lnTo>
                  <a:lnTo>
                    <a:pt x="137" y="8644"/>
                  </a:lnTo>
                  <a:lnTo>
                    <a:pt x="179" y="8695"/>
                  </a:lnTo>
                  <a:lnTo>
                    <a:pt x="226" y="8742"/>
                  </a:lnTo>
                  <a:lnTo>
                    <a:pt x="277" y="8785"/>
                  </a:lnTo>
                  <a:lnTo>
                    <a:pt x="334" y="8822"/>
                  </a:lnTo>
                  <a:lnTo>
                    <a:pt x="392" y="8854"/>
                  </a:lnTo>
                  <a:lnTo>
                    <a:pt x="455" y="8880"/>
                  </a:lnTo>
                  <a:lnTo>
                    <a:pt x="521" y="8900"/>
                  </a:lnTo>
                  <a:lnTo>
                    <a:pt x="590" y="8914"/>
                  </a:lnTo>
                  <a:lnTo>
                    <a:pt x="661" y="8921"/>
                  </a:lnTo>
                  <a:lnTo>
                    <a:pt x="697" y="8922"/>
                  </a:lnTo>
                  <a:lnTo>
                    <a:pt x="5061" y="8922"/>
                  </a:lnTo>
                  <a:lnTo>
                    <a:pt x="5097" y="8921"/>
                  </a:lnTo>
                  <a:lnTo>
                    <a:pt x="5168" y="8914"/>
                  </a:lnTo>
                  <a:lnTo>
                    <a:pt x="5236" y="8900"/>
                  </a:lnTo>
                  <a:lnTo>
                    <a:pt x="5302" y="8880"/>
                  </a:lnTo>
                  <a:lnTo>
                    <a:pt x="5365" y="8854"/>
                  </a:lnTo>
                  <a:lnTo>
                    <a:pt x="5425" y="8822"/>
                  </a:lnTo>
                  <a:lnTo>
                    <a:pt x="5480" y="8785"/>
                  </a:lnTo>
                  <a:lnTo>
                    <a:pt x="5531" y="8742"/>
                  </a:lnTo>
                  <a:lnTo>
                    <a:pt x="5578" y="8695"/>
                  </a:lnTo>
                  <a:lnTo>
                    <a:pt x="5621" y="8644"/>
                  </a:lnTo>
                  <a:lnTo>
                    <a:pt x="5659" y="8589"/>
                  </a:lnTo>
                  <a:lnTo>
                    <a:pt x="5690" y="8529"/>
                  </a:lnTo>
                  <a:lnTo>
                    <a:pt x="5716" y="8466"/>
                  </a:lnTo>
                  <a:lnTo>
                    <a:pt x="5736" y="8400"/>
                  </a:lnTo>
                  <a:lnTo>
                    <a:pt x="5750" y="8332"/>
                  </a:lnTo>
                  <a:lnTo>
                    <a:pt x="5757" y="8261"/>
                  </a:lnTo>
                  <a:lnTo>
                    <a:pt x="5758" y="8225"/>
                  </a:lnTo>
                  <a:lnTo>
                    <a:pt x="5758" y="5326"/>
                  </a:lnTo>
                  <a:lnTo>
                    <a:pt x="5810" y="5315"/>
                  </a:lnTo>
                  <a:lnTo>
                    <a:pt x="5915" y="5289"/>
                  </a:lnTo>
                  <a:lnTo>
                    <a:pt x="5967" y="5269"/>
                  </a:lnTo>
                  <a:lnTo>
                    <a:pt x="6190" y="5716"/>
                  </a:lnTo>
                  <a:lnTo>
                    <a:pt x="5981" y="5827"/>
                  </a:lnTo>
                  <a:lnTo>
                    <a:pt x="7486" y="8657"/>
                  </a:lnTo>
                  <a:lnTo>
                    <a:pt x="7503" y="8688"/>
                  </a:lnTo>
                  <a:lnTo>
                    <a:pt x="7543" y="8743"/>
                  </a:lnTo>
                  <a:lnTo>
                    <a:pt x="7590" y="8792"/>
                  </a:lnTo>
                  <a:lnTo>
                    <a:pt x="7642" y="8834"/>
                  </a:lnTo>
                  <a:lnTo>
                    <a:pt x="7700" y="8868"/>
                  </a:lnTo>
                  <a:lnTo>
                    <a:pt x="7761" y="8894"/>
                  </a:lnTo>
                  <a:lnTo>
                    <a:pt x="7824" y="8912"/>
                  </a:lnTo>
                  <a:lnTo>
                    <a:pt x="7887" y="8921"/>
                  </a:lnTo>
                  <a:lnTo>
                    <a:pt x="7918" y="8922"/>
                  </a:lnTo>
                  <a:lnTo>
                    <a:pt x="7946" y="8921"/>
                  </a:lnTo>
                  <a:lnTo>
                    <a:pt x="8001" y="8915"/>
                  </a:lnTo>
                  <a:lnTo>
                    <a:pt x="8058" y="8902"/>
                  </a:lnTo>
                  <a:lnTo>
                    <a:pt x="8115" y="8880"/>
                  </a:lnTo>
                  <a:lnTo>
                    <a:pt x="8142" y="8866"/>
                  </a:lnTo>
                  <a:lnTo>
                    <a:pt x="8644" y="8615"/>
                  </a:lnTo>
                  <a:lnTo>
                    <a:pt x="8667" y="8603"/>
                  </a:lnTo>
                  <a:lnTo>
                    <a:pt x="8710" y="8576"/>
                  </a:lnTo>
                  <a:lnTo>
                    <a:pt x="8768" y="8529"/>
                  </a:lnTo>
                  <a:lnTo>
                    <a:pt x="8832" y="8455"/>
                  </a:lnTo>
                  <a:lnTo>
                    <a:pt x="8880" y="8372"/>
                  </a:lnTo>
                  <a:lnTo>
                    <a:pt x="8910" y="8282"/>
                  </a:lnTo>
                  <a:lnTo>
                    <a:pt x="8922" y="8187"/>
                  </a:lnTo>
                  <a:lnTo>
                    <a:pt x="8915" y="8090"/>
                  </a:lnTo>
                  <a:lnTo>
                    <a:pt x="8896" y="8018"/>
                  </a:lnTo>
                  <a:lnTo>
                    <a:pt x="8878" y="7970"/>
                  </a:lnTo>
                  <a:lnTo>
                    <a:pt x="8867" y="7946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5" name="Freeform 34">
              <a:extLst>
                <a:ext uri="{FF2B5EF4-FFF2-40B4-BE49-F238E27FC236}">
                  <a16:creationId xmlns:a16="http://schemas.microsoft.com/office/drawing/2014/main" id="{868B4A22-83B2-124E-AC60-E5E2BFE2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4053"/>
              <a:ext cx="75" cy="76"/>
            </a:xfrm>
            <a:custGeom>
              <a:avLst/>
              <a:gdLst>
                <a:gd name="T0" fmla="*/ 0 w 378"/>
                <a:gd name="T1" fmla="*/ 135 h 379"/>
                <a:gd name="T2" fmla="*/ 243 w 378"/>
                <a:gd name="T3" fmla="*/ 0 h 379"/>
                <a:gd name="T4" fmla="*/ 378 w 378"/>
                <a:gd name="T5" fmla="*/ 244 h 379"/>
                <a:gd name="T6" fmla="*/ 135 w 378"/>
                <a:gd name="T7" fmla="*/ 379 h 379"/>
                <a:gd name="T8" fmla="*/ 0 w 378"/>
                <a:gd name="T9" fmla="*/ 13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9">
                  <a:moveTo>
                    <a:pt x="0" y="135"/>
                  </a:moveTo>
                  <a:lnTo>
                    <a:pt x="243" y="0"/>
                  </a:lnTo>
                  <a:lnTo>
                    <a:pt x="378" y="244"/>
                  </a:lnTo>
                  <a:lnTo>
                    <a:pt x="135" y="37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6" name="Freeform 35">
              <a:extLst>
                <a:ext uri="{FF2B5EF4-FFF2-40B4-BE49-F238E27FC236}">
                  <a16:creationId xmlns:a16="http://schemas.microsoft.com/office/drawing/2014/main" id="{78BAEEAA-7CE8-B24E-8E47-4E22562C5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" y="4197"/>
              <a:ext cx="76" cy="76"/>
            </a:xfrm>
            <a:custGeom>
              <a:avLst/>
              <a:gdLst>
                <a:gd name="T0" fmla="*/ 0 w 380"/>
                <a:gd name="T1" fmla="*/ 135 h 378"/>
                <a:gd name="T2" fmla="*/ 245 w 380"/>
                <a:gd name="T3" fmla="*/ 0 h 378"/>
                <a:gd name="T4" fmla="*/ 380 w 380"/>
                <a:gd name="T5" fmla="*/ 243 h 378"/>
                <a:gd name="T6" fmla="*/ 135 w 380"/>
                <a:gd name="T7" fmla="*/ 378 h 378"/>
                <a:gd name="T8" fmla="*/ 0 w 380"/>
                <a:gd name="T9" fmla="*/ 13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78">
                  <a:moveTo>
                    <a:pt x="0" y="135"/>
                  </a:moveTo>
                  <a:lnTo>
                    <a:pt x="245" y="0"/>
                  </a:lnTo>
                  <a:lnTo>
                    <a:pt x="380" y="243"/>
                  </a:lnTo>
                  <a:lnTo>
                    <a:pt x="135" y="37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7" name="Freeform 36">
              <a:extLst>
                <a:ext uri="{FF2B5EF4-FFF2-40B4-BE49-F238E27FC236}">
                  <a16:creationId xmlns:a16="http://schemas.microsoft.com/office/drawing/2014/main" id="{0CB07BBC-9703-2D49-9350-1271D299C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4346"/>
              <a:ext cx="76" cy="76"/>
            </a:xfrm>
            <a:custGeom>
              <a:avLst/>
              <a:gdLst>
                <a:gd name="T0" fmla="*/ 0 w 379"/>
                <a:gd name="T1" fmla="*/ 135 h 380"/>
                <a:gd name="T2" fmla="*/ 244 w 379"/>
                <a:gd name="T3" fmla="*/ 0 h 380"/>
                <a:gd name="T4" fmla="*/ 379 w 379"/>
                <a:gd name="T5" fmla="*/ 245 h 380"/>
                <a:gd name="T6" fmla="*/ 135 w 379"/>
                <a:gd name="T7" fmla="*/ 380 h 380"/>
                <a:gd name="T8" fmla="*/ 0 w 379"/>
                <a:gd name="T9" fmla="*/ 13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80">
                  <a:moveTo>
                    <a:pt x="0" y="135"/>
                  </a:moveTo>
                  <a:lnTo>
                    <a:pt x="244" y="0"/>
                  </a:lnTo>
                  <a:lnTo>
                    <a:pt x="379" y="245"/>
                  </a:lnTo>
                  <a:lnTo>
                    <a:pt x="135" y="38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8" name="Freeform 37">
              <a:extLst>
                <a:ext uri="{FF2B5EF4-FFF2-40B4-BE49-F238E27FC236}">
                  <a16:creationId xmlns:a16="http://schemas.microsoft.com/office/drawing/2014/main" id="{D8082F60-C25D-C34F-A8AD-BC059F21F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3547"/>
              <a:ext cx="243" cy="56"/>
            </a:xfrm>
            <a:custGeom>
              <a:avLst/>
              <a:gdLst>
                <a:gd name="T0" fmla="*/ 182 w 1213"/>
                <a:gd name="T1" fmla="*/ 280 h 280"/>
                <a:gd name="T2" fmla="*/ 1213 w 1213"/>
                <a:gd name="T3" fmla="*/ 280 h 280"/>
                <a:gd name="T4" fmla="*/ 1213 w 1213"/>
                <a:gd name="T5" fmla="*/ 0 h 280"/>
                <a:gd name="T6" fmla="*/ 0 w 1213"/>
                <a:gd name="T7" fmla="*/ 0 h 280"/>
                <a:gd name="T8" fmla="*/ 21 w 1213"/>
                <a:gd name="T9" fmla="*/ 41 h 280"/>
                <a:gd name="T10" fmla="*/ 64 w 1213"/>
                <a:gd name="T11" fmla="*/ 116 h 280"/>
                <a:gd name="T12" fmla="*/ 131 w 1213"/>
                <a:gd name="T13" fmla="*/ 217 h 280"/>
                <a:gd name="T14" fmla="*/ 182 w 1213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3" h="280">
                  <a:moveTo>
                    <a:pt x="182" y="280"/>
                  </a:moveTo>
                  <a:lnTo>
                    <a:pt x="1213" y="280"/>
                  </a:lnTo>
                  <a:lnTo>
                    <a:pt x="1213" y="0"/>
                  </a:lnTo>
                  <a:lnTo>
                    <a:pt x="0" y="0"/>
                  </a:lnTo>
                  <a:lnTo>
                    <a:pt x="21" y="41"/>
                  </a:lnTo>
                  <a:lnTo>
                    <a:pt x="64" y="116"/>
                  </a:lnTo>
                  <a:lnTo>
                    <a:pt x="131" y="217"/>
                  </a:lnTo>
                  <a:lnTo>
                    <a:pt x="182" y="28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9" name="Freeform 38">
              <a:extLst>
                <a:ext uri="{FF2B5EF4-FFF2-40B4-BE49-F238E27FC236}">
                  <a16:creationId xmlns:a16="http://schemas.microsoft.com/office/drawing/2014/main" id="{9E51331C-0B9B-8A47-8478-7F630D044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" y="3213"/>
              <a:ext cx="568" cy="530"/>
            </a:xfrm>
            <a:custGeom>
              <a:avLst/>
              <a:gdLst>
                <a:gd name="T0" fmla="*/ 2844 w 2844"/>
                <a:gd name="T1" fmla="*/ 2537 h 2649"/>
                <a:gd name="T2" fmla="*/ 2844 w 2844"/>
                <a:gd name="T3" fmla="*/ 0 h 2649"/>
                <a:gd name="T4" fmla="*/ 98 w 2844"/>
                <a:gd name="T5" fmla="*/ 0 h 2649"/>
                <a:gd name="T6" fmla="*/ 82 w 2844"/>
                <a:gd name="T7" fmla="*/ 32 h 2649"/>
                <a:gd name="T8" fmla="*/ 55 w 2844"/>
                <a:gd name="T9" fmla="*/ 99 h 2649"/>
                <a:gd name="T10" fmla="*/ 21 w 2844"/>
                <a:gd name="T11" fmla="*/ 206 h 2649"/>
                <a:gd name="T12" fmla="*/ 0 w 2844"/>
                <a:gd name="T13" fmla="*/ 279 h 2649"/>
                <a:gd name="T14" fmla="*/ 2551 w 2844"/>
                <a:gd name="T15" fmla="*/ 279 h 2649"/>
                <a:gd name="T16" fmla="*/ 2551 w 2844"/>
                <a:gd name="T17" fmla="*/ 2649 h 2649"/>
                <a:gd name="T18" fmla="*/ 2624 w 2844"/>
                <a:gd name="T19" fmla="*/ 2626 h 2649"/>
                <a:gd name="T20" fmla="*/ 2771 w 2844"/>
                <a:gd name="T21" fmla="*/ 2568 h 2649"/>
                <a:gd name="T22" fmla="*/ 2844 w 2844"/>
                <a:gd name="T23" fmla="*/ 2537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4" h="2649">
                  <a:moveTo>
                    <a:pt x="2844" y="2537"/>
                  </a:moveTo>
                  <a:lnTo>
                    <a:pt x="2844" y="0"/>
                  </a:lnTo>
                  <a:lnTo>
                    <a:pt x="98" y="0"/>
                  </a:lnTo>
                  <a:lnTo>
                    <a:pt x="82" y="32"/>
                  </a:lnTo>
                  <a:lnTo>
                    <a:pt x="55" y="99"/>
                  </a:lnTo>
                  <a:lnTo>
                    <a:pt x="21" y="206"/>
                  </a:lnTo>
                  <a:lnTo>
                    <a:pt x="0" y="279"/>
                  </a:lnTo>
                  <a:lnTo>
                    <a:pt x="2551" y="279"/>
                  </a:lnTo>
                  <a:lnTo>
                    <a:pt x="2551" y="2649"/>
                  </a:lnTo>
                  <a:lnTo>
                    <a:pt x="2624" y="2626"/>
                  </a:lnTo>
                  <a:lnTo>
                    <a:pt x="2771" y="2568"/>
                  </a:lnTo>
                  <a:lnTo>
                    <a:pt x="2844" y="2537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Group 41">
            <a:extLst>
              <a:ext uri="{FF2B5EF4-FFF2-40B4-BE49-F238E27FC236}">
                <a16:creationId xmlns:a16="http://schemas.microsoft.com/office/drawing/2014/main" id="{511A85EE-B29D-0C40-96F3-ED0CF9B5D3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8286" y="5920431"/>
            <a:ext cx="373233" cy="373482"/>
            <a:chOff x="4388" y="2708"/>
            <a:chExt cx="1500" cy="1501"/>
          </a:xfrm>
        </p:grpSpPr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1CBEEEC4-B6F0-6B4B-83C6-52DF8C5CE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2" name="Rectangle 43">
              <a:extLst>
                <a:ext uri="{FF2B5EF4-FFF2-40B4-BE49-F238E27FC236}">
                  <a16:creationId xmlns:a16="http://schemas.microsoft.com/office/drawing/2014/main" id="{6A39B283-C3D8-0449-BA5A-9D00969AB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E5CB3AF7-8AB0-E84D-A20A-665DB78B95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C28E7C72-0937-6244-80DF-E1A2075A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9BAFDE5F-FA3E-EE4F-8CE3-E6B509649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23BA6E91-24C7-054F-AAD8-0BD32206B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19586523-EA10-1149-8F59-51965F5A5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8" name="Rectangle 49">
              <a:extLst>
                <a:ext uri="{FF2B5EF4-FFF2-40B4-BE49-F238E27FC236}">
                  <a16:creationId xmlns:a16="http://schemas.microsoft.com/office/drawing/2014/main" id="{B6BE7441-0FFE-2E42-A297-1805AD011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9" name="Rectangle 50">
              <a:extLst>
                <a:ext uri="{FF2B5EF4-FFF2-40B4-BE49-F238E27FC236}">
                  <a16:creationId xmlns:a16="http://schemas.microsoft.com/office/drawing/2014/main" id="{19F41F91-C272-1944-805F-A9706A228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0" name="Rectangle 51">
              <a:extLst>
                <a:ext uri="{FF2B5EF4-FFF2-40B4-BE49-F238E27FC236}">
                  <a16:creationId xmlns:a16="http://schemas.microsoft.com/office/drawing/2014/main" id="{B154D9D3-7BD3-9F42-BD24-9FB6FBE8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1" name="Freeform 52">
              <a:extLst>
                <a:ext uri="{FF2B5EF4-FFF2-40B4-BE49-F238E27FC236}">
                  <a16:creationId xmlns:a16="http://schemas.microsoft.com/office/drawing/2014/main" id="{4F492C1B-0D21-2340-ABEA-CF7D208F7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rgbClr val="19A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2" name="Freeform 53">
              <a:extLst>
                <a:ext uri="{FF2B5EF4-FFF2-40B4-BE49-F238E27FC236}">
                  <a16:creationId xmlns:a16="http://schemas.microsoft.com/office/drawing/2014/main" id="{C5591FCE-C0EB-8D47-BD62-DF8E0307E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3" name="Freeform 54">
              <a:extLst>
                <a:ext uri="{FF2B5EF4-FFF2-40B4-BE49-F238E27FC236}">
                  <a16:creationId xmlns:a16="http://schemas.microsoft.com/office/drawing/2014/main" id="{DB556FE4-80CC-B34B-A43A-81478D664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4" name="Freeform 55">
              <a:extLst>
                <a:ext uri="{FF2B5EF4-FFF2-40B4-BE49-F238E27FC236}">
                  <a16:creationId xmlns:a16="http://schemas.microsoft.com/office/drawing/2014/main" id="{08E14EE3-E696-814F-964E-A8859CFC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Group 58">
            <a:extLst>
              <a:ext uri="{FF2B5EF4-FFF2-40B4-BE49-F238E27FC236}">
                <a16:creationId xmlns:a16="http://schemas.microsoft.com/office/drawing/2014/main" id="{CE1EAE03-524A-0A47-BDA6-DBA62DEBE6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85087" y="2626811"/>
            <a:ext cx="303065" cy="372984"/>
            <a:chOff x="6133" y="1070"/>
            <a:chExt cx="1218" cy="1499"/>
          </a:xfrm>
        </p:grpSpPr>
        <p:sp>
          <p:nvSpPr>
            <p:cNvPr id="176" name="Freeform 59">
              <a:extLst>
                <a:ext uri="{FF2B5EF4-FFF2-40B4-BE49-F238E27FC236}">
                  <a16:creationId xmlns:a16="http://schemas.microsoft.com/office/drawing/2014/main" id="{6DF0E07F-9363-364C-8891-8D54EC933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7" name="Freeform 60">
              <a:extLst>
                <a:ext uri="{FF2B5EF4-FFF2-40B4-BE49-F238E27FC236}">
                  <a16:creationId xmlns:a16="http://schemas.microsoft.com/office/drawing/2014/main" id="{AA8A23B0-F8FF-3A45-A26F-8044A05C9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8" name="Freeform 61">
              <a:extLst>
                <a:ext uri="{FF2B5EF4-FFF2-40B4-BE49-F238E27FC236}">
                  <a16:creationId xmlns:a16="http://schemas.microsoft.com/office/drawing/2014/main" id="{2FC17D98-DC3D-F24C-B4A2-82E2E3B95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9" name="Rectangle 62">
              <a:extLst>
                <a:ext uri="{FF2B5EF4-FFF2-40B4-BE49-F238E27FC236}">
                  <a16:creationId xmlns:a16="http://schemas.microsoft.com/office/drawing/2014/main" id="{EEF32A54-9BF7-4A4B-A2A3-ADADA86EB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0" name="Freeform 63">
              <a:extLst>
                <a:ext uri="{FF2B5EF4-FFF2-40B4-BE49-F238E27FC236}">
                  <a16:creationId xmlns:a16="http://schemas.microsoft.com/office/drawing/2014/main" id="{C9A1BB27-D2B7-D74A-B356-0F94BDD6C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1" name="Freeform 64">
              <a:extLst>
                <a:ext uri="{FF2B5EF4-FFF2-40B4-BE49-F238E27FC236}">
                  <a16:creationId xmlns:a16="http://schemas.microsoft.com/office/drawing/2014/main" id="{345FBC40-729E-F042-A535-B7064CFAA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F0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2" name="Rectangle 65">
              <a:extLst>
                <a:ext uri="{FF2B5EF4-FFF2-40B4-BE49-F238E27FC236}">
                  <a16:creationId xmlns:a16="http://schemas.microsoft.com/office/drawing/2014/main" id="{A3203D0B-DD2E-1245-8E55-07C1C56BE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3" name="Freeform 66">
              <a:extLst>
                <a:ext uri="{FF2B5EF4-FFF2-40B4-BE49-F238E27FC236}">
                  <a16:creationId xmlns:a16="http://schemas.microsoft.com/office/drawing/2014/main" id="{722327A5-7C50-EB44-A89D-FD3C51A6A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4" name="Freeform 67">
              <a:extLst>
                <a:ext uri="{FF2B5EF4-FFF2-40B4-BE49-F238E27FC236}">
                  <a16:creationId xmlns:a16="http://schemas.microsoft.com/office/drawing/2014/main" id="{6E52759E-6D8E-D84D-8290-9E3580E65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F0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5" name="Rectangle 68">
              <a:extLst>
                <a:ext uri="{FF2B5EF4-FFF2-40B4-BE49-F238E27FC236}">
                  <a16:creationId xmlns:a16="http://schemas.microsoft.com/office/drawing/2014/main" id="{A1A9719C-F523-A548-94E3-01FC17C8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6" name="Rectangle 69">
              <a:extLst>
                <a:ext uri="{FF2B5EF4-FFF2-40B4-BE49-F238E27FC236}">
                  <a16:creationId xmlns:a16="http://schemas.microsoft.com/office/drawing/2014/main" id="{E2B8DD75-0851-AB45-A8B1-CCBA3405D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7" name="Rectangle 70">
              <a:extLst>
                <a:ext uri="{FF2B5EF4-FFF2-40B4-BE49-F238E27FC236}">
                  <a16:creationId xmlns:a16="http://schemas.microsoft.com/office/drawing/2014/main" id="{7ED1AF63-A2DE-F04F-9A8C-8B43CA886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8" name="Rectangle 71">
              <a:extLst>
                <a:ext uri="{FF2B5EF4-FFF2-40B4-BE49-F238E27FC236}">
                  <a16:creationId xmlns:a16="http://schemas.microsoft.com/office/drawing/2014/main" id="{BBA792BA-CC20-AF4D-AB7B-046DFEB7F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9" name="Rectangle 72">
              <a:extLst>
                <a:ext uri="{FF2B5EF4-FFF2-40B4-BE49-F238E27FC236}">
                  <a16:creationId xmlns:a16="http://schemas.microsoft.com/office/drawing/2014/main" id="{5118427B-D3B0-914D-8EE2-DAB0FE368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0" name="Rectangle 73">
              <a:extLst>
                <a:ext uri="{FF2B5EF4-FFF2-40B4-BE49-F238E27FC236}">
                  <a16:creationId xmlns:a16="http://schemas.microsoft.com/office/drawing/2014/main" id="{76959796-515C-AF40-A00C-865F67074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1" name="Rectangle 74">
              <a:extLst>
                <a:ext uri="{FF2B5EF4-FFF2-40B4-BE49-F238E27FC236}">
                  <a16:creationId xmlns:a16="http://schemas.microsoft.com/office/drawing/2014/main" id="{8471F7D5-DA70-474D-92CA-AABDF7067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2" name="Rectangle 75">
              <a:extLst>
                <a:ext uri="{FF2B5EF4-FFF2-40B4-BE49-F238E27FC236}">
                  <a16:creationId xmlns:a16="http://schemas.microsoft.com/office/drawing/2014/main" id="{FD93FE53-2B78-104D-95F8-D0388FE13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3" name="Freeform 76">
              <a:extLst>
                <a:ext uri="{FF2B5EF4-FFF2-40B4-BE49-F238E27FC236}">
                  <a16:creationId xmlns:a16="http://schemas.microsoft.com/office/drawing/2014/main" id="{A127AA5D-5B68-2748-BFDD-F5DCBEBA7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19A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4" name="Rectangle 77">
              <a:extLst>
                <a:ext uri="{FF2B5EF4-FFF2-40B4-BE49-F238E27FC236}">
                  <a16:creationId xmlns:a16="http://schemas.microsoft.com/office/drawing/2014/main" id="{A3544BA6-8AA2-A74E-B928-7FA4F671E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5" name="Group 4">
            <a:extLst>
              <a:ext uri="{FF2B5EF4-FFF2-40B4-BE49-F238E27FC236}">
                <a16:creationId xmlns:a16="http://schemas.microsoft.com/office/drawing/2014/main" id="{F534A5BB-E0DE-1046-9337-6338E1BF83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7987" y="5908215"/>
            <a:ext cx="331292" cy="353892"/>
            <a:chOff x="813" y="838"/>
            <a:chExt cx="1246" cy="1331"/>
          </a:xfrm>
        </p:grpSpPr>
        <p:sp>
          <p:nvSpPr>
            <p:cNvPr id="196" name="Freeform 5">
              <a:extLst>
                <a:ext uri="{FF2B5EF4-FFF2-40B4-BE49-F238E27FC236}">
                  <a16:creationId xmlns:a16="http://schemas.microsoft.com/office/drawing/2014/main" id="{422730DF-0EAB-0F42-88F3-E500C841C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" y="859"/>
              <a:ext cx="722" cy="700"/>
            </a:xfrm>
            <a:custGeom>
              <a:avLst/>
              <a:gdLst>
                <a:gd name="T0" fmla="*/ 0 w 5059"/>
                <a:gd name="T1" fmla="*/ 0 h 4899"/>
                <a:gd name="T2" fmla="*/ 945 w 5059"/>
                <a:gd name="T3" fmla="*/ 3881 h 4899"/>
                <a:gd name="T4" fmla="*/ 2530 w 5059"/>
                <a:gd name="T5" fmla="*/ 4899 h 4899"/>
                <a:gd name="T6" fmla="*/ 4099 w 5059"/>
                <a:gd name="T7" fmla="*/ 3881 h 4899"/>
                <a:gd name="T8" fmla="*/ 5059 w 5059"/>
                <a:gd name="T9" fmla="*/ 0 h 4899"/>
                <a:gd name="T10" fmla="*/ 0 w 5059"/>
                <a:gd name="T11" fmla="*/ 0 h 4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9" h="4899">
                  <a:moveTo>
                    <a:pt x="0" y="0"/>
                  </a:moveTo>
                  <a:lnTo>
                    <a:pt x="945" y="3881"/>
                  </a:lnTo>
                  <a:lnTo>
                    <a:pt x="2530" y="4899"/>
                  </a:lnTo>
                  <a:lnTo>
                    <a:pt x="4099" y="3881"/>
                  </a:lnTo>
                  <a:lnTo>
                    <a:pt x="50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7" name="Freeform 6">
              <a:extLst>
                <a:ext uri="{FF2B5EF4-FFF2-40B4-BE49-F238E27FC236}">
                  <a16:creationId xmlns:a16="http://schemas.microsoft.com/office/drawing/2014/main" id="{3305CD85-DA32-5749-A92D-E9C0E9404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8" y="838"/>
              <a:ext cx="777" cy="746"/>
            </a:xfrm>
            <a:custGeom>
              <a:avLst/>
              <a:gdLst>
                <a:gd name="T0" fmla="*/ 1264 w 5437"/>
                <a:gd name="T1" fmla="*/ 3925 h 5219"/>
                <a:gd name="T2" fmla="*/ 2718 w 5437"/>
                <a:gd name="T3" fmla="*/ 4870 h 5219"/>
                <a:gd name="T4" fmla="*/ 4172 w 5437"/>
                <a:gd name="T5" fmla="*/ 3925 h 5219"/>
                <a:gd name="T6" fmla="*/ 5058 w 5437"/>
                <a:gd name="T7" fmla="*/ 291 h 5219"/>
                <a:gd name="T8" fmla="*/ 363 w 5437"/>
                <a:gd name="T9" fmla="*/ 291 h 5219"/>
                <a:gd name="T10" fmla="*/ 1264 w 5437"/>
                <a:gd name="T11" fmla="*/ 3925 h 5219"/>
                <a:gd name="T12" fmla="*/ 2718 w 5437"/>
                <a:gd name="T13" fmla="*/ 5219 h 5219"/>
                <a:gd name="T14" fmla="*/ 1017 w 5437"/>
                <a:gd name="T15" fmla="*/ 4113 h 5219"/>
                <a:gd name="T16" fmla="*/ 0 w 5437"/>
                <a:gd name="T17" fmla="*/ 0 h 5219"/>
                <a:gd name="T18" fmla="*/ 5437 w 5437"/>
                <a:gd name="T19" fmla="*/ 0 h 5219"/>
                <a:gd name="T20" fmla="*/ 4434 w 5437"/>
                <a:gd name="T21" fmla="*/ 4113 h 5219"/>
                <a:gd name="T22" fmla="*/ 2718 w 5437"/>
                <a:gd name="T23" fmla="*/ 5219 h 5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37" h="5219">
                  <a:moveTo>
                    <a:pt x="1264" y="3925"/>
                  </a:moveTo>
                  <a:lnTo>
                    <a:pt x="2718" y="4870"/>
                  </a:lnTo>
                  <a:lnTo>
                    <a:pt x="4172" y="3925"/>
                  </a:lnTo>
                  <a:lnTo>
                    <a:pt x="5058" y="291"/>
                  </a:lnTo>
                  <a:lnTo>
                    <a:pt x="363" y="291"/>
                  </a:lnTo>
                  <a:lnTo>
                    <a:pt x="1264" y="3925"/>
                  </a:lnTo>
                  <a:close/>
                  <a:moveTo>
                    <a:pt x="2718" y="5219"/>
                  </a:moveTo>
                  <a:lnTo>
                    <a:pt x="1017" y="4113"/>
                  </a:lnTo>
                  <a:lnTo>
                    <a:pt x="0" y="0"/>
                  </a:lnTo>
                  <a:lnTo>
                    <a:pt x="5437" y="0"/>
                  </a:lnTo>
                  <a:lnTo>
                    <a:pt x="4434" y="4113"/>
                  </a:lnTo>
                  <a:lnTo>
                    <a:pt x="2718" y="52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8" name="Freeform 7">
              <a:extLst>
                <a:ext uri="{FF2B5EF4-FFF2-40B4-BE49-F238E27FC236}">
                  <a16:creationId xmlns:a16="http://schemas.microsoft.com/office/drawing/2014/main" id="{036F69D2-9CBF-F44E-9B49-C637A4416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977"/>
              <a:ext cx="463" cy="584"/>
            </a:xfrm>
            <a:custGeom>
              <a:avLst/>
              <a:gdLst>
                <a:gd name="T0" fmla="*/ 2820 w 3241"/>
                <a:gd name="T1" fmla="*/ 0 h 4085"/>
                <a:gd name="T2" fmla="*/ 422 w 3241"/>
                <a:gd name="T3" fmla="*/ 0 h 4085"/>
                <a:gd name="T4" fmla="*/ 425 w 3241"/>
                <a:gd name="T5" fmla="*/ 33 h 4085"/>
                <a:gd name="T6" fmla="*/ 428 w 3241"/>
                <a:gd name="T7" fmla="*/ 100 h 4085"/>
                <a:gd name="T8" fmla="*/ 425 w 3241"/>
                <a:gd name="T9" fmla="*/ 163 h 4085"/>
                <a:gd name="T10" fmla="*/ 418 w 3241"/>
                <a:gd name="T11" fmla="*/ 224 h 4085"/>
                <a:gd name="T12" fmla="*/ 406 w 3241"/>
                <a:gd name="T13" fmla="*/ 282 h 4085"/>
                <a:gd name="T14" fmla="*/ 390 w 3241"/>
                <a:gd name="T15" fmla="*/ 336 h 4085"/>
                <a:gd name="T16" fmla="*/ 369 w 3241"/>
                <a:gd name="T17" fmla="*/ 387 h 4085"/>
                <a:gd name="T18" fmla="*/ 344 w 3241"/>
                <a:gd name="T19" fmla="*/ 435 h 4085"/>
                <a:gd name="T20" fmla="*/ 316 w 3241"/>
                <a:gd name="T21" fmla="*/ 477 h 4085"/>
                <a:gd name="T22" fmla="*/ 283 w 3241"/>
                <a:gd name="T23" fmla="*/ 515 h 4085"/>
                <a:gd name="T24" fmla="*/ 248 w 3241"/>
                <a:gd name="T25" fmla="*/ 549 h 4085"/>
                <a:gd name="T26" fmla="*/ 209 w 3241"/>
                <a:gd name="T27" fmla="*/ 578 h 4085"/>
                <a:gd name="T28" fmla="*/ 167 w 3241"/>
                <a:gd name="T29" fmla="*/ 602 h 4085"/>
                <a:gd name="T30" fmla="*/ 122 w 3241"/>
                <a:gd name="T31" fmla="*/ 620 h 4085"/>
                <a:gd name="T32" fmla="*/ 75 w 3241"/>
                <a:gd name="T33" fmla="*/ 633 h 4085"/>
                <a:gd name="T34" fmla="*/ 26 w 3241"/>
                <a:gd name="T35" fmla="*/ 640 h 4085"/>
                <a:gd name="T36" fmla="*/ 0 w 3241"/>
                <a:gd name="T37" fmla="*/ 640 h 4085"/>
                <a:gd name="T38" fmla="*/ 494 w 3241"/>
                <a:gd name="T39" fmla="*/ 3357 h 4085"/>
                <a:gd name="T40" fmla="*/ 1613 w 3241"/>
                <a:gd name="T41" fmla="*/ 4085 h 4085"/>
                <a:gd name="T42" fmla="*/ 2733 w 3241"/>
                <a:gd name="T43" fmla="*/ 3357 h 4085"/>
                <a:gd name="T44" fmla="*/ 3241 w 3241"/>
                <a:gd name="T45" fmla="*/ 625 h 4085"/>
                <a:gd name="T46" fmla="*/ 3216 w 3241"/>
                <a:gd name="T47" fmla="*/ 624 h 4085"/>
                <a:gd name="T48" fmla="*/ 3166 w 3241"/>
                <a:gd name="T49" fmla="*/ 618 h 4085"/>
                <a:gd name="T50" fmla="*/ 3119 w 3241"/>
                <a:gd name="T51" fmla="*/ 606 h 4085"/>
                <a:gd name="T52" fmla="*/ 3074 w 3241"/>
                <a:gd name="T53" fmla="*/ 587 h 4085"/>
                <a:gd name="T54" fmla="*/ 3032 w 3241"/>
                <a:gd name="T55" fmla="*/ 564 h 4085"/>
                <a:gd name="T56" fmla="*/ 2994 w 3241"/>
                <a:gd name="T57" fmla="*/ 536 h 4085"/>
                <a:gd name="T58" fmla="*/ 2958 w 3241"/>
                <a:gd name="T59" fmla="*/ 502 h 4085"/>
                <a:gd name="T60" fmla="*/ 2925 w 3241"/>
                <a:gd name="T61" fmla="*/ 464 h 4085"/>
                <a:gd name="T62" fmla="*/ 2897 w 3241"/>
                <a:gd name="T63" fmla="*/ 421 h 4085"/>
                <a:gd name="T64" fmla="*/ 2871 w 3241"/>
                <a:gd name="T65" fmla="*/ 376 h 4085"/>
                <a:gd name="T66" fmla="*/ 2851 w 3241"/>
                <a:gd name="T67" fmla="*/ 326 h 4085"/>
                <a:gd name="T68" fmla="*/ 2834 w 3241"/>
                <a:gd name="T69" fmla="*/ 272 h 4085"/>
                <a:gd name="T70" fmla="*/ 2818 w 3241"/>
                <a:gd name="T71" fmla="*/ 187 h 4085"/>
                <a:gd name="T72" fmla="*/ 2814 w 3241"/>
                <a:gd name="T73" fmla="*/ 97 h 4085"/>
                <a:gd name="T74" fmla="*/ 2816 w 3241"/>
                <a:gd name="T75" fmla="*/ 32 h 4085"/>
                <a:gd name="T76" fmla="*/ 2820 w 3241"/>
                <a:gd name="T77" fmla="*/ 0 h 4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41" h="4085">
                  <a:moveTo>
                    <a:pt x="2820" y="0"/>
                  </a:moveTo>
                  <a:lnTo>
                    <a:pt x="422" y="0"/>
                  </a:lnTo>
                  <a:lnTo>
                    <a:pt x="425" y="33"/>
                  </a:lnTo>
                  <a:lnTo>
                    <a:pt x="428" y="100"/>
                  </a:lnTo>
                  <a:lnTo>
                    <a:pt x="425" y="163"/>
                  </a:lnTo>
                  <a:lnTo>
                    <a:pt x="418" y="224"/>
                  </a:lnTo>
                  <a:lnTo>
                    <a:pt x="406" y="282"/>
                  </a:lnTo>
                  <a:lnTo>
                    <a:pt x="390" y="336"/>
                  </a:lnTo>
                  <a:lnTo>
                    <a:pt x="369" y="387"/>
                  </a:lnTo>
                  <a:lnTo>
                    <a:pt x="344" y="435"/>
                  </a:lnTo>
                  <a:lnTo>
                    <a:pt x="316" y="477"/>
                  </a:lnTo>
                  <a:lnTo>
                    <a:pt x="283" y="515"/>
                  </a:lnTo>
                  <a:lnTo>
                    <a:pt x="248" y="549"/>
                  </a:lnTo>
                  <a:lnTo>
                    <a:pt x="209" y="578"/>
                  </a:lnTo>
                  <a:lnTo>
                    <a:pt x="167" y="602"/>
                  </a:lnTo>
                  <a:lnTo>
                    <a:pt x="122" y="620"/>
                  </a:lnTo>
                  <a:lnTo>
                    <a:pt x="75" y="633"/>
                  </a:lnTo>
                  <a:lnTo>
                    <a:pt x="26" y="640"/>
                  </a:lnTo>
                  <a:lnTo>
                    <a:pt x="0" y="640"/>
                  </a:lnTo>
                  <a:lnTo>
                    <a:pt x="494" y="3357"/>
                  </a:lnTo>
                  <a:lnTo>
                    <a:pt x="1613" y="4085"/>
                  </a:lnTo>
                  <a:lnTo>
                    <a:pt x="2733" y="3357"/>
                  </a:lnTo>
                  <a:lnTo>
                    <a:pt x="3241" y="625"/>
                  </a:lnTo>
                  <a:lnTo>
                    <a:pt x="3216" y="624"/>
                  </a:lnTo>
                  <a:lnTo>
                    <a:pt x="3166" y="618"/>
                  </a:lnTo>
                  <a:lnTo>
                    <a:pt x="3119" y="606"/>
                  </a:lnTo>
                  <a:lnTo>
                    <a:pt x="3074" y="587"/>
                  </a:lnTo>
                  <a:lnTo>
                    <a:pt x="3032" y="564"/>
                  </a:lnTo>
                  <a:lnTo>
                    <a:pt x="2994" y="536"/>
                  </a:lnTo>
                  <a:lnTo>
                    <a:pt x="2958" y="502"/>
                  </a:lnTo>
                  <a:lnTo>
                    <a:pt x="2925" y="464"/>
                  </a:lnTo>
                  <a:lnTo>
                    <a:pt x="2897" y="421"/>
                  </a:lnTo>
                  <a:lnTo>
                    <a:pt x="2871" y="376"/>
                  </a:lnTo>
                  <a:lnTo>
                    <a:pt x="2851" y="326"/>
                  </a:lnTo>
                  <a:lnTo>
                    <a:pt x="2834" y="272"/>
                  </a:lnTo>
                  <a:lnTo>
                    <a:pt x="2818" y="187"/>
                  </a:lnTo>
                  <a:lnTo>
                    <a:pt x="2814" y="97"/>
                  </a:lnTo>
                  <a:lnTo>
                    <a:pt x="2816" y="32"/>
                  </a:lnTo>
                  <a:lnTo>
                    <a:pt x="2820" y="0"/>
                  </a:lnTo>
                  <a:close/>
                </a:path>
              </a:pathLst>
            </a:custGeom>
            <a:solidFill>
              <a:srgbClr val="1C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9" name="Freeform 8">
              <a:extLst>
                <a:ext uri="{FF2B5EF4-FFF2-40B4-BE49-F238E27FC236}">
                  <a16:creationId xmlns:a16="http://schemas.microsoft.com/office/drawing/2014/main" id="{474F5579-102A-F64F-9910-083A0B89F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" y="1272"/>
              <a:ext cx="242" cy="216"/>
            </a:xfrm>
            <a:custGeom>
              <a:avLst/>
              <a:gdLst>
                <a:gd name="T0" fmla="*/ 809 w 1698"/>
                <a:gd name="T1" fmla="*/ 1511 h 1511"/>
                <a:gd name="T2" fmla="*/ 656 w 1698"/>
                <a:gd name="T3" fmla="*/ 1492 h 1511"/>
                <a:gd name="T4" fmla="*/ 509 w 1698"/>
                <a:gd name="T5" fmla="*/ 1447 h 1511"/>
                <a:gd name="T6" fmla="*/ 376 w 1698"/>
                <a:gd name="T7" fmla="*/ 1382 h 1511"/>
                <a:gd name="T8" fmla="*/ 258 w 1698"/>
                <a:gd name="T9" fmla="*/ 1297 h 1511"/>
                <a:gd name="T10" fmla="*/ 157 w 1698"/>
                <a:gd name="T11" fmla="*/ 1194 h 1511"/>
                <a:gd name="T12" fmla="*/ 79 w 1698"/>
                <a:gd name="T13" fmla="*/ 1076 h 1511"/>
                <a:gd name="T14" fmla="*/ 26 w 1698"/>
                <a:gd name="T15" fmla="*/ 947 h 1511"/>
                <a:gd name="T16" fmla="*/ 6 w 1698"/>
                <a:gd name="T17" fmla="*/ 843 h 1511"/>
                <a:gd name="T18" fmla="*/ 0 w 1698"/>
                <a:gd name="T19" fmla="*/ 721 h 1511"/>
                <a:gd name="T20" fmla="*/ 26 w 1698"/>
                <a:gd name="T21" fmla="*/ 565 h 1511"/>
                <a:gd name="T22" fmla="*/ 89 w 1698"/>
                <a:gd name="T23" fmla="*/ 419 h 1511"/>
                <a:gd name="T24" fmla="*/ 181 w 1698"/>
                <a:gd name="T25" fmla="*/ 288 h 1511"/>
                <a:gd name="T26" fmla="*/ 302 w 1698"/>
                <a:gd name="T27" fmla="*/ 176 h 1511"/>
                <a:gd name="T28" fmla="*/ 448 w 1698"/>
                <a:gd name="T29" fmla="*/ 88 h 1511"/>
                <a:gd name="T30" fmla="*/ 615 w 1698"/>
                <a:gd name="T31" fmla="*/ 28 h 1511"/>
                <a:gd name="T32" fmla="*/ 801 w 1698"/>
                <a:gd name="T33" fmla="*/ 0 h 1511"/>
                <a:gd name="T34" fmla="*/ 898 w 1698"/>
                <a:gd name="T35" fmla="*/ 0 h 1511"/>
                <a:gd name="T36" fmla="*/ 1083 w 1698"/>
                <a:gd name="T37" fmla="*/ 28 h 1511"/>
                <a:gd name="T38" fmla="*/ 1250 w 1698"/>
                <a:gd name="T39" fmla="*/ 88 h 1511"/>
                <a:gd name="T40" fmla="*/ 1396 w 1698"/>
                <a:gd name="T41" fmla="*/ 176 h 1511"/>
                <a:gd name="T42" fmla="*/ 1517 w 1698"/>
                <a:gd name="T43" fmla="*/ 288 h 1511"/>
                <a:gd name="T44" fmla="*/ 1610 w 1698"/>
                <a:gd name="T45" fmla="*/ 419 h 1511"/>
                <a:gd name="T46" fmla="*/ 1671 w 1698"/>
                <a:gd name="T47" fmla="*/ 565 h 1511"/>
                <a:gd name="T48" fmla="*/ 1698 w 1698"/>
                <a:gd name="T49" fmla="*/ 721 h 1511"/>
                <a:gd name="T50" fmla="*/ 1692 w 1698"/>
                <a:gd name="T51" fmla="*/ 843 h 1511"/>
                <a:gd name="T52" fmla="*/ 1672 w 1698"/>
                <a:gd name="T53" fmla="*/ 947 h 1511"/>
                <a:gd name="T54" fmla="*/ 1618 w 1698"/>
                <a:gd name="T55" fmla="*/ 1076 h 1511"/>
                <a:gd name="T56" fmla="*/ 1541 w 1698"/>
                <a:gd name="T57" fmla="*/ 1194 h 1511"/>
                <a:gd name="T58" fmla="*/ 1441 w 1698"/>
                <a:gd name="T59" fmla="*/ 1297 h 1511"/>
                <a:gd name="T60" fmla="*/ 1322 w 1698"/>
                <a:gd name="T61" fmla="*/ 1382 h 1511"/>
                <a:gd name="T62" fmla="*/ 1188 w 1698"/>
                <a:gd name="T63" fmla="*/ 1447 h 1511"/>
                <a:gd name="T64" fmla="*/ 1043 w 1698"/>
                <a:gd name="T65" fmla="*/ 1492 h 1511"/>
                <a:gd name="T66" fmla="*/ 889 w 1698"/>
                <a:gd name="T67" fmla="*/ 1511 h 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8" h="1511">
                  <a:moveTo>
                    <a:pt x="849" y="1511"/>
                  </a:moveTo>
                  <a:lnTo>
                    <a:pt x="809" y="1511"/>
                  </a:lnTo>
                  <a:lnTo>
                    <a:pt x="732" y="1505"/>
                  </a:lnTo>
                  <a:lnTo>
                    <a:pt x="656" y="1492"/>
                  </a:lnTo>
                  <a:lnTo>
                    <a:pt x="581" y="1472"/>
                  </a:lnTo>
                  <a:lnTo>
                    <a:pt x="509" y="1447"/>
                  </a:lnTo>
                  <a:lnTo>
                    <a:pt x="441" y="1418"/>
                  </a:lnTo>
                  <a:lnTo>
                    <a:pt x="376" y="1382"/>
                  </a:lnTo>
                  <a:lnTo>
                    <a:pt x="314" y="1341"/>
                  </a:lnTo>
                  <a:lnTo>
                    <a:pt x="258" y="1297"/>
                  </a:lnTo>
                  <a:lnTo>
                    <a:pt x="205" y="1248"/>
                  </a:lnTo>
                  <a:lnTo>
                    <a:pt x="157" y="1194"/>
                  </a:lnTo>
                  <a:lnTo>
                    <a:pt x="115" y="1136"/>
                  </a:lnTo>
                  <a:lnTo>
                    <a:pt x="79" y="1076"/>
                  </a:lnTo>
                  <a:lnTo>
                    <a:pt x="49" y="1013"/>
                  </a:lnTo>
                  <a:lnTo>
                    <a:pt x="26" y="947"/>
                  </a:lnTo>
                  <a:lnTo>
                    <a:pt x="10" y="878"/>
                  </a:lnTo>
                  <a:lnTo>
                    <a:pt x="6" y="843"/>
                  </a:lnTo>
                  <a:lnTo>
                    <a:pt x="1" y="803"/>
                  </a:lnTo>
                  <a:lnTo>
                    <a:pt x="0" y="721"/>
                  </a:lnTo>
                  <a:lnTo>
                    <a:pt x="9" y="643"/>
                  </a:lnTo>
                  <a:lnTo>
                    <a:pt x="26" y="565"/>
                  </a:lnTo>
                  <a:lnTo>
                    <a:pt x="54" y="490"/>
                  </a:lnTo>
                  <a:lnTo>
                    <a:pt x="89" y="419"/>
                  </a:lnTo>
                  <a:lnTo>
                    <a:pt x="131" y="351"/>
                  </a:lnTo>
                  <a:lnTo>
                    <a:pt x="181" y="288"/>
                  </a:lnTo>
                  <a:lnTo>
                    <a:pt x="238" y="229"/>
                  </a:lnTo>
                  <a:lnTo>
                    <a:pt x="302" y="176"/>
                  </a:lnTo>
                  <a:lnTo>
                    <a:pt x="372" y="129"/>
                  </a:lnTo>
                  <a:lnTo>
                    <a:pt x="448" y="88"/>
                  </a:lnTo>
                  <a:lnTo>
                    <a:pt x="529" y="54"/>
                  </a:lnTo>
                  <a:lnTo>
                    <a:pt x="615" y="28"/>
                  </a:lnTo>
                  <a:lnTo>
                    <a:pt x="706" y="10"/>
                  </a:lnTo>
                  <a:lnTo>
                    <a:pt x="801" y="0"/>
                  </a:lnTo>
                  <a:lnTo>
                    <a:pt x="849" y="0"/>
                  </a:lnTo>
                  <a:lnTo>
                    <a:pt x="898" y="0"/>
                  </a:lnTo>
                  <a:lnTo>
                    <a:pt x="992" y="10"/>
                  </a:lnTo>
                  <a:lnTo>
                    <a:pt x="1083" y="28"/>
                  </a:lnTo>
                  <a:lnTo>
                    <a:pt x="1169" y="54"/>
                  </a:lnTo>
                  <a:lnTo>
                    <a:pt x="1250" y="88"/>
                  </a:lnTo>
                  <a:lnTo>
                    <a:pt x="1325" y="129"/>
                  </a:lnTo>
                  <a:lnTo>
                    <a:pt x="1396" y="176"/>
                  </a:lnTo>
                  <a:lnTo>
                    <a:pt x="1459" y="229"/>
                  </a:lnTo>
                  <a:lnTo>
                    <a:pt x="1517" y="288"/>
                  </a:lnTo>
                  <a:lnTo>
                    <a:pt x="1567" y="351"/>
                  </a:lnTo>
                  <a:lnTo>
                    <a:pt x="1610" y="419"/>
                  </a:lnTo>
                  <a:lnTo>
                    <a:pt x="1644" y="490"/>
                  </a:lnTo>
                  <a:lnTo>
                    <a:pt x="1671" y="565"/>
                  </a:lnTo>
                  <a:lnTo>
                    <a:pt x="1689" y="643"/>
                  </a:lnTo>
                  <a:lnTo>
                    <a:pt x="1698" y="721"/>
                  </a:lnTo>
                  <a:lnTo>
                    <a:pt x="1697" y="803"/>
                  </a:lnTo>
                  <a:lnTo>
                    <a:pt x="1692" y="843"/>
                  </a:lnTo>
                  <a:lnTo>
                    <a:pt x="1687" y="878"/>
                  </a:lnTo>
                  <a:lnTo>
                    <a:pt x="1672" y="947"/>
                  </a:lnTo>
                  <a:lnTo>
                    <a:pt x="1649" y="1013"/>
                  </a:lnTo>
                  <a:lnTo>
                    <a:pt x="1618" y="1076"/>
                  </a:lnTo>
                  <a:lnTo>
                    <a:pt x="1582" y="1136"/>
                  </a:lnTo>
                  <a:lnTo>
                    <a:pt x="1541" y="1194"/>
                  </a:lnTo>
                  <a:lnTo>
                    <a:pt x="1493" y="1248"/>
                  </a:lnTo>
                  <a:lnTo>
                    <a:pt x="1441" y="1297"/>
                  </a:lnTo>
                  <a:lnTo>
                    <a:pt x="1383" y="1341"/>
                  </a:lnTo>
                  <a:lnTo>
                    <a:pt x="1322" y="1382"/>
                  </a:lnTo>
                  <a:lnTo>
                    <a:pt x="1256" y="1418"/>
                  </a:lnTo>
                  <a:lnTo>
                    <a:pt x="1188" y="1447"/>
                  </a:lnTo>
                  <a:lnTo>
                    <a:pt x="1117" y="1472"/>
                  </a:lnTo>
                  <a:lnTo>
                    <a:pt x="1043" y="1492"/>
                  </a:lnTo>
                  <a:lnTo>
                    <a:pt x="966" y="1505"/>
                  </a:lnTo>
                  <a:lnTo>
                    <a:pt x="889" y="1511"/>
                  </a:lnTo>
                  <a:lnTo>
                    <a:pt x="849" y="15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0" name="Freeform 9">
              <a:extLst>
                <a:ext uri="{FF2B5EF4-FFF2-40B4-BE49-F238E27FC236}">
                  <a16:creationId xmlns:a16="http://schemas.microsoft.com/office/drawing/2014/main" id="{2367061F-7E71-A549-893A-510BF6450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" y="1073"/>
              <a:ext cx="75" cy="87"/>
            </a:xfrm>
            <a:custGeom>
              <a:avLst/>
              <a:gdLst>
                <a:gd name="T0" fmla="*/ 262 w 525"/>
                <a:gd name="T1" fmla="*/ 610 h 610"/>
                <a:gd name="T2" fmla="*/ 235 w 525"/>
                <a:gd name="T3" fmla="*/ 609 h 610"/>
                <a:gd name="T4" fmla="*/ 184 w 525"/>
                <a:gd name="T5" fmla="*/ 597 h 610"/>
                <a:gd name="T6" fmla="*/ 136 w 525"/>
                <a:gd name="T7" fmla="*/ 576 h 610"/>
                <a:gd name="T8" fmla="*/ 95 w 525"/>
                <a:gd name="T9" fmla="*/ 544 h 610"/>
                <a:gd name="T10" fmla="*/ 60 w 525"/>
                <a:gd name="T11" fmla="*/ 505 h 610"/>
                <a:gd name="T12" fmla="*/ 31 w 525"/>
                <a:gd name="T13" fmla="*/ 458 h 610"/>
                <a:gd name="T14" fmla="*/ 12 w 525"/>
                <a:gd name="T15" fmla="*/ 406 h 610"/>
                <a:gd name="T16" fmla="*/ 1 w 525"/>
                <a:gd name="T17" fmla="*/ 349 h 610"/>
                <a:gd name="T18" fmla="*/ 0 w 525"/>
                <a:gd name="T19" fmla="*/ 319 h 610"/>
                <a:gd name="T20" fmla="*/ 1 w 525"/>
                <a:gd name="T21" fmla="*/ 287 h 610"/>
                <a:gd name="T22" fmla="*/ 12 w 525"/>
                <a:gd name="T23" fmla="*/ 225 h 610"/>
                <a:gd name="T24" fmla="*/ 31 w 525"/>
                <a:gd name="T25" fmla="*/ 168 h 610"/>
                <a:gd name="T26" fmla="*/ 60 w 525"/>
                <a:gd name="T27" fmla="*/ 117 h 610"/>
                <a:gd name="T28" fmla="*/ 95 w 525"/>
                <a:gd name="T29" fmla="*/ 73 h 610"/>
                <a:gd name="T30" fmla="*/ 136 w 525"/>
                <a:gd name="T31" fmla="*/ 38 h 610"/>
                <a:gd name="T32" fmla="*/ 184 w 525"/>
                <a:gd name="T33" fmla="*/ 14 h 610"/>
                <a:gd name="T34" fmla="*/ 235 w 525"/>
                <a:gd name="T35" fmla="*/ 1 h 610"/>
                <a:gd name="T36" fmla="*/ 262 w 525"/>
                <a:gd name="T37" fmla="*/ 0 h 610"/>
                <a:gd name="T38" fmla="*/ 289 w 525"/>
                <a:gd name="T39" fmla="*/ 1 h 610"/>
                <a:gd name="T40" fmla="*/ 341 w 525"/>
                <a:gd name="T41" fmla="*/ 14 h 610"/>
                <a:gd name="T42" fmla="*/ 390 w 525"/>
                <a:gd name="T43" fmla="*/ 38 h 610"/>
                <a:gd name="T44" fmla="*/ 434 w 525"/>
                <a:gd name="T45" fmla="*/ 73 h 610"/>
                <a:gd name="T46" fmla="*/ 471 w 525"/>
                <a:gd name="T47" fmla="*/ 117 h 610"/>
                <a:gd name="T48" fmla="*/ 499 w 525"/>
                <a:gd name="T49" fmla="*/ 168 h 610"/>
                <a:gd name="T50" fmla="*/ 518 w 525"/>
                <a:gd name="T51" fmla="*/ 225 h 610"/>
                <a:gd name="T52" fmla="*/ 525 w 525"/>
                <a:gd name="T53" fmla="*/ 287 h 610"/>
                <a:gd name="T54" fmla="*/ 523 w 525"/>
                <a:gd name="T55" fmla="*/ 319 h 610"/>
                <a:gd name="T56" fmla="*/ 522 w 525"/>
                <a:gd name="T57" fmla="*/ 349 h 610"/>
                <a:gd name="T58" fmla="*/ 511 w 525"/>
                <a:gd name="T59" fmla="*/ 406 h 610"/>
                <a:gd name="T60" fmla="*/ 489 w 525"/>
                <a:gd name="T61" fmla="*/ 458 h 610"/>
                <a:gd name="T62" fmla="*/ 460 w 525"/>
                <a:gd name="T63" fmla="*/ 505 h 610"/>
                <a:gd name="T64" fmla="*/ 423 w 525"/>
                <a:gd name="T65" fmla="*/ 544 h 610"/>
                <a:gd name="T66" fmla="*/ 380 w 525"/>
                <a:gd name="T67" fmla="*/ 576 h 610"/>
                <a:gd name="T68" fmla="*/ 335 w 525"/>
                <a:gd name="T69" fmla="*/ 597 h 610"/>
                <a:gd name="T70" fmla="*/ 287 w 525"/>
                <a:gd name="T71" fmla="*/ 609 h 610"/>
                <a:gd name="T72" fmla="*/ 262 w 525"/>
                <a:gd name="T73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5" h="610">
                  <a:moveTo>
                    <a:pt x="262" y="610"/>
                  </a:moveTo>
                  <a:lnTo>
                    <a:pt x="235" y="609"/>
                  </a:lnTo>
                  <a:lnTo>
                    <a:pt x="184" y="597"/>
                  </a:lnTo>
                  <a:lnTo>
                    <a:pt x="136" y="576"/>
                  </a:lnTo>
                  <a:lnTo>
                    <a:pt x="95" y="544"/>
                  </a:lnTo>
                  <a:lnTo>
                    <a:pt x="60" y="505"/>
                  </a:lnTo>
                  <a:lnTo>
                    <a:pt x="31" y="458"/>
                  </a:lnTo>
                  <a:lnTo>
                    <a:pt x="12" y="406"/>
                  </a:lnTo>
                  <a:lnTo>
                    <a:pt x="1" y="349"/>
                  </a:lnTo>
                  <a:lnTo>
                    <a:pt x="0" y="319"/>
                  </a:lnTo>
                  <a:lnTo>
                    <a:pt x="1" y="287"/>
                  </a:lnTo>
                  <a:lnTo>
                    <a:pt x="12" y="225"/>
                  </a:lnTo>
                  <a:lnTo>
                    <a:pt x="31" y="168"/>
                  </a:lnTo>
                  <a:lnTo>
                    <a:pt x="60" y="117"/>
                  </a:lnTo>
                  <a:lnTo>
                    <a:pt x="95" y="73"/>
                  </a:lnTo>
                  <a:lnTo>
                    <a:pt x="136" y="38"/>
                  </a:lnTo>
                  <a:lnTo>
                    <a:pt x="184" y="14"/>
                  </a:lnTo>
                  <a:lnTo>
                    <a:pt x="235" y="1"/>
                  </a:lnTo>
                  <a:lnTo>
                    <a:pt x="262" y="0"/>
                  </a:lnTo>
                  <a:lnTo>
                    <a:pt x="289" y="1"/>
                  </a:lnTo>
                  <a:lnTo>
                    <a:pt x="341" y="14"/>
                  </a:lnTo>
                  <a:lnTo>
                    <a:pt x="390" y="38"/>
                  </a:lnTo>
                  <a:lnTo>
                    <a:pt x="434" y="73"/>
                  </a:lnTo>
                  <a:lnTo>
                    <a:pt x="471" y="117"/>
                  </a:lnTo>
                  <a:lnTo>
                    <a:pt x="499" y="168"/>
                  </a:lnTo>
                  <a:lnTo>
                    <a:pt x="518" y="225"/>
                  </a:lnTo>
                  <a:lnTo>
                    <a:pt x="525" y="287"/>
                  </a:lnTo>
                  <a:lnTo>
                    <a:pt x="523" y="319"/>
                  </a:lnTo>
                  <a:lnTo>
                    <a:pt x="522" y="349"/>
                  </a:lnTo>
                  <a:lnTo>
                    <a:pt x="511" y="406"/>
                  </a:lnTo>
                  <a:lnTo>
                    <a:pt x="489" y="458"/>
                  </a:lnTo>
                  <a:lnTo>
                    <a:pt x="460" y="505"/>
                  </a:lnTo>
                  <a:lnTo>
                    <a:pt x="423" y="544"/>
                  </a:lnTo>
                  <a:lnTo>
                    <a:pt x="380" y="576"/>
                  </a:lnTo>
                  <a:lnTo>
                    <a:pt x="335" y="597"/>
                  </a:lnTo>
                  <a:lnTo>
                    <a:pt x="287" y="609"/>
                  </a:lnTo>
                  <a:lnTo>
                    <a:pt x="262" y="6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1" name="Rectangle 10">
              <a:extLst>
                <a:ext uri="{FF2B5EF4-FFF2-40B4-BE49-F238E27FC236}">
                  <a16:creationId xmlns:a16="http://schemas.microsoft.com/office/drawing/2014/main" id="{1CA853DF-964F-D749-9CD9-0E3DCAAC1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386"/>
              <a:ext cx="288" cy="661"/>
            </a:xfrm>
            <a:prstGeom prst="rect">
              <a:avLst/>
            </a:prstGeom>
            <a:solidFill>
              <a:srgbClr val="1C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2" name="Freeform 11">
              <a:extLst>
                <a:ext uri="{FF2B5EF4-FFF2-40B4-BE49-F238E27FC236}">
                  <a16:creationId xmlns:a16="http://schemas.microsoft.com/office/drawing/2014/main" id="{43EC65EF-2C6F-F24C-ADF1-6DF0015DD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1366"/>
              <a:ext cx="330" cy="701"/>
            </a:xfrm>
            <a:custGeom>
              <a:avLst/>
              <a:gdLst>
                <a:gd name="T0" fmla="*/ 291 w 2311"/>
                <a:gd name="T1" fmla="*/ 4622 h 4912"/>
                <a:gd name="T2" fmla="*/ 2020 w 2311"/>
                <a:gd name="T3" fmla="*/ 4622 h 4912"/>
                <a:gd name="T4" fmla="*/ 2020 w 2311"/>
                <a:gd name="T5" fmla="*/ 290 h 4912"/>
                <a:gd name="T6" fmla="*/ 291 w 2311"/>
                <a:gd name="T7" fmla="*/ 290 h 4912"/>
                <a:gd name="T8" fmla="*/ 291 w 2311"/>
                <a:gd name="T9" fmla="*/ 4622 h 4912"/>
                <a:gd name="T10" fmla="*/ 2311 w 2311"/>
                <a:gd name="T11" fmla="*/ 4912 h 4912"/>
                <a:gd name="T12" fmla="*/ 0 w 2311"/>
                <a:gd name="T13" fmla="*/ 4912 h 4912"/>
                <a:gd name="T14" fmla="*/ 0 w 2311"/>
                <a:gd name="T15" fmla="*/ 0 h 4912"/>
                <a:gd name="T16" fmla="*/ 2311 w 2311"/>
                <a:gd name="T17" fmla="*/ 0 h 4912"/>
                <a:gd name="T18" fmla="*/ 2311 w 2311"/>
                <a:gd name="T19" fmla="*/ 4912 h 4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1" h="4912">
                  <a:moveTo>
                    <a:pt x="291" y="4622"/>
                  </a:moveTo>
                  <a:lnTo>
                    <a:pt x="2020" y="4622"/>
                  </a:lnTo>
                  <a:lnTo>
                    <a:pt x="2020" y="290"/>
                  </a:lnTo>
                  <a:lnTo>
                    <a:pt x="291" y="290"/>
                  </a:lnTo>
                  <a:lnTo>
                    <a:pt x="291" y="4622"/>
                  </a:lnTo>
                  <a:close/>
                  <a:moveTo>
                    <a:pt x="2311" y="4912"/>
                  </a:moveTo>
                  <a:lnTo>
                    <a:pt x="0" y="4912"/>
                  </a:lnTo>
                  <a:lnTo>
                    <a:pt x="0" y="0"/>
                  </a:lnTo>
                  <a:lnTo>
                    <a:pt x="2311" y="0"/>
                  </a:lnTo>
                  <a:lnTo>
                    <a:pt x="2311" y="491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3" name="Freeform 12">
              <a:extLst>
                <a:ext uri="{FF2B5EF4-FFF2-40B4-BE49-F238E27FC236}">
                  <a16:creationId xmlns:a16="http://schemas.microsoft.com/office/drawing/2014/main" id="{67388496-12F6-1647-82B5-9C9037B66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1272"/>
              <a:ext cx="918" cy="874"/>
            </a:xfrm>
            <a:custGeom>
              <a:avLst/>
              <a:gdLst>
                <a:gd name="T0" fmla="*/ 6039 w 6427"/>
                <a:gd name="T1" fmla="*/ 2047 h 6120"/>
                <a:gd name="T2" fmla="*/ 6278 w 6427"/>
                <a:gd name="T3" fmla="*/ 1820 h 6120"/>
                <a:gd name="T4" fmla="*/ 6383 w 6427"/>
                <a:gd name="T5" fmla="*/ 1622 h 6120"/>
                <a:gd name="T6" fmla="*/ 6426 w 6427"/>
                <a:gd name="T7" fmla="*/ 1410 h 6120"/>
                <a:gd name="T8" fmla="*/ 6399 w 6427"/>
                <a:gd name="T9" fmla="*/ 1196 h 6120"/>
                <a:gd name="T10" fmla="*/ 6279 w 6427"/>
                <a:gd name="T11" fmla="*/ 975 h 6120"/>
                <a:gd name="T12" fmla="*/ 6101 w 6427"/>
                <a:gd name="T13" fmla="*/ 798 h 6120"/>
                <a:gd name="T14" fmla="*/ 5904 w 6427"/>
                <a:gd name="T15" fmla="*/ 676 h 6120"/>
                <a:gd name="T16" fmla="*/ 5725 w 6427"/>
                <a:gd name="T17" fmla="*/ 615 h 6120"/>
                <a:gd name="T18" fmla="*/ 5157 w 6427"/>
                <a:gd name="T19" fmla="*/ 601 h 6120"/>
                <a:gd name="T20" fmla="*/ 2172 w 6427"/>
                <a:gd name="T21" fmla="*/ 550 h 6120"/>
                <a:gd name="T22" fmla="*/ 1862 w 6427"/>
                <a:gd name="T23" fmla="*/ 29 h 6120"/>
                <a:gd name="T24" fmla="*/ 1566 w 6427"/>
                <a:gd name="T25" fmla="*/ 260 h 6120"/>
                <a:gd name="T26" fmla="*/ 1357 w 6427"/>
                <a:gd name="T27" fmla="*/ 574 h 6120"/>
                <a:gd name="T28" fmla="*/ 1294 w 6427"/>
                <a:gd name="T29" fmla="*/ 756 h 6120"/>
                <a:gd name="T30" fmla="*/ 1216 w 6427"/>
                <a:gd name="T31" fmla="*/ 922 h 6120"/>
                <a:gd name="T32" fmla="*/ 1060 w 6427"/>
                <a:gd name="T33" fmla="*/ 1076 h 6120"/>
                <a:gd name="T34" fmla="*/ 888 w 6427"/>
                <a:gd name="T35" fmla="*/ 1148 h 6120"/>
                <a:gd name="T36" fmla="*/ 366 w 6427"/>
                <a:gd name="T37" fmla="*/ 1241 h 6120"/>
                <a:gd name="T38" fmla="*/ 0 w 6427"/>
                <a:gd name="T39" fmla="*/ 1265 h 6120"/>
                <a:gd name="T40" fmla="*/ 257 w 6427"/>
                <a:gd name="T41" fmla="*/ 5155 h 6120"/>
                <a:gd name="T42" fmla="*/ 940 w 6427"/>
                <a:gd name="T43" fmla="*/ 5298 h 6120"/>
                <a:gd name="T44" fmla="*/ 1366 w 6427"/>
                <a:gd name="T45" fmla="*/ 5460 h 6120"/>
                <a:gd name="T46" fmla="*/ 1701 w 6427"/>
                <a:gd name="T47" fmla="*/ 5654 h 6120"/>
                <a:gd name="T48" fmla="*/ 1913 w 6427"/>
                <a:gd name="T49" fmla="*/ 5774 h 6120"/>
                <a:gd name="T50" fmla="*/ 2449 w 6427"/>
                <a:gd name="T51" fmla="*/ 5948 h 6120"/>
                <a:gd name="T52" fmla="*/ 3041 w 6427"/>
                <a:gd name="T53" fmla="*/ 6050 h 6120"/>
                <a:gd name="T54" fmla="*/ 4018 w 6427"/>
                <a:gd name="T55" fmla="*/ 6120 h 6120"/>
                <a:gd name="T56" fmla="*/ 4551 w 6427"/>
                <a:gd name="T57" fmla="*/ 6117 h 6120"/>
                <a:gd name="T58" fmla="*/ 4881 w 6427"/>
                <a:gd name="T59" fmla="*/ 6101 h 6120"/>
                <a:gd name="T60" fmla="*/ 5097 w 6427"/>
                <a:gd name="T61" fmla="*/ 6001 h 6120"/>
                <a:gd name="T62" fmla="*/ 5326 w 6427"/>
                <a:gd name="T63" fmla="*/ 5793 h 6120"/>
                <a:gd name="T64" fmla="*/ 5419 w 6427"/>
                <a:gd name="T65" fmla="*/ 5629 h 6120"/>
                <a:gd name="T66" fmla="*/ 5445 w 6427"/>
                <a:gd name="T67" fmla="*/ 5460 h 6120"/>
                <a:gd name="T68" fmla="*/ 5375 w 6427"/>
                <a:gd name="T69" fmla="*/ 5120 h 6120"/>
                <a:gd name="T70" fmla="*/ 5221 w 6427"/>
                <a:gd name="T71" fmla="*/ 4864 h 6120"/>
                <a:gd name="T72" fmla="*/ 5194 w 6427"/>
                <a:gd name="T73" fmla="*/ 4828 h 6120"/>
                <a:gd name="T74" fmla="*/ 5537 w 6427"/>
                <a:gd name="T75" fmla="*/ 4785 h 6120"/>
                <a:gd name="T76" fmla="*/ 5753 w 6427"/>
                <a:gd name="T77" fmla="*/ 4685 h 6120"/>
                <a:gd name="T78" fmla="*/ 5959 w 6427"/>
                <a:gd name="T79" fmla="*/ 4498 h 6120"/>
                <a:gd name="T80" fmla="*/ 6053 w 6427"/>
                <a:gd name="T81" fmla="*/ 4343 h 6120"/>
                <a:gd name="T82" fmla="*/ 6080 w 6427"/>
                <a:gd name="T83" fmla="*/ 4004 h 6120"/>
                <a:gd name="T84" fmla="*/ 6032 w 6427"/>
                <a:gd name="T85" fmla="*/ 3794 h 6120"/>
                <a:gd name="T86" fmla="*/ 5905 w 6427"/>
                <a:gd name="T87" fmla="*/ 3599 h 6120"/>
                <a:gd name="T88" fmla="*/ 5820 w 6427"/>
                <a:gd name="T89" fmla="*/ 3513 h 6120"/>
                <a:gd name="T90" fmla="*/ 6133 w 6427"/>
                <a:gd name="T91" fmla="*/ 3358 h 6120"/>
                <a:gd name="T92" fmla="*/ 6289 w 6427"/>
                <a:gd name="T93" fmla="*/ 3201 h 6120"/>
                <a:gd name="T94" fmla="*/ 6386 w 6427"/>
                <a:gd name="T95" fmla="*/ 2976 h 6120"/>
                <a:gd name="T96" fmla="*/ 6395 w 6427"/>
                <a:gd name="T97" fmla="*/ 2785 h 6120"/>
                <a:gd name="T98" fmla="*/ 6340 w 6427"/>
                <a:gd name="T99" fmla="*/ 2530 h 6120"/>
                <a:gd name="T100" fmla="*/ 6229 w 6427"/>
                <a:gd name="T101" fmla="*/ 2341 h 6120"/>
                <a:gd name="T102" fmla="*/ 6039 w 6427"/>
                <a:gd name="T103" fmla="*/ 2167 h 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27" h="6120">
                  <a:moveTo>
                    <a:pt x="5931" y="2108"/>
                  </a:moveTo>
                  <a:lnTo>
                    <a:pt x="5946" y="2101"/>
                  </a:lnTo>
                  <a:lnTo>
                    <a:pt x="6039" y="2047"/>
                  </a:lnTo>
                  <a:lnTo>
                    <a:pt x="6123" y="1985"/>
                  </a:lnTo>
                  <a:lnTo>
                    <a:pt x="6212" y="1900"/>
                  </a:lnTo>
                  <a:lnTo>
                    <a:pt x="6278" y="1820"/>
                  </a:lnTo>
                  <a:lnTo>
                    <a:pt x="6318" y="1760"/>
                  </a:lnTo>
                  <a:lnTo>
                    <a:pt x="6354" y="1694"/>
                  </a:lnTo>
                  <a:lnTo>
                    <a:pt x="6383" y="1622"/>
                  </a:lnTo>
                  <a:lnTo>
                    <a:pt x="6407" y="1542"/>
                  </a:lnTo>
                  <a:lnTo>
                    <a:pt x="6422" y="1456"/>
                  </a:lnTo>
                  <a:lnTo>
                    <a:pt x="6426" y="1410"/>
                  </a:lnTo>
                  <a:lnTo>
                    <a:pt x="6427" y="1365"/>
                  </a:lnTo>
                  <a:lnTo>
                    <a:pt x="6419" y="1279"/>
                  </a:lnTo>
                  <a:lnTo>
                    <a:pt x="6399" y="1196"/>
                  </a:lnTo>
                  <a:lnTo>
                    <a:pt x="6367" y="1118"/>
                  </a:lnTo>
                  <a:lnTo>
                    <a:pt x="6327" y="1044"/>
                  </a:lnTo>
                  <a:lnTo>
                    <a:pt x="6279" y="975"/>
                  </a:lnTo>
                  <a:lnTo>
                    <a:pt x="6224" y="911"/>
                  </a:lnTo>
                  <a:lnTo>
                    <a:pt x="6164" y="852"/>
                  </a:lnTo>
                  <a:lnTo>
                    <a:pt x="6101" y="798"/>
                  </a:lnTo>
                  <a:lnTo>
                    <a:pt x="6036" y="752"/>
                  </a:lnTo>
                  <a:lnTo>
                    <a:pt x="5969" y="711"/>
                  </a:lnTo>
                  <a:lnTo>
                    <a:pt x="5904" y="676"/>
                  </a:lnTo>
                  <a:lnTo>
                    <a:pt x="5841" y="649"/>
                  </a:lnTo>
                  <a:lnTo>
                    <a:pt x="5781" y="628"/>
                  </a:lnTo>
                  <a:lnTo>
                    <a:pt x="5725" y="615"/>
                  </a:lnTo>
                  <a:lnTo>
                    <a:pt x="5676" y="610"/>
                  </a:lnTo>
                  <a:lnTo>
                    <a:pt x="5655" y="611"/>
                  </a:lnTo>
                  <a:lnTo>
                    <a:pt x="5157" y="601"/>
                  </a:lnTo>
                  <a:lnTo>
                    <a:pt x="3247" y="564"/>
                  </a:lnTo>
                  <a:lnTo>
                    <a:pt x="2477" y="552"/>
                  </a:lnTo>
                  <a:lnTo>
                    <a:pt x="2172" y="550"/>
                  </a:lnTo>
                  <a:lnTo>
                    <a:pt x="2123" y="552"/>
                  </a:lnTo>
                  <a:lnTo>
                    <a:pt x="1919" y="0"/>
                  </a:lnTo>
                  <a:lnTo>
                    <a:pt x="1862" y="29"/>
                  </a:lnTo>
                  <a:lnTo>
                    <a:pt x="1755" y="94"/>
                  </a:lnTo>
                  <a:lnTo>
                    <a:pt x="1656" y="172"/>
                  </a:lnTo>
                  <a:lnTo>
                    <a:pt x="1566" y="260"/>
                  </a:lnTo>
                  <a:lnTo>
                    <a:pt x="1486" y="356"/>
                  </a:lnTo>
                  <a:lnTo>
                    <a:pt x="1416" y="462"/>
                  </a:lnTo>
                  <a:lnTo>
                    <a:pt x="1357" y="574"/>
                  </a:lnTo>
                  <a:lnTo>
                    <a:pt x="1312" y="694"/>
                  </a:lnTo>
                  <a:lnTo>
                    <a:pt x="1294" y="756"/>
                  </a:lnTo>
                  <a:lnTo>
                    <a:pt x="1294" y="756"/>
                  </a:lnTo>
                  <a:lnTo>
                    <a:pt x="1282" y="791"/>
                  </a:lnTo>
                  <a:lnTo>
                    <a:pt x="1253" y="858"/>
                  </a:lnTo>
                  <a:lnTo>
                    <a:pt x="1216" y="922"/>
                  </a:lnTo>
                  <a:lnTo>
                    <a:pt x="1171" y="981"/>
                  </a:lnTo>
                  <a:lnTo>
                    <a:pt x="1119" y="1032"/>
                  </a:lnTo>
                  <a:lnTo>
                    <a:pt x="1060" y="1076"/>
                  </a:lnTo>
                  <a:lnTo>
                    <a:pt x="995" y="1112"/>
                  </a:lnTo>
                  <a:lnTo>
                    <a:pt x="925" y="1140"/>
                  </a:lnTo>
                  <a:lnTo>
                    <a:pt x="888" y="1148"/>
                  </a:lnTo>
                  <a:lnTo>
                    <a:pt x="784" y="1175"/>
                  </a:lnTo>
                  <a:lnTo>
                    <a:pt x="576" y="1214"/>
                  </a:lnTo>
                  <a:lnTo>
                    <a:pt x="366" y="1241"/>
                  </a:lnTo>
                  <a:lnTo>
                    <a:pt x="153" y="1259"/>
                  </a:lnTo>
                  <a:lnTo>
                    <a:pt x="44" y="1265"/>
                  </a:lnTo>
                  <a:lnTo>
                    <a:pt x="0" y="1265"/>
                  </a:lnTo>
                  <a:lnTo>
                    <a:pt x="0" y="5131"/>
                  </a:lnTo>
                  <a:lnTo>
                    <a:pt x="33" y="5133"/>
                  </a:lnTo>
                  <a:lnTo>
                    <a:pt x="257" y="5155"/>
                  </a:lnTo>
                  <a:lnTo>
                    <a:pt x="474" y="5189"/>
                  </a:lnTo>
                  <a:lnTo>
                    <a:pt x="731" y="5241"/>
                  </a:lnTo>
                  <a:lnTo>
                    <a:pt x="940" y="5298"/>
                  </a:lnTo>
                  <a:lnTo>
                    <a:pt x="1082" y="5345"/>
                  </a:lnTo>
                  <a:lnTo>
                    <a:pt x="1224" y="5398"/>
                  </a:lnTo>
                  <a:lnTo>
                    <a:pt x="1366" y="5460"/>
                  </a:lnTo>
                  <a:lnTo>
                    <a:pt x="1505" y="5530"/>
                  </a:lnTo>
                  <a:lnTo>
                    <a:pt x="1638" y="5611"/>
                  </a:lnTo>
                  <a:lnTo>
                    <a:pt x="1701" y="5654"/>
                  </a:lnTo>
                  <a:lnTo>
                    <a:pt x="1734" y="5676"/>
                  </a:lnTo>
                  <a:lnTo>
                    <a:pt x="1801" y="5718"/>
                  </a:lnTo>
                  <a:lnTo>
                    <a:pt x="1913" y="5774"/>
                  </a:lnTo>
                  <a:lnTo>
                    <a:pt x="2079" y="5841"/>
                  </a:lnTo>
                  <a:lnTo>
                    <a:pt x="2259" y="5899"/>
                  </a:lnTo>
                  <a:lnTo>
                    <a:pt x="2449" y="5948"/>
                  </a:lnTo>
                  <a:lnTo>
                    <a:pt x="2646" y="5989"/>
                  </a:lnTo>
                  <a:lnTo>
                    <a:pt x="2845" y="6023"/>
                  </a:lnTo>
                  <a:lnTo>
                    <a:pt x="3041" y="6050"/>
                  </a:lnTo>
                  <a:lnTo>
                    <a:pt x="3325" y="6082"/>
                  </a:lnTo>
                  <a:lnTo>
                    <a:pt x="3659" y="6106"/>
                  </a:lnTo>
                  <a:lnTo>
                    <a:pt x="4018" y="6120"/>
                  </a:lnTo>
                  <a:lnTo>
                    <a:pt x="4071" y="6120"/>
                  </a:lnTo>
                  <a:lnTo>
                    <a:pt x="4153" y="6120"/>
                  </a:lnTo>
                  <a:lnTo>
                    <a:pt x="4551" y="6117"/>
                  </a:lnTo>
                  <a:lnTo>
                    <a:pt x="4791" y="6110"/>
                  </a:lnTo>
                  <a:lnTo>
                    <a:pt x="4856" y="6106"/>
                  </a:lnTo>
                  <a:lnTo>
                    <a:pt x="4881" y="6101"/>
                  </a:lnTo>
                  <a:lnTo>
                    <a:pt x="4944" y="6082"/>
                  </a:lnTo>
                  <a:lnTo>
                    <a:pt x="5018" y="6048"/>
                  </a:lnTo>
                  <a:lnTo>
                    <a:pt x="5097" y="6001"/>
                  </a:lnTo>
                  <a:lnTo>
                    <a:pt x="5178" y="5942"/>
                  </a:lnTo>
                  <a:lnTo>
                    <a:pt x="5255" y="5872"/>
                  </a:lnTo>
                  <a:lnTo>
                    <a:pt x="5326" y="5793"/>
                  </a:lnTo>
                  <a:lnTo>
                    <a:pt x="5385" y="5703"/>
                  </a:lnTo>
                  <a:lnTo>
                    <a:pt x="5408" y="5654"/>
                  </a:lnTo>
                  <a:lnTo>
                    <a:pt x="5419" y="5629"/>
                  </a:lnTo>
                  <a:lnTo>
                    <a:pt x="5433" y="5576"/>
                  </a:lnTo>
                  <a:lnTo>
                    <a:pt x="5442" y="5519"/>
                  </a:lnTo>
                  <a:lnTo>
                    <a:pt x="5445" y="5460"/>
                  </a:lnTo>
                  <a:lnTo>
                    <a:pt x="5438" y="5368"/>
                  </a:lnTo>
                  <a:lnTo>
                    <a:pt x="5414" y="5242"/>
                  </a:lnTo>
                  <a:lnTo>
                    <a:pt x="5375" y="5120"/>
                  </a:lnTo>
                  <a:lnTo>
                    <a:pt x="5324" y="5010"/>
                  </a:lnTo>
                  <a:lnTo>
                    <a:pt x="5266" y="4917"/>
                  </a:lnTo>
                  <a:lnTo>
                    <a:pt x="5221" y="4864"/>
                  </a:lnTo>
                  <a:lnTo>
                    <a:pt x="5191" y="4837"/>
                  </a:lnTo>
                  <a:lnTo>
                    <a:pt x="5175" y="4826"/>
                  </a:lnTo>
                  <a:lnTo>
                    <a:pt x="5194" y="4828"/>
                  </a:lnTo>
                  <a:lnTo>
                    <a:pt x="5318" y="4827"/>
                  </a:lnTo>
                  <a:lnTo>
                    <a:pt x="5436" y="4812"/>
                  </a:lnTo>
                  <a:lnTo>
                    <a:pt x="5537" y="4785"/>
                  </a:lnTo>
                  <a:lnTo>
                    <a:pt x="5608" y="4760"/>
                  </a:lnTo>
                  <a:lnTo>
                    <a:pt x="5680" y="4728"/>
                  </a:lnTo>
                  <a:lnTo>
                    <a:pt x="5753" y="4685"/>
                  </a:lnTo>
                  <a:lnTo>
                    <a:pt x="5824" y="4634"/>
                  </a:lnTo>
                  <a:lnTo>
                    <a:pt x="5894" y="4572"/>
                  </a:lnTo>
                  <a:lnTo>
                    <a:pt x="5959" y="4498"/>
                  </a:lnTo>
                  <a:lnTo>
                    <a:pt x="6019" y="4410"/>
                  </a:lnTo>
                  <a:lnTo>
                    <a:pt x="6048" y="4361"/>
                  </a:lnTo>
                  <a:lnTo>
                    <a:pt x="6053" y="4343"/>
                  </a:lnTo>
                  <a:lnTo>
                    <a:pt x="6076" y="4220"/>
                  </a:lnTo>
                  <a:lnTo>
                    <a:pt x="6084" y="4103"/>
                  </a:lnTo>
                  <a:lnTo>
                    <a:pt x="6080" y="4004"/>
                  </a:lnTo>
                  <a:lnTo>
                    <a:pt x="6072" y="3935"/>
                  </a:lnTo>
                  <a:lnTo>
                    <a:pt x="6055" y="3864"/>
                  </a:lnTo>
                  <a:lnTo>
                    <a:pt x="6032" y="3794"/>
                  </a:lnTo>
                  <a:lnTo>
                    <a:pt x="6000" y="3726"/>
                  </a:lnTo>
                  <a:lnTo>
                    <a:pt x="5958" y="3660"/>
                  </a:lnTo>
                  <a:lnTo>
                    <a:pt x="5905" y="3599"/>
                  </a:lnTo>
                  <a:lnTo>
                    <a:pt x="5839" y="3543"/>
                  </a:lnTo>
                  <a:lnTo>
                    <a:pt x="5800" y="3517"/>
                  </a:lnTo>
                  <a:lnTo>
                    <a:pt x="5820" y="3513"/>
                  </a:lnTo>
                  <a:lnTo>
                    <a:pt x="5941" y="3468"/>
                  </a:lnTo>
                  <a:lnTo>
                    <a:pt x="6048" y="3415"/>
                  </a:lnTo>
                  <a:lnTo>
                    <a:pt x="6133" y="3358"/>
                  </a:lnTo>
                  <a:lnTo>
                    <a:pt x="6187" y="3313"/>
                  </a:lnTo>
                  <a:lnTo>
                    <a:pt x="6241" y="3260"/>
                  </a:lnTo>
                  <a:lnTo>
                    <a:pt x="6289" y="3201"/>
                  </a:lnTo>
                  <a:lnTo>
                    <a:pt x="6330" y="3134"/>
                  </a:lnTo>
                  <a:lnTo>
                    <a:pt x="6363" y="3060"/>
                  </a:lnTo>
                  <a:lnTo>
                    <a:pt x="6386" y="2976"/>
                  </a:lnTo>
                  <a:lnTo>
                    <a:pt x="6397" y="2884"/>
                  </a:lnTo>
                  <a:lnTo>
                    <a:pt x="6397" y="2835"/>
                  </a:lnTo>
                  <a:lnTo>
                    <a:pt x="6395" y="2785"/>
                  </a:lnTo>
                  <a:lnTo>
                    <a:pt x="6386" y="2692"/>
                  </a:lnTo>
                  <a:lnTo>
                    <a:pt x="6366" y="2607"/>
                  </a:lnTo>
                  <a:lnTo>
                    <a:pt x="6340" y="2530"/>
                  </a:lnTo>
                  <a:lnTo>
                    <a:pt x="6307" y="2460"/>
                  </a:lnTo>
                  <a:lnTo>
                    <a:pt x="6270" y="2397"/>
                  </a:lnTo>
                  <a:lnTo>
                    <a:pt x="6229" y="2341"/>
                  </a:lnTo>
                  <a:lnTo>
                    <a:pt x="6186" y="2292"/>
                  </a:lnTo>
                  <a:lnTo>
                    <a:pt x="6121" y="2229"/>
                  </a:lnTo>
                  <a:lnTo>
                    <a:pt x="6039" y="2167"/>
                  </a:lnTo>
                  <a:lnTo>
                    <a:pt x="5946" y="2113"/>
                  </a:lnTo>
                  <a:lnTo>
                    <a:pt x="5931" y="2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4" name="Freeform 13">
              <a:extLst>
                <a:ext uri="{FF2B5EF4-FFF2-40B4-BE49-F238E27FC236}">
                  <a16:creationId xmlns:a16="http://schemas.microsoft.com/office/drawing/2014/main" id="{B8834EE1-8D87-C941-B37D-FCFB13575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" y="1252"/>
              <a:ext cx="957" cy="917"/>
            </a:xfrm>
            <a:custGeom>
              <a:avLst/>
              <a:gdLst>
                <a:gd name="T0" fmla="*/ 1140 w 6704"/>
                <a:gd name="T1" fmla="*/ 5291 h 6420"/>
                <a:gd name="T2" fmla="*/ 1934 w 6704"/>
                <a:gd name="T3" fmla="*/ 5663 h 6420"/>
                <a:gd name="T4" fmla="*/ 2822 w 6704"/>
                <a:gd name="T5" fmla="*/ 5981 h 6420"/>
                <a:gd name="T6" fmla="*/ 4202 w 6704"/>
                <a:gd name="T7" fmla="*/ 6115 h 6420"/>
                <a:gd name="T8" fmla="*/ 5037 w 6704"/>
                <a:gd name="T9" fmla="*/ 6079 h 6420"/>
                <a:gd name="T10" fmla="*/ 5390 w 6704"/>
                <a:gd name="T11" fmla="*/ 5775 h 6420"/>
                <a:gd name="T12" fmla="*/ 5406 w 6704"/>
                <a:gd name="T13" fmla="*/ 5415 h 6420"/>
                <a:gd name="T14" fmla="*/ 5199 w 6704"/>
                <a:gd name="T15" fmla="*/ 5066 h 6420"/>
                <a:gd name="T16" fmla="*/ 5205 w 6704"/>
                <a:gd name="T17" fmla="*/ 4850 h 6420"/>
                <a:gd name="T18" fmla="*/ 5406 w 6704"/>
                <a:gd name="T19" fmla="*/ 4821 h 6420"/>
                <a:gd name="T20" fmla="*/ 5900 w 6704"/>
                <a:gd name="T21" fmla="*/ 4623 h 6420"/>
                <a:gd name="T22" fmla="*/ 6070 w 6704"/>
                <a:gd name="T23" fmla="*/ 4288 h 6420"/>
                <a:gd name="T24" fmla="*/ 5969 w 6704"/>
                <a:gd name="T25" fmla="*/ 3876 h 6420"/>
                <a:gd name="T26" fmla="*/ 5797 w 6704"/>
                <a:gd name="T27" fmla="*/ 3692 h 6420"/>
                <a:gd name="T28" fmla="*/ 5881 w 6704"/>
                <a:gd name="T29" fmla="*/ 3519 h 6420"/>
                <a:gd name="T30" fmla="*/ 6265 w 6704"/>
                <a:gd name="T31" fmla="*/ 3302 h 6420"/>
                <a:gd name="T32" fmla="*/ 6397 w 6704"/>
                <a:gd name="T33" fmla="*/ 2975 h 6420"/>
                <a:gd name="T34" fmla="*/ 6291 w 6704"/>
                <a:gd name="T35" fmla="*/ 2627 h 6420"/>
                <a:gd name="T36" fmla="*/ 5998 w 6704"/>
                <a:gd name="T37" fmla="*/ 2368 h 6420"/>
                <a:gd name="T38" fmla="*/ 5943 w 6704"/>
                <a:gd name="T39" fmla="*/ 2185 h 6420"/>
                <a:gd name="T40" fmla="*/ 6185 w 6704"/>
                <a:gd name="T41" fmla="*/ 2009 h 6420"/>
                <a:gd name="T42" fmla="*/ 6424 w 6704"/>
                <a:gd name="T43" fmla="*/ 1585 h 6420"/>
                <a:gd name="T44" fmla="*/ 6353 w 6704"/>
                <a:gd name="T45" fmla="*/ 1273 h 6420"/>
                <a:gd name="T46" fmla="*/ 6045 w 6704"/>
                <a:gd name="T47" fmla="*/ 991 h 6420"/>
                <a:gd name="T48" fmla="*/ 5372 w 6704"/>
                <a:gd name="T49" fmla="*/ 904 h 6420"/>
                <a:gd name="T50" fmla="*/ 2276 w 6704"/>
                <a:gd name="T51" fmla="*/ 837 h 6420"/>
                <a:gd name="T52" fmla="*/ 2006 w 6704"/>
                <a:gd name="T53" fmla="*/ 358 h 6420"/>
                <a:gd name="T54" fmla="*/ 1678 w 6704"/>
                <a:gd name="T55" fmla="*/ 730 h 6420"/>
                <a:gd name="T56" fmla="*/ 1499 w 6704"/>
                <a:gd name="T57" fmla="*/ 1152 h 6420"/>
                <a:gd name="T58" fmla="*/ 1090 w 6704"/>
                <a:gd name="T59" fmla="*/ 1433 h 6420"/>
                <a:gd name="T60" fmla="*/ 321 w 6704"/>
                <a:gd name="T61" fmla="*/ 5126 h 6420"/>
                <a:gd name="T62" fmla="*/ 3401 w 6704"/>
                <a:gd name="T63" fmla="*/ 6363 h 6420"/>
                <a:gd name="T64" fmla="*/ 2143 w 6704"/>
                <a:gd name="T65" fmla="*/ 6100 h 6420"/>
                <a:gd name="T66" fmla="*/ 1576 w 6704"/>
                <a:gd name="T67" fmla="*/ 5780 h 6420"/>
                <a:gd name="T68" fmla="*/ 599 w 6704"/>
                <a:gd name="T69" fmla="*/ 5456 h 6420"/>
                <a:gd name="T70" fmla="*/ 68 w 6704"/>
                <a:gd name="T71" fmla="*/ 5376 h 6420"/>
                <a:gd name="T72" fmla="*/ 1 w 6704"/>
                <a:gd name="T73" fmla="*/ 1391 h 6420"/>
                <a:gd name="T74" fmla="*/ 130 w 6704"/>
                <a:gd name="T75" fmla="*/ 1260 h 6420"/>
                <a:gd name="T76" fmla="*/ 891 w 6704"/>
                <a:gd name="T77" fmla="*/ 1170 h 6420"/>
                <a:gd name="T78" fmla="*/ 1196 w 6704"/>
                <a:gd name="T79" fmla="*/ 1021 h 6420"/>
                <a:gd name="T80" fmla="*/ 1353 w 6704"/>
                <a:gd name="T81" fmla="*/ 653 h 6420"/>
                <a:gd name="T82" fmla="*/ 1916 w 6704"/>
                <a:gd name="T83" fmla="*/ 40 h 6420"/>
                <a:gd name="T84" fmla="*/ 2137 w 6704"/>
                <a:gd name="T85" fmla="*/ 31 h 6420"/>
                <a:gd name="T86" fmla="*/ 3799 w 6704"/>
                <a:gd name="T87" fmla="*/ 585 h 6420"/>
                <a:gd name="T88" fmla="*/ 5810 w 6704"/>
                <a:gd name="T89" fmla="*/ 635 h 6420"/>
                <a:gd name="T90" fmla="*/ 6339 w 6704"/>
                <a:gd name="T91" fmla="*/ 875 h 6420"/>
                <a:gd name="T92" fmla="*/ 6633 w 6704"/>
                <a:gd name="T93" fmla="*/ 1234 h 6420"/>
                <a:gd name="T94" fmla="*/ 6698 w 6704"/>
                <a:gd name="T95" fmla="*/ 1656 h 6420"/>
                <a:gd name="T96" fmla="*/ 6417 w 6704"/>
                <a:gd name="T97" fmla="*/ 2194 h 6420"/>
                <a:gd name="T98" fmla="*/ 6533 w 6704"/>
                <a:gd name="T99" fmla="*/ 2509 h 6420"/>
                <a:gd name="T100" fmla="*/ 6673 w 6704"/>
                <a:gd name="T101" fmla="*/ 3039 h 6420"/>
                <a:gd name="T102" fmla="*/ 6485 w 6704"/>
                <a:gd name="T103" fmla="*/ 3509 h 6420"/>
                <a:gd name="T104" fmla="*/ 6257 w 6704"/>
                <a:gd name="T105" fmla="*/ 3828 h 6420"/>
                <a:gd name="T106" fmla="*/ 6347 w 6704"/>
                <a:gd name="T107" fmla="*/ 4319 h 6420"/>
                <a:gd name="T108" fmla="*/ 6295 w 6704"/>
                <a:gd name="T109" fmla="*/ 4589 h 6420"/>
                <a:gd name="T110" fmla="*/ 5806 w 6704"/>
                <a:gd name="T111" fmla="*/ 5042 h 6420"/>
                <a:gd name="T112" fmla="*/ 5675 w 6704"/>
                <a:gd name="T113" fmla="*/ 5346 h 6420"/>
                <a:gd name="T114" fmla="*/ 5670 w 6704"/>
                <a:gd name="T115" fmla="*/ 5882 h 6420"/>
                <a:gd name="T116" fmla="*/ 5211 w 6704"/>
                <a:gd name="T117" fmla="*/ 6344 h 6420"/>
                <a:gd name="T118" fmla="*/ 4322 w 6704"/>
                <a:gd name="T119" fmla="*/ 6405 h 6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704" h="6420">
                  <a:moveTo>
                    <a:pt x="291" y="5126"/>
                  </a:moveTo>
                  <a:lnTo>
                    <a:pt x="355" y="5133"/>
                  </a:lnTo>
                  <a:lnTo>
                    <a:pt x="513" y="5152"/>
                  </a:lnTo>
                  <a:lnTo>
                    <a:pt x="702" y="5184"/>
                  </a:lnTo>
                  <a:lnTo>
                    <a:pt x="913" y="5230"/>
                  </a:lnTo>
                  <a:lnTo>
                    <a:pt x="1140" y="5291"/>
                  </a:lnTo>
                  <a:lnTo>
                    <a:pt x="1373" y="5370"/>
                  </a:lnTo>
                  <a:lnTo>
                    <a:pt x="1547" y="5443"/>
                  </a:lnTo>
                  <a:lnTo>
                    <a:pt x="1662" y="5499"/>
                  </a:lnTo>
                  <a:lnTo>
                    <a:pt x="1774" y="5560"/>
                  </a:lnTo>
                  <a:lnTo>
                    <a:pt x="1882" y="5628"/>
                  </a:lnTo>
                  <a:lnTo>
                    <a:pt x="1934" y="5663"/>
                  </a:lnTo>
                  <a:lnTo>
                    <a:pt x="1993" y="5704"/>
                  </a:lnTo>
                  <a:lnTo>
                    <a:pt x="2129" y="5776"/>
                  </a:lnTo>
                  <a:lnTo>
                    <a:pt x="2285" y="5839"/>
                  </a:lnTo>
                  <a:lnTo>
                    <a:pt x="2454" y="5895"/>
                  </a:lnTo>
                  <a:lnTo>
                    <a:pt x="2634" y="5941"/>
                  </a:lnTo>
                  <a:lnTo>
                    <a:pt x="2822" y="5981"/>
                  </a:lnTo>
                  <a:lnTo>
                    <a:pt x="3010" y="6015"/>
                  </a:lnTo>
                  <a:lnTo>
                    <a:pt x="3199" y="6042"/>
                  </a:lnTo>
                  <a:lnTo>
                    <a:pt x="3473" y="6072"/>
                  </a:lnTo>
                  <a:lnTo>
                    <a:pt x="3795" y="6098"/>
                  </a:lnTo>
                  <a:lnTo>
                    <a:pt x="4145" y="6114"/>
                  </a:lnTo>
                  <a:lnTo>
                    <a:pt x="4202" y="6115"/>
                  </a:lnTo>
                  <a:lnTo>
                    <a:pt x="4409" y="6115"/>
                  </a:lnTo>
                  <a:lnTo>
                    <a:pt x="4750" y="6112"/>
                  </a:lnTo>
                  <a:lnTo>
                    <a:pt x="4924" y="6105"/>
                  </a:lnTo>
                  <a:lnTo>
                    <a:pt x="4972" y="6100"/>
                  </a:lnTo>
                  <a:lnTo>
                    <a:pt x="4990" y="6096"/>
                  </a:lnTo>
                  <a:lnTo>
                    <a:pt x="5037" y="6079"/>
                  </a:lnTo>
                  <a:lnTo>
                    <a:pt x="5094" y="6051"/>
                  </a:lnTo>
                  <a:lnTo>
                    <a:pt x="5157" y="6012"/>
                  </a:lnTo>
                  <a:lnTo>
                    <a:pt x="5223" y="5964"/>
                  </a:lnTo>
                  <a:lnTo>
                    <a:pt x="5286" y="5909"/>
                  </a:lnTo>
                  <a:lnTo>
                    <a:pt x="5344" y="5844"/>
                  </a:lnTo>
                  <a:lnTo>
                    <a:pt x="5390" y="5775"/>
                  </a:lnTo>
                  <a:lnTo>
                    <a:pt x="5408" y="5737"/>
                  </a:lnTo>
                  <a:lnTo>
                    <a:pt x="5416" y="5718"/>
                  </a:lnTo>
                  <a:lnTo>
                    <a:pt x="5426" y="5679"/>
                  </a:lnTo>
                  <a:lnTo>
                    <a:pt x="5434" y="5612"/>
                  </a:lnTo>
                  <a:lnTo>
                    <a:pt x="5427" y="5516"/>
                  </a:lnTo>
                  <a:lnTo>
                    <a:pt x="5406" y="5415"/>
                  </a:lnTo>
                  <a:lnTo>
                    <a:pt x="5373" y="5317"/>
                  </a:lnTo>
                  <a:lnTo>
                    <a:pt x="5333" y="5227"/>
                  </a:lnTo>
                  <a:lnTo>
                    <a:pt x="5287" y="5152"/>
                  </a:lnTo>
                  <a:lnTo>
                    <a:pt x="5241" y="5099"/>
                  </a:lnTo>
                  <a:lnTo>
                    <a:pt x="5219" y="5082"/>
                  </a:lnTo>
                  <a:lnTo>
                    <a:pt x="5199" y="5066"/>
                  </a:lnTo>
                  <a:lnTo>
                    <a:pt x="5171" y="5028"/>
                  </a:lnTo>
                  <a:lnTo>
                    <a:pt x="5157" y="4984"/>
                  </a:lnTo>
                  <a:lnTo>
                    <a:pt x="5156" y="4935"/>
                  </a:lnTo>
                  <a:lnTo>
                    <a:pt x="5161" y="4908"/>
                  </a:lnTo>
                  <a:lnTo>
                    <a:pt x="5172" y="4886"/>
                  </a:lnTo>
                  <a:lnTo>
                    <a:pt x="5205" y="4850"/>
                  </a:lnTo>
                  <a:lnTo>
                    <a:pt x="5245" y="4826"/>
                  </a:lnTo>
                  <a:lnTo>
                    <a:pt x="5294" y="4817"/>
                  </a:lnTo>
                  <a:lnTo>
                    <a:pt x="5321" y="4821"/>
                  </a:lnTo>
                  <a:lnTo>
                    <a:pt x="5380" y="4821"/>
                  </a:lnTo>
                  <a:lnTo>
                    <a:pt x="5380" y="4821"/>
                  </a:lnTo>
                  <a:lnTo>
                    <a:pt x="5406" y="4821"/>
                  </a:lnTo>
                  <a:lnTo>
                    <a:pt x="5471" y="4815"/>
                  </a:lnTo>
                  <a:lnTo>
                    <a:pt x="5551" y="4801"/>
                  </a:lnTo>
                  <a:lnTo>
                    <a:pt x="5639" y="4776"/>
                  </a:lnTo>
                  <a:lnTo>
                    <a:pt x="5734" y="4736"/>
                  </a:lnTo>
                  <a:lnTo>
                    <a:pt x="5829" y="4679"/>
                  </a:lnTo>
                  <a:lnTo>
                    <a:pt x="5900" y="4623"/>
                  </a:lnTo>
                  <a:lnTo>
                    <a:pt x="5944" y="4580"/>
                  </a:lnTo>
                  <a:lnTo>
                    <a:pt x="5988" y="4530"/>
                  </a:lnTo>
                  <a:lnTo>
                    <a:pt x="6028" y="4474"/>
                  </a:lnTo>
                  <a:lnTo>
                    <a:pt x="6048" y="4442"/>
                  </a:lnTo>
                  <a:lnTo>
                    <a:pt x="6055" y="4401"/>
                  </a:lnTo>
                  <a:lnTo>
                    <a:pt x="6070" y="4288"/>
                  </a:lnTo>
                  <a:lnTo>
                    <a:pt x="6072" y="4196"/>
                  </a:lnTo>
                  <a:lnTo>
                    <a:pt x="6062" y="4097"/>
                  </a:lnTo>
                  <a:lnTo>
                    <a:pt x="6043" y="4021"/>
                  </a:lnTo>
                  <a:lnTo>
                    <a:pt x="6025" y="3970"/>
                  </a:lnTo>
                  <a:lnTo>
                    <a:pt x="6000" y="3922"/>
                  </a:lnTo>
                  <a:lnTo>
                    <a:pt x="5969" y="3876"/>
                  </a:lnTo>
                  <a:lnTo>
                    <a:pt x="5931" y="3832"/>
                  </a:lnTo>
                  <a:lnTo>
                    <a:pt x="5885" y="3793"/>
                  </a:lnTo>
                  <a:lnTo>
                    <a:pt x="5859" y="3774"/>
                  </a:lnTo>
                  <a:lnTo>
                    <a:pt x="5843" y="3762"/>
                  </a:lnTo>
                  <a:lnTo>
                    <a:pt x="5817" y="3731"/>
                  </a:lnTo>
                  <a:lnTo>
                    <a:pt x="5797" y="3692"/>
                  </a:lnTo>
                  <a:lnTo>
                    <a:pt x="5787" y="3651"/>
                  </a:lnTo>
                  <a:lnTo>
                    <a:pt x="5786" y="3629"/>
                  </a:lnTo>
                  <a:lnTo>
                    <a:pt x="5793" y="3607"/>
                  </a:lnTo>
                  <a:lnTo>
                    <a:pt x="5813" y="3570"/>
                  </a:lnTo>
                  <a:lnTo>
                    <a:pt x="5844" y="3540"/>
                  </a:lnTo>
                  <a:lnTo>
                    <a:pt x="5881" y="3519"/>
                  </a:lnTo>
                  <a:lnTo>
                    <a:pt x="5903" y="3512"/>
                  </a:lnTo>
                  <a:lnTo>
                    <a:pt x="5922" y="3508"/>
                  </a:lnTo>
                  <a:lnTo>
                    <a:pt x="6023" y="3470"/>
                  </a:lnTo>
                  <a:lnTo>
                    <a:pt x="6109" y="3426"/>
                  </a:lnTo>
                  <a:lnTo>
                    <a:pt x="6200" y="3363"/>
                  </a:lnTo>
                  <a:lnTo>
                    <a:pt x="6265" y="3302"/>
                  </a:lnTo>
                  <a:lnTo>
                    <a:pt x="6304" y="3256"/>
                  </a:lnTo>
                  <a:lnTo>
                    <a:pt x="6338" y="3204"/>
                  </a:lnTo>
                  <a:lnTo>
                    <a:pt x="6365" y="3146"/>
                  </a:lnTo>
                  <a:lnTo>
                    <a:pt x="6385" y="3082"/>
                  </a:lnTo>
                  <a:lnTo>
                    <a:pt x="6396" y="3012"/>
                  </a:lnTo>
                  <a:lnTo>
                    <a:pt x="6397" y="2975"/>
                  </a:lnTo>
                  <a:lnTo>
                    <a:pt x="6395" y="2936"/>
                  </a:lnTo>
                  <a:lnTo>
                    <a:pt x="6385" y="2863"/>
                  </a:lnTo>
                  <a:lnTo>
                    <a:pt x="6368" y="2795"/>
                  </a:lnTo>
                  <a:lnTo>
                    <a:pt x="6347" y="2734"/>
                  </a:lnTo>
                  <a:lnTo>
                    <a:pt x="6320" y="2678"/>
                  </a:lnTo>
                  <a:lnTo>
                    <a:pt x="6291" y="2627"/>
                  </a:lnTo>
                  <a:lnTo>
                    <a:pt x="6242" y="2561"/>
                  </a:lnTo>
                  <a:lnTo>
                    <a:pt x="6173" y="2490"/>
                  </a:lnTo>
                  <a:lnTo>
                    <a:pt x="6110" y="2438"/>
                  </a:lnTo>
                  <a:lnTo>
                    <a:pt x="6035" y="2388"/>
                  </a:lnTo>
                  <a:lnTo>
                    <a:pt x="6018" y="2379"/>
                  </a:lnTo>
                  <a:lnTo>
                    <a:pt x="5998" y="2368"/>
                  </a:lnTo>
                  <a:lnTo>
                    <a:pt x="5965" y="2340"/>
                  </a:lnTo>
                  <a:lnTo>
                    <a:pt x="5943" y="2308"/>
                  </a:lnTo>
                  <a:lnTo>
                    <a:pt x="5932" y="2270"/>
                  </a:lnTo>
                  <a:lnTo>
                    <a:pt x="5931" y="2248"/>
                  </a:lnTo>
                  <a:lnTo>
                    <a:pt x="5932" y="2226"/>
                  </a:lnTo>
                  <a:lnTo>
                    <a:pt x="5943" y="2185"/>
                  </a:lnTo>
                  <a:lnTo>
                    <a:pt x="5965" y="2149"/>
                  </a:lnTo>
                  <a:lnTo>
                    <a:pt x="5998" y="2124"/>
                  </a:lnTo>
                  <a:lnTo>
                    <a:pt x="6018" y="2117"/>
                  </a:lnTo>
                  <a:lnTo>
                    <a:pt x="6036" y="2112"/>
                  </a:lnTo>
                  <a:lnTo>
                    <a:pt x="6117" y="2062"/>
                  </a:lnTo>
                  <a:lnTo>
                    <a:pt x="6185" y="2009"/>
                  </a:lnTo>
                  <a:lnTo>
                    <a:pt x="6259" y="1938"/>
                  </a:lnTo>
                  <a:lnTo>
                    <a:pt x="6328" y="1850"/>
                  </a:lnTo>
                  <a:lnTo>
                    <a:pt x="6372" y="1771"/>
                  </a:lnTo>
                  <a:lnTo>
                    <a:pt x="6396" y="1714"/>
                  </a:lnTo>
                  <a:lnTo>
                    <a:pt x="6413" y="1651"/>
                  </a:lnTo>
                  <a:lnTo>
                    <a:pt x="6424" y="1585"/>
                  </a:lnTo>
                  <a:lnTo>
                    <a:pt x="6426" y="1550"/>
                  </a:lnTo>
                  <a:lnTo>
                    <a:pt x="6427" y="1517"/>
                  </a:lnTo>
                  <a:lnTo>
                    <a:pt x="6423" y="1456"/>
                  </a:lnTo>
                  <a:lnTo>
                    <a:pt x="6410" y="1400"/>
                  </a:lnTo>
                  <a:lnTo>
                    <a:pt x="6390" y="1346"/>
                  </a:lnTo>
                  <a:lnTo>
                    <a:pt x="6353" y="1273"/>
                  </a:lnTo>
                  <a:lnTo>
                    <a:pt x="6294" y="1191"/>
                  </a:lnTo>
                  <a:lnTo>
                    <a:pt x="6266" y="1158"/>
                  </a:lnTo>
                  <a:lnTo>
                    <a:pt x="6235" y="1128"/>
                  </a:lnTo>
                  <a:lnTo>
                    <a:pt x="6172" y="1075"/>
                  </a:lnTo>
                  <a:lnTo>
                    <a:pt x="6108" y="1029"/>
                  </a:lnTo>
                  <a:lnTo>
                    <a:pt x="6045" y="991"/>
                  </a:lnTo>
                  <a:lnTo>
                    <a:pt x="5953" y="945"/>
                  </a:lnTo>
                  <a:lnTo>
                    <a:pt x="5876" y="919"/>
                  </a:lnTo>
                  <a:lnTo>
                    <a:pt x="5832" y="911"/>
                  </a:lnTo>
                  <a:lnTo>
                    <a:pt x="5816" y="910"/>
                  </a:lnTo>
                  <a:lnTo>
                    <a:pt x="5786" y="910"/>
                  </a:lnTo>
                  <a:lnTo>
                    <a:pt x="5372" y="904"/>
                  </a:lnTo>
                  <a:lnTo>
                    <a:pt x="4448" y="882"/>
                  </a:lnTo>
                  <a:lnTo>
                    <a:pt x="3804" y="869"/>
                  </a:lnTo>
                  <a:lnTo>
                    <a:pt x="2670" y="841"/>
                  </a:lnTo>
                  <a:lnTo>
                    <a:pt x="2370" y="838"/>
                  </a:lnTo>
                  <a:lnTo>
                    <a:pt x="2297" y="838"/>
                  </a:lnTo>
                  <a:lnTo>
                    <a:pt x="2276" y="837"/>
                  </a:lnTo>
                  <a:lnTo>
                    <a:pt x="2230" y="826"/>
                  </a:lnTo>
                  <a:lnTo>
                    <a:pt x="2188" y="804"/>
                  </a:lnTo>
                  <a:lnTo>
                    <a:pt x="2165" y="780"/>
                  </a:lnTo>
                  <a:lnTo>
                    <a:pt x="2156" y="761"/>
                  </a:lnTo>
                  <a:lnTo>
                    <a:pt x="2152" y="751"/>
                  </a:lnTo>
                  <a:lnTo>
                    <a:pt x="2006" y="358"/>
                  </a:lnTo>
                  <a:lnTo>
                    <a:pt x="1969" y="386"/>
                  </a:lnTo>
                  <a:lnTo>
                    <a:pt x="1898" y="446"/>
                  </a:lnTo>
                  <a:lnTo>
                    <a:pt x="1834" y="510"/>
                  </a:lnTo>
                  <a:lnTo>
                    <a:pt x="1775" y="580"/>
                  </a:lnTo>
                  <a:lnTo>
                    <a:pt x="1723" y="653"/>
                  </a:lnTo>
                  <a:lnTo>
                    <a:pt x="1678" y="730"/>
                  </a:lnTo>
                  <a:lnTo>
                    <a:pt x="1641" y="812"/>
                  </a:lnTo>
                  <a:lnTo>
                    <a:pt x="1612" y="896"/>
                  </a:lnTo>
                  <a:lnTo>
                    <a:pt x="1600" y="940"/>
                  </a:lnTo>
                  <a:lnTo>
                    <a:pt x="1585" y="985"/>
                  </a:lnTo>
                  <a:lnTo>
                    <a:pt x="1547" y="1073"/>
                  </a:lnTo>
                  <a:lnTo>
                    <a:pt x="1499" y="1152"/>
                  </a:lnTo>
                  <a:lnTo>
                    <a:pt x="1443" y="1225"/>
                  </a:lnTo>
                  <a:lnTo>
                    <a:pt x="1377" y="1288"/>
                  </a:lnTo>
                  <a:lnTo>
                    <a:pt x="1304" y="1344"/>
                  </a:lnTo>
                  <a:lnTo>
                    <a:pt x="1223" y="1389"/>
                  </a:lnTo>
                  <a:lnTo>
                    <a:pt x="1136" y="1421"/>
                  </a:lnTo>
                  <a:lnTo>
                    <a:pt x="1090" y="1433"/>
                  </a:lnTo>
                  <a:lnTo>
                    <a:pt x="998" y="1455"/>
                  </a:lnTo>
                  <a:lnTo>
                    <a:pt x="808" y="1492"/>
                  </a:lnTo>
                  <a:lnTo>
                    <a:pt x="614" y="1523"/>
                  </a:lnTo>
                  <a:lnTo>
                    <a:pt x="419" y="1544"/>
                  </a:lnTo>
                  <a:lnTo>
                    <a:pt x="321" y="1550"/>
                  </a:lnTo>
                  <a:lnTo>
                    <a:pt x="321" y="5126"/>
                  </a:lnTo>
                  <a:lnTo>
                    <a:pt x="291" y="5126"/>
                  </a:lnTo>
                  <a:close/>
                  <a:moveTo>
                    <a:pt x="4202" y="6405"/>
                  </a:moveTo>
                  <a:lnTo>
                    <a:pt x="4202" y="6405"/>
                  </a:lnTo>
                  <a:lnTo>
                    <a:pt x="4124" y="6405"/>
                  </a:lnTo>
                  <a:lnTo>
                    <a:pt x="3744" y="6391"/>
                  </a:lnTo>
                  <a:lnTo>
                    <a:pt x="3401" y="6363"/>
                  </a:lnTo>
                  <a:lnTo>
                    <a:pt x="3112" y="6330"/>
                  </a:lnTo>
                  <a:lnTo>
                    <a:pt x="2913" y="6299"/>
                  </a:lnTo>
                  <a:lnTo>
                    <a:pt x="2713" y="6262"/>
                  </a:lnTo>
                  <a:lnTo>
                    <a:pt x="2515" y="6216"/>
                  </a:lnTo>
                  <a:lnTo>
                    <a:pt x="2324" y="6163"/>
                  </a:lnTo>
                  <a:lnTo>
                    <a:pt x="2143" y="6100"/>
                  </a:lnTo>
                  <a:lnTo>
                    <a:pt x="1976" y="6027"/>
                  </a:lnTo>
                  <a:lnTo>
                    <a:pt x="1861" y="5964"/>
                  </a:lnTo>
                  <a:lnTo>
                    <a:pt x="1792" y="5920"/>
                  </a:lnTo>
                  <a:lnTo>
                    <a:pt x="1760" y="5897"/>
                  </a:lnTo>
                  <a:lnTo>
                    <a:pt x="1700" y="5855"/>
                  </a:lnTo>
                  <a:lnTo>
                    <a:pt x="1576" y="5780"/>
                  </a:lnTo>
                  <a:lnTo>
                    <a:pt x="1445" y="5714"/>
                  </a:lnTo>
                  <a:lnTo>
                    <a:pt x="1312" y="5655"/>
                  </a:lnTo>
                  <a:lnTo>
                    <a:pt x="1176" y="5605"/>
                  </a:lnTo>
                  <a:lnTo>
                    <a:pt x="1041" y="5561"/>
                  </a:lnTo>
                  <a:lnTo>
                    <a:pt x="843" y="5508"/>
                  </a:lnTo>
                  <a:lnTo>
                    <a:pt x="599" y="5456"/>
                  </a:lnTo>
                  <a:lnTo>
                    <a:pt x="392" y="5426"/>
                  </a:lnTo>
                  <a:lnTo>
                    <a:pt x="177" y="5404"/>
                  </a:lnTo>
                  <a:lnTo>
                    <a:pt x="146" y="5402"/>
                  </a:lnTo>
                  <a:lnTo>
                    <a:pt x="132" y="5402"/>
                  </a:lnTo>
                  <a:lnTo>
                    <a:pt x="106" y="5395"/>
                  </a:lnTo>
                  <a:lnTo>
                    <a:pt x="68" y="5376"/>
                  </a:lnTo>
                  <a:lnTo>
                    <a:pt x="26" y="5335"/>
                  </a:lnTo>
                  <a:lnTo>
                    <a:pt x="8" y="5297"/>
                  </a:lnTo>
                  <a:lnTo>
                    <a:pt x="1" y="5270"/>
                  </a:lnTo>
                  <a:lnTo>
                    <a:pt x="0" y="5257"/>
                  </a:lnTo>
                  <a:lnTo>
                    <a:pt x="0" y="1405"/>
                  </a:lnTo>
                  <a:lnTo>
                    <a:pt x="1" y="1391"/>
                  </a:lnTo>
                  <a:lnTo>
                    <a:pt x="7" y="1365"/>
                  </a:lnTo>
                  <a:lnTo>
                    <a:pt x="23" y="1327"/>
                  </a:lnTo>
                  <a:lnTo>
                    <a:pt x="50" y="1295"/>
                  </a:lnTo>
                  <a:lnTo>
                    <a:pt x="73" y="1279"/>
                  </a:lnTo>
                  <a:lnTo>
                    <a:pt x="101" y="1267"/>
                  </a:lnTo>
                  <a:lnTo>
                    <a:pt x="130" y="1260"/>
                  </a:lnTo>
                  <a:lnTo>
                    <a:pt x="146" y="1259"/>
                  </a:lnTo>
                  <a:lnTo>
                    <a:pt x="190" y="1259"/>
                  </a:lnTo>
                  <a:lnTo>
                    <a:pt x="292" y="1258"/>
                  </a:lnTo>
                  <a:lnTo>
                    <a:pt x="495" y="1243"/>
                  </a:lnTo>
                  <a:lnTo>
                    <a:pt x="694" y="1212"/>
                  </a:lnTo>
                  <a:lnTo>
                    <a:pt x="891" y="1170"/>
                  </a:lnTo>
                  <a:lnTo>
                    <a:pt x="989" y="1143"/>
                  </a:lnTo>
                  <a:lnTo>
                    <a:pt x="1016" y="1137"/>
                  </a:lnTo>
                  <a:lnTo>
                    <a:pt x="1068" y="1118"/>
                  </a:lnTo>
                  <a:lnTo>
                    <a:pt x="1116" y="1092"/>
                  </a:lnTo>
                  <a:lnTo>
                    <a:pt x="1158" y="1059"/>
                  </a:lnTo>
                  <a:lnTo>
                    <a:pt x="1196" y="1021"/>
                  </a:lnTo>
                  <a:lnTo>
                    <a:pt x="1229" y="979"/>
                  </a:lnTo>
                  <a:lnTo>
                    <a:pt x="1255" y="931"/>
                  </a:lnTo>
                  <a:lnTo>
                    <a:pt x="1274" y="880"/>
                  </a:lnTo>
                  <a:lnTo>
                    <a:pt x="1280" y="852"/>
                  </a:lnTo>
                  <a:lnTo>
                    <a:pt x="1300" y="785"/>
                  </a:lnTo>
                  <a:lnTo>
                    <a:pt x="1353" y="653"/>
                  </a:lnTo>
                  <a:lnTo>
                    <a:pt x="1419" y="527"/>
                  </a:lnTo>
                  <a:lnTo>
                    <a:pt x="1497" y="410"/>
                  </a:lnTo>
                  <a:lnTo>
                    <a:pt x="1588" y="301"/>
                  </a:lnTo>
                  <a:lnTo>
                    <a:pt x="1688" y="201"/>
                  </a:lnTo>
                  <a:lnTo>
                    <a:pt x="1797" y="114"/>
                  </a:lnTo>
                  <a:lnTo>
                    <a:pt x="1916" y="40"/>
                  </a:lnTo>
                  <a:lnTo>
                    <a:pt x="1978" y="10"/>
                  </a:lnTo>
                  <a:lnTo>
                    <a:pt x="2008" y="0"/>
                  </a:lnTo>
                  <a:lnTo>
                    <a:pt x="2063" y="0"/>
                  </a:lnTo>
                  <a:lnTo>
                    <a:pt x="2094" y="10"/>
                  </a:lnTo>
                  <a:lnTo>
                    <a:pt x="2110" y="15"/>
                  </a:lnTo>
                  <a:lnTo>
                    <a:pt x="2137" y="31"/>
                  </a:lnTo>
                  <a:lnTo>
                    <a:pt x="2159" y="53"/>
                  </a:lnTo>
                  <a:lnTo>
                    <a:pt x="2175" y="80"/>
                  </a:lnTo>
                  <a:lnTo>
                    <a:pt x="2181" y="97"/>
                  </a:lnTo>
                  <a:lnTo>
                    <a:pt x="2355" y="561"/>
                  </a:lnTo>
                  <a:lnTo>
                    <a:pt x="2665" y="563"/>
                  </a:lnTo>
                  <a:lnTo>
                    <a:pt x="3799" y="585"/>
                  </a:lnTo>
                  <a:lnTo>
                    <a:pt x="4434" y="605"/>
                  </a:lnTo>
                  <a:lnTo>
                    <a:pt x="5350" y="627"/>
                  </a:lnTo>
                  <a:lnTo>
                    <a:pt x="5757" y="634"/>
                  </a:lnTo>
                  <a:lnTo>
                    <a:pt x="5772" y="634"/>
                  </a:lnTo>
                  <a:lnTo>
                    <a:pt x="5772" y="634"/>
                  </a:lnTo>
                  <a:lnTo>
                    <a:pt x="5810" y="635"/>
                  </a:lnTo>
                  <a:lnTo>
                    <a:pt x="5894" y="648"/>
                  </a:lnTo>
                  <a:lnTo>
                    <a:pt x="5982" y="674"/>
                  </a:lnTo>
                  <a:lnTo>
                    <a:pt x="6073" y="710"/>
                  </a:lnTo>
                  <a:lnTo>
                    <a:pt x="6165" y="756"/>
                  </a:lnTo>
                  <a:lnTo>
                    <a:pt x="6254" y="812"/>
                  </a:lnTo>
                  <a:lnTo>
                    <a:pt x="6339" y="875"/>
                  </a:lnTo>
                  <a:lnTo>
                    <a:pt x="6419" y="945"/>
                  </a:lnTo>
                  <a:lnTo>
                    <a:pt x="6455" y="983"/>
                  </a:lnTo>
                  <a:lnTo>
                    <a:pt x="6487" y="1016"/>
                  </a:lnTo>
                  <a:lnTo>
                    <a:pt x="6544" y="1086"/>
                  </a:lnTo>
                  <a:lnTo>
                    <a:pt x="6593" y="1158"/>
                  </a:lnTo>
                  <a:lnTo>
                    <a:pt x="6633" y="1234"/>
                  </a:lnTo>
                  <a:lnTo>
                    <a:pt x="6664" y="1311"/>
                  </a:lnTo>
                  <a:lnTo>
                    <a:pt x="6687" y="1391"/>
                  </a:lnTo>
                  <a:lnTo>
                    <a:pt x="6700" y="1472"/>
                  </a:lnTo>
                  <a:lnTo>
                    <a:pt x="6704" y="1553"/>
                  </a:lnTo>
                  <a:lnTo>
                    <a:pt x="6702" y="1594"/>
                  </a:lnTo>
                  <a:lnTo>
                    <a:pt x="6698" y="1656"/>
                  </a:lnTo>
                  <a:lnTo>
                    <a:pt x="6676" y="1770"/>
                  </a:lnTo>
                  <a:lnTo>
                    <a:pt x="6641" y="1874"/>
                  </a:lnTo>
                  <a:lnTo>
                    <a:pt x="6594" y="1969"/>
                  </a:lnTo>
                  <a:lnTo>
                    <a:pt x="6540" y="2053"/>
                  </a:lnTo>
                  <a:lnTo>
                    <a:pt x="6480" y="2128"/>
                  </a:lnTo>
                  <a:lnTo>
                    <a:pt x="6417" y="2194"/>
                  </a:lnTo>
                  <a:lnTo>
                    <a:pt x="6354" y="2252"/>
                  </a:lnTo>
                  <a:lnTo>
                    <a:pt x="6324" y="2277"/>
                  </a:lnTo>
                  <a:lnTo>
                    <a:pt x="6354" y="2302"/>
                  </a:lnTo>
                  <a:lnTo>
                    <a:pt x="6415" y="2361"/>
                  </a:lnTo>
                  <a:lnTo>
                    <a:pt x="6476" y="2430"/>
                  </a:lnTo>
                  <a:lnTo>
                    <a:pt x="6533" y="2509"/>
                  </a:lnTo>
                  <a:lnTo>
                    <a:pt x="6583" y="2599"/>
                  </a:lnTo>
                  <a:lnTo>
                    <a:pt x="6625" y="2700"/>
                  </a:lnTo>
                  <a:lnTo>
                    <a:pt x="6655" y="2813"/>
                  </a:lnTo>
                  <a:lnTo>
                    <a:pt x="6671" y="2937"/>
                  </a:lnTo>
                  <a:lnTo>
                    <a:pt x="6673" y="3003"/>
                  </a:lnTo>
                  <a:lnTo>
                    <a:pt x="6673" y="3039"/>
                  </a:lnTo>
                  <a:lnTo>
                    <a:pt x="6667" y="3106"/>
                  </a:lnTo>
                  <a:lnTo>
                    <a:pt x="6656" y="3170"/>
                  </a:lnTo>
                  <a:lnTo>
                    <a:pt x="6640" y="3231"/>
                  </a:lnTo>
                  <a:lnTo>
                    <a:pt x="6609" y="3317"/>
                  </a:lnTo>
                  <a:lnTo>
                    <a:pt x="6554" y="3419"/>
                  </a:lnTo>
                  <a:lnTo>
                    <a:pt x="6485" y="3509"/>
                  </a:lnTo>
                  <a:lnTo>
                    <a:pt x="6408" y="3587"/>
                  </a:lnTo>
                  <a:lnTo>
                    <a:pt x="6324" y="3653"/>
                  </a:lnTo>
                  <a:lnTo>
                    <a:pt x="6236" y="3708"/>
                  </a:lnTo>
                  <a:lnTo>
                    <a:pt x="6193" y="3731"/>
                  </a:lnTo>
                  <a:lnTo>
                    <a:pt x="6217" y="3762"/>
                  </a:lnTo>
                  <a:lnTo>
                    <a:pt x="6257" y="3828"/>
                  </a:lnTo>
                  <a:lnTo>
                    <a:pt x="6289" y="3895"/>
                  </a:lnTo>
                  <a:lnTo>
                    <a:pt x="6313" y="3963"/>
                  </a:lnTo>
                  <a:lnTo>
                    <a:pt x="6330" y="4031"/>
                  </a:lnTo>
                  <a:lnTo>
                    <a:pt x="6341" y="4099"/>
                  </a:lnTo>
                  <a:lnTo>
                    <a:pt x="6350" y="4197"/>
                  </a:lnTo>
                  <a:lnTo>
                    <a:pt x="6347" y="4319"/>
                  </a:lnTo>
                  <a:lnTo>
                    <a:pt x="6336" y="4423"/>
                  </a:lnTo>
                  <a:lnTo>
                    <a:pt x="6314" y="4535"/>
                  </a:lnTo>
                  <a:lnTo>
                    <a:pt x="6310" y="4559"/>
                  </a:lnTo>
                  <a:lnTo>
                    <a:pt x="6310" y="4568"/>
                  </a:lnTo>
                  <a:lnTo>
                    <a:pt x="6304" y="4579"/>
                  </a:lnTo>
                  <a:lnTo>
                    <a:pt x="6295" y="4589"/>
                  </a:lnTo>
                  <a:lnTo>
                    <a:pt x="6258" y="4652"/>
                  </a:lnTo>
                  <a:lnTo>
                    <a:pt x="6178" y="4763"/>
                  </a:lnTo>
                  <a:lnTo>
                    <a:pt x="6090" y="4856"/>
                  </a:lnTo>
                  <a:lnTo>
                    <a:pt x="5998" y="4932"/>
                  </a:lnTo>
                  <a:lnTo>
                    <a:pt x="5902" y="4994"/>
                  </a:lnTo>
                  <a:lnTo>
                    <a:pt x="5806" y="5042"/>
                  </a:lnTo>
                  <a:lnTo>
                    <a:pt x="5713" y="5077"/>
                  </a:lnTo>
                  <a:lnTo>
                    <a:pt x="5624" y="5103"/>
                  </a:lnTo>
                  <a:lnTo>
                    <a:pt x="5582" y="5112"/>
                  </a:lnTo>
                  <a:lnTo>
                    <a:pt x="5604" y="5155"/>
                  </a:lnTo>
                  <a:lnTo>
                    <a:pt x="5643" y="5249"/>
                  </a:lnTo>
                  <a:lnTo>
                    <a:pt x="5675" y="5346"/>
                  </a:lnTo>
                  <a:lnTo>
                    <a:pt x="5700" y="5447"/>
                  </a:lnTo>
                  <a:lnTo>
                    <a:pt x="5714" y="5547"/>
                  </a:lnTo>
                  <a:lnTo>
                    <a:pt x="5719" y="5647"/>
                  </a:lnTo>
                  <a:lnTo>
                    <a:pt x="5710" y="5744"/>
                  </a:lnTo>
                  <a:lnTo>
                    <a:pt x="5688" y="5838"/>
                  </a:lnTo>
                  <a:lnTo>
                    <a:pt x="5670" y="5882"/>
                  </a:lnTo>
                  <a:lnTo>
                    <a:pt x="5641" y="5938"/>
                  </a:lnTo>
                  <a:lnTo>
                    <a:pt x="5571" y="6043"/>
                  </a:lnTo>
                  <a:lnTo>
                    <a:pt x="5489" y="6137"/>
                  </a:lnTo>
                  <a:lnTo>
                    <a:pt x="5399" y="6218"/>
                  </a:lnTo>
                  <a:lnTo>
                    <a:pt x="5304" y="6288"/>
                  </a:lnTo>
                  <a:lnTo>
                    <a:pt x="5211" y="6344"/>
                  </a:lnTo>
                  <a:lnTo>
                    <a:pt x="5120" y="6386"/>
                  </a:lnTo>
                  <a:lnTo>
                    <a:pt x="5038" y="6412"/>
                  </a:lnTo>
                  <a:lnTo>
                    <a:pt x="5001" y="6420"/>
                  </a:lnTo>
                  <a:lnTo>
                    <a:pt x="4938" y="6415"/>
                  </a:lnTo>
                  <a:lnTo>
                    <a:pt x="4711" y="6408"/>
                  </a:lnTo>
                  <a:lnTo>
                    <a:pt x="4322" y="6405"/>
                  </a:lnTo>
                  <a:lnTo>
                    <a:pt x="4202" y="640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5" name="Rectangle 14">
              <a:extLst>
                <a:ext uri="{FF2B5EF4-FFF2-40B4-BE49-F238E27FC236}">
                  <a16:creationId xmlns:a16="http://schemas.microsoft.com/office/drawing/2014/main" id="{120E7364-07E1-474F-A99A-28EDAAB0F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511"/>
              <a:ext cx="42" cy="4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6" name="Rectangle 15">
              <a:extLst>
                <a:ext uri="{FF2B5EF4-FFF2-40B4-BE49-F238E27FC236}">
                  <a16:creationId xmlns:a16="http://schemas.microsoft.com/office/drawing/2014/main" id="{27329611-309F-ED41-9F38-C5D868441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685"/>
              <a:ext cx="42" cy="42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7" name="Rectangle 16">
              <a:extLst>
                <a:ext uri="{FF2B5EF4-FFF2-40B4-BE49-F238E27FC236}">
                  <a16:creationId xmlns:a16="http://schemas.microsoft.com/office/drawing/2014/main" id="{44D65C0C-3B59-9C4C-B624-2488FDB30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862"/>
              <a:ext cx="42" cy="4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C582FFF-202A-6A4B-9B08-60C651560E9F}"/>
              </a:ext>
            </a:extLst>
          </p:cNvPr>
          <p:cNvSpPr/>
          <p:nvPr/>
        </p:nvSpPr>
        <p:spPr>
          <a:xfrm>
            <a:off x="762777" y="2385492"/>
            <a:ext cx="3022293" cy="1657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15.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무인교통단속카메라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csv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전국무인교통단속카메라표준데이터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csv 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18.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과속방지턱표준데이터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csv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주정차단속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(2018~2020).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csv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CCTV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설치현황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csv 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F2E80C0D-CD07-1940-B70A-879CF25C491A}"/>
              </a:ext>
            </a:extLst>
          </p:cNvPr>
          <p:cNvSpPr/>
          <p:nvPr/>
        </p:nvSpPr>
        <p:spPr>
          <a:xfrm>
            <a:off x="8406300" y="2261233"/>
            <a:ext cx="3645383" cy="1981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5.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연령별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거주인구격자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유소년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geojson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4.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연령별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거주인구격자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총인구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geojson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10.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학교위치정보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.csv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13.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어린이집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유치원현황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.csv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30.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학원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및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교습소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현황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csv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9.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어린이보호구역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.csv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3E7181D-E6C5-9548-A2A2-1ACA29D7B595}"/>
              </a:ext>
            </a:extLst>
          </p:cNvPr>
          <p:cNvSpPr/>
          <p:nvPr/>
        </p:nvSpPr>
        <p:spPr>
          <a:xfrm>
            <a:off x="4270863" y="4851090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도로의 특성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7D8DA6B-534E-6840-A444-47AA275BF5DD}"/>
              </a:ext>
            </a:extLst>
          </p:cNvPr>
          <p:cNvSpPr/>
          <p:nvPr/>
        </p:nvSpPr>
        <p:spPr>
          <a:xfrm>
            <a:off x="147617" y="4720716"/>
            <a:ext cx="3638114" cy="1657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17.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geojson 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21.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인도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geojson 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23.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상세도로망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LV6.geojson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19.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신호등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.geojson</a:t>
            </a:r>
          </a:p>
          <a:p>
            <a:pPr algn="r">
              <a:lnSpc>
                <a:spcPct val="150000"/>
              </a:lnSpc>
            </a:pP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speed.csv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52DD34E-4399-264E-92B1-18F010404287}"/>
              </a:ext>
            </a:extLst>
          </p:cNvPr>
          <p:cNvSpPr/>
          <p:nvPr/>
        </p:nvSpPr>
        <p:spPr>
          <a:xfrm>
            <a:off x="8406300" y="5031227"/>
            <a:ext cx="3171780" cy="1011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8.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유동인구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(2019).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csv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3.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차량등록현황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_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격자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lang="en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geojson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2021_01_12_03_44_final.csv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1A2753E-1EB0-9543-80B2-0642C779A857}"/>
              </a:ext>
            </a:extLst>
          </p:cNvPr>
          <p:cNvSpPr/>
          <p:nvPr/>
        </p:nvSpPr>
        <p:spPr>
          <a:xfrm>
            <a:off x="6418326" y="4851090"/>
            <a:ext cx="1694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주변 정보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994522CA-6D9C-0F44-BCE0-E5420961C4E1}"/>
              </a:ext>
            </a:extLst>
          </p:cNvPr>
          <p:cNvSpPr/>
          <p:nvPr/>
        </p:nvSpPr>
        <p:spPr>
          <a:xfrm>
            <a:off x="6282668" y="3627978"/>
            <a:ext cx="1920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관련 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428F32-661F-0646-8E91-38B5AEB01BB1}"/>
              </a:ext>
            </a:extLst>
          </p:cNvPr>
          <p:cNvSpPr/>
          <p:nvPr/>
        </p:nvSpPr>
        <p:spPr>
          <a:xfrm>
            <a:off x="8766381" y="5950976"/>
            <a:ext cx="16153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(TAAS GIS 사고 데이터)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33309B-81B8-0B49-AFCE-72B30533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9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및 데이터 수집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- 25m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당 도로의 특징을 나타내는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만들기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35AC918-603F-6C4A-9B26-8823841AF6AD}"/>
              </a:ext>
            </a:extLst>
          </p:cNvPr>
          <p:cNvSpPr txBox="1"/>
          <p:nvPr/>
        </p:nvSpPr>
        <p:spPr>
          <a:xfrm>
            <a:off x="411081" y="1242853"/>
            <a:ext cx="6689652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특징을 나타내는 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feature 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만드는 데 사용된 </a:t>
            </a: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함수</a:t>
            </a:r>
            <a:endParaRPr kumimoji="1" lang="ko-Kore-KR" altLang="en-US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B827CE4-749D-DD4E-94B3-CECA5202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83" y="2397066"/>
            <a:ext cx="5529313" cy="34672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DF983B-A1EA-7942-AB5C-EE87EBDEB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92240"/>
            <a:ext cx="5663843" cy="3903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265CA9-3DBF-7D41-B089-360AB9A73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030"/>
          <a:stretch/>
        </p:blipFill>
        <p:spPr>
          <a:xfrm>
            <a:off x="6096000" y="2397066"/>
            <a:ext cx="5663843" cy="1325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8C16B-89DD-A74D-BB2E-B3CFF27BD514}"/>
              </a:ext>
            </a:extLst>
          </p:cNvPr>
          <p:cNvSpPr txBox="1"/>
          <p:nvPr/>
        </p:nvSpPr>
        <p:spPr>
          <a:xfrm>
            <a:off x="6230529" y="4401553"/>
            <a:ext cx="5529314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Folium, tqdm, shapely, geopy </a:t>
            </a:r>
            <a:r>
              <a:rPr kumimoji="1" lang="ko-Kore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등의 패키지를 이용해서</a:t>
            </a:r>
            <a:endParaRPr kumimoji="1" lang="en-US" altLang="ko-Kore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좌표와 </a:t>
            </a:r>
            <a:r>
              <a:rPr kumimoji="1" lang="en-US" altLang="ko-Kore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geojson </a:t>
            </a:r>
            <a:r>
              <a:rPr kumimoji="1" lang="ko-Kore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파일의 다양한 </a:t>
            </a:r>
            <a:r>
              <a:rPr kumimoji="1" lang="en-US" altLang="ko-Kore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g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eometry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간의 실제 거리를 구하는 함수를 만들어 사용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endParaRPr kumimoji="1" lang="ko-Kore-KR" altLang="en-US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6BCA15-733B-EB40-9380-AD1FA171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9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및 데이터 수집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- 25m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당 도로의 특징을 나타내는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만들기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35AC918-603F-6C4A-9B26-8823841AF6AD}"/>
              </a:ext>
            </a:extLst>
          </p:cNvPr>
          <p:cNvSpPr txBox="1"/>
          <p:nvPr/>
        </p:nvSpPr>
        <p:spPr>
          <a:xfrm>
            <a:off x="411081" y="1242853"/>
            <a:ext cx="6689652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특징을 나타내는 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feature 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만드는 데 사용된 </a:t>
            </a: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함수</a:t>
            </a:r>
            <a:endParaRPr kumimoji="1" lang="ko-Kore-KR" altLang="en-US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F702A5-C00C-0B49-9033-FBF8D2B4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8061"/>
            <a:ext cx="5820410" cy="20088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70D446-85EC-334E-957A-2B5E81F2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81879"/>
            <a:ext cx="5820410" cy="15186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B1444D-B21B-6F46-BE48-1DF0E3F6416C}"/>
              </a:ext>
            </a:extLst>
          </p:cNvPr>
          <p:cNvSpPr/>
          <p:nvPr/>
        </p:nvSpPr>
        <p:spPr>
          <a:xfrm>
            <a:off x="6277610" y="2105045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모든 함수의 parameter </a:t>
            </a:r>
            <a:r>
              <a:rPr lang="en-US" altLang="ko-Kore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lang="ko-Kore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(lat, lon, radi, refer_data)로 통일</a:t>
            </a:r>
            <a:endParaRPr lang="en-US" altLang="ko-Kore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r>
              <a:rPr lang="ko-Kore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ore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ore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idx parameter는 필요에 따라 추가</a:t>
            </a:r>
            <a:r>
              <a:rPr lang="en-US" altLang="ko-Kore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  <a:endParaRPr lang="ko-Kore-KR" altLang="en-US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7E82CCB-3BF7-B747-9B56-30CC3098A0DF}"/>
              </a:ext>
            </a:extLst>
          </p:cNvPr>
          <p:cNvSpPr/>
          <p:nvPr/>
        </p:nvSpPr>
        <p:spPr>
          <a:xfrm>
            <a:off x="6640959" y="2758889"/>
            <a:ext cx="5093841" cy="3270577"/>
          </a:xfrm>
          <a:prstGeom prst="roundRect">
            <a:avLst>
              <a:gd name="adj" fmla="val 6085"/>
            </a:avLst>
          </a:prstGeom>
          <a:solidFill>
            <a:srgbClr val="FFFFFF">
              <a:alpha val="40392"/>
            </a:srgbClr>
          </a:solidFill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10F4D-0495-8447-A54B-879F1DDA685B}"/>
              </a:ext>
            </a:extLst>
          </p:cNvPr>
          <p:cNvSpPr/>
          <p:nvPr/>
        </p:nvSpPr>
        <p:spPr>
          <a:xfrm>
            <a:off x="6968989" y="3178950"/>
            <a:ext cx="4713242" cy="2512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ore-KR" sz="155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</a:t>
            </a:r>
            <a:r>
              <a:rPr lang="en-US" altLang="ko-KR" sz="155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 </a:t>
            </a:r>
            <a:r>
              <a:rPr lang="ko-Kore-KR" altLang="en-US" sz="155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lat, lon : 해당 도로의 lat, lon (input 도로)</a:t>
            </a:r>
          </a:p>
          <a:p>
            <a:pPr>
              <a:lnSpc>
                <a:spcPct val="125000"/>
              </a:lnSpc>
            </a:pPr>
            <a:r>
              <a:rPr lang="en-US" altLang="ko-Kore-KR" sz="155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2)</a:t>
            </a:r>
            <a:r>
              <a:rPr lang="ko-Kore-KR" altLang="en-US" sz="155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radi : 해당 도로의 반경 (ex. radi = 50 -&gt; 해당 도로  </a:t>
            </a:r>
            <a:endParaRPr lang="en-US" altLang="ko-Kore-KR" sz="155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ko-Kore-KR" altLang="en-US" sz="155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    좌표 50m 반경의 데이터만 취급)</a:t>
            </a:r>
          </a:p>
          <a:p>
            <a:pPr>
              <a:lnSpc>
                <a:spcPct val="125000"/>
              </a:lnSpc>
            </a:pPr>
            <a:r>
              <a:rPr lang="en-US" altLang="ko-Kore-KR" sz="155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3)</a:t>
            </a:r>
            <a:r>
              <a:rPr lang="ko-Kore-KR" altLang="en-US" sz="155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refer_data : 해당 함수가 취급하는 데이터</a:t>
            </a:r>
          </a:p>
          <a:p>
            <a:pPr>
              <a:lnSpc>
                <a:spcPct val="125000"/>
              </a:lnSpc>
            </a:pPr>
            <a:r>
              <a:rPr lang="en-US" altLang="ko-Kore-KR" sz="155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4)</a:t>
            </a:r>
            <a:r>
              <a:rPr lang="ko-Kore-KR" altLang="en-US" sz="155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idx</a:t>
            </a:r>
          </a:p>
          <a:p>
            <a:pPr>
              <a:lnSpc>
                <a:spcPct val="125000"/>
              </a:lnSpc>
            </a:pPr>
            <a:r>
              <a:rPr lang="ko-Kore-KR" altLang="en-US" sz="155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- if False (default) -&gt; 해당 refer_data의 모든 데</a:t>
            </a:r>
            <a:endParaRPr lang="en-US" altLang="ko-Kore-KR" sz="155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ko-Kore-KR" altLang="en-US" sz="155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                           이터를 사용</a:t>
            </a:r>
          </a:p>
          <a:p>
            <a:pPr>
              <a:lnSpc>
                <a:spcPct val="125000"/>
              </a:lnSpc>
            </a:pPr>
            <a:r>
              <a:rPr lang="ko-Kore-KR" altLang="en-US" sz="155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- else : idx에 해당하는 refer_data만 사용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D281183-0B02-D54B-9064-9F056673D882}"/>
              </a:ext>
            </a:extLst>
          </p:cNvPr>
          <p:cNvCxnSpPr>
            <a:cxnSpLocks/>
          </p:cNvCxnSpPr>
          <p:nvPr/>
        </p:nvCxnSpPr>
        <p:spPr>
          <a:xfrm>
            <a:off x="7574052" y="2396200"/>
            <a:ext cx="3520046" cy="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D702D9-8F2C-6248-9C29-EE06B20D0014}"/>
              </a:ext>
            </a:extLst>
          </p:cNvPr>
          <p:cNvCxnSpPr/>
          <p:nvPr/>
        </p:nvCxnSpPr>
        <p:spPr>
          <a:xfrm>
            <a:off x="10123714" y="2396200"/>
            <a:ext cx="0" cy="362689"/>
          </a:xfrm>
          <a:prstGeom prst="straightConnector1">
            <a:avLst/>
          </a:prstGeom>
          <a:ln w="12700"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AE16E8E2-6C39-E14B-A172-510623E1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02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9">
            <a:extLst>
              <a:ext uri="{FF2B5EF4-FFF2-40B4-BE49-F238E27FC236}">
                <a16:creationId xmlns:a16="http://schemas.microsoft.com/office/drawing/2014/main" id="{D2110630-0B0B-A54C-843B-3FFE483EF243}"/>
              </a:ext>
            </a:extLst>
          </p:cNvPr>
          <p:cNvSpPr/>
          <p:nvPr/>
        </p:nvSpPr>
        <p:spPr>
          <a:xfrm>
            <a:off x="351456" y="1411360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목차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E4C319A6-C6BE-784A-895B-EE341D8220EC}"/>
              </a:ext>
            </a:extLst>
          </p:cNvPr>
          <p:cNvSpPr/>
          <p:nvPr/>
        </p:nvSpPr>
        <p:spPr>
          <a:xfrm>
            <a:off x="6191221" y="1411359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id="{30A7927A-0E45-A748-BBAA-A82757907950}"/>
              </a:ext>
            </a:extLst>
          </p:cNvPr>
          <p:cNvSpPr/>
          <p:nvPr/>
        </p:nvSpPr>
        <p:spPr>
          <a:xfrm>
            <a:off x="333812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DB69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29B493C-8BF4-CB41-8D01-F18BC18EAA9B}"/>
              </a:ext>
            </a:extLst>
          </p:cNvPr>
          <p:cNvSpPr/>
          <p:nvPr/>
        </p:nvSpPr>
        <p:spPr>
          <a:xfrm>
            <a:off x="6191221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48D63D-D6B2-EF45-B559-D498F83A5171}"/>
              </a:ext>
            </a:extLst>
          </p:cNvPr>
          <p:cNvSpPr/>
          <p:nvPr/>
        </p:nvSpPr>
        <p:spPr>
          <a:xfrm>
            <a:off x="6292551" y="1503271"/>
            <a:ext cx="226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15B841-9485-A24E-87B8-E46A41B014F0}"/>
              </a:ext>
            </a:extLst>
          </p:cNvPr>
          <p:cNvSpPr/>
          <p:nvPr/>
        </p:nvSpPr>
        <p:spPr>
          <a:xfrm>
            <a:off x="522464" y="426137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FD406C-7EAE-074D-A1BC-5BDA8242F8C5}"/>
              </a:ext>
            </a:extLst>
          </p:cNvPr>
          <p:cNvSpPr/>
          <p:nvPr/>
        </p:nvSpPr>
        <p:spPr>
          <a:xfrm>
            <a:off x="6332984" y="4261371"/>
            <a:ext cx="278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B3655-19EC-A648-B849-A5052036B955}"/>
              </a:ext>
            </a:extLst>
          </p:cNvPr>
          <p:cNvSpPr txBox="1"/>
          <p:nvPr/>
        </p:nvSpPr>
        <p:spPr>
          <a:xfrm>
            <a:off x="6572368" y="1872603"/>
            <a:ext cx="4887029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교통사고 분석 시스템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좌표 추출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대상 학원 및 교습소 현황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자연어처리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카메라 종류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불법주정차 단속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과속 단속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유동인구 데이터 처리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25m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당 도로의 특징을 나타내는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만들기</a:t>
            </a: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25164C-1418-F342-9F34-5B18364A5EDA}"/>
              </a:ext>
            </a:extLst>
          </p:cNvPr>
          <p:cNvSpPr txBox="1"/>
          <p:nvPr/>
        </p:nvSpPr>
        <p:spPr>
          <a:xfrm>
            <a:off x="782585" y="4630703"/>
            <a:ext cx="3762987" cy="140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전처리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 Clustering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  <a:p>
            <a:pPr>
              <a:lnSpc>
                <a:spcPct val="125000"/>
              </a:lnSpc>
            </a:pPr>
            <a:endParaRPr kumimoji="1" lang="en-US" altLang="ko-KR" sz="14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F27431-B450-CC4E-BDBA-E5CD7ECF0A43}"/>
              </a:ext>
            </a:extLst>
          </p:cNvPr>
          <p:cNvSpPr/>
          <p:nvPr/>
        </p:nvSpPr>
        <p:spPr>
          <a:xfrm>
            <a:off x="6624392" y="4614833"/>
            <a:ext cx="3166251" cy="1410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최적 위험 구역 선정 방법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FontTx/>
              <a:buAutoNum type="arabicParenR"/>
            </a:pPr>
            <a:r>
              <a:rPr lang="ko-Kore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기여 및 한계</a:t>
            </a:r>
            <a:endParaRPr lang="ko-Kore-KR" altLang="en-US" sz="1400" dirty="0"/>
          </a:p>
          <a:p>
            <a:pPr marL="342900" indent="-342900">
              <a:lnSpc>
                <a:spcPct val="125000"/>
              </a:lnSpc>
              <a:buAutoNum type="arabicParenR"/>
            </a:pPr>
            <a:endParaRPr lang="ko-Kore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591E4A-FCBD-A846-8E95-5D5306E024AA}"/>
              </a:ext>
            </a:extLst>
          </p:cNvPr>
          <p:cNvSpPr txBox="1"/>
          <p:nvPr/>
        </p:nvSpPr>
        <p:spPr>
          <a:xfrm>
            <a:off x="459203" y="1426312"/>
            <a:ext cx="2707071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1. </a:t>
            </a:r>
            <a:r>
              <a:rPr kumimoji="1" lang="ko-KR" altLang="en-US" b="1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오산시 현황</a:t>
            </a:r>
            <a:endParaRPr kumimoji="1" lang="en-US" altLang="ko-KR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921CCB-B576-9941-98A1-987DF8F91FA0}"/>
              </a:ext>
            </a:extLst>
          </p:cNvPr>
          <p:cNvSpPr txBox="1"/>
          <p:nvPr/>
        </p:nvSpPr>
        <p:spPr>
          <a:xfrm>
            <a:off x="732603" y="1869575"/>
            <a:ext cx="3771359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 어린이 인구 및 차량 통계</a:t>
            </a:r>
            <a:endParaRPr lang="en-US" altLang="ko-KR" sz="1400" dirty="0">
              <a:solidFill>
                <a:srgbClr val="404040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발생 경향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출처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TAAS)</a:t>
            </a: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2FA529-B476-904A-BB85-B0119C5D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74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3C9108-3FEF-B64C-AA24-BCF88A0EDC9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- 1.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데이터 전처리 및 모델 선정 이유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6F85A4-DC05-984B-A49B-CD4CBCF9F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" t="1481" r="334" b="1693"/>
          <a:stretch/>
        </p:blipFill>
        <p:spPr>
          <a:xfrm>
            <a:off x="701040" y="2486483"/>
            <a:ext cx="4472940" cy="26477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9EFF8A-9A68-4F47-86DD-0FB2A3627134}"/>
              </a:ext>
            </a:extLst>
          </p:cNvPr>
          <p:cNvSpPr/>
          <p:nvPr/>
        </p:nvSpPr>
        <p:spPr>
          <a:xfrm>
            <a:off x="5479207" y="3185160"/>
            <a:ext cx="5705528" cy="262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50m, 25m</a:t>
            </a: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간격으로 선정한 이유</a:t>
            </a:r>
            <a:endParaRPr lang="en-US" altLang="ko-KR" sz="14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: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지점 간의 간격이 너무 좁으면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각 데이터의 중복 문제가 있고 너무 넓으면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데이터 개수가 작다는 문제가 있음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 train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시에 중복 문제에 더욱 민감하기 때문에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train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간격을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 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test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보다 넓게 설정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전 지도에 걸쳐서 데이터가 균일한 지역에 존재하는 것이 아니기 때문에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Nan </a:t>
            </a: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발생 </a:t>
            </a:r>
            <a:endParaRPr lang="en-US" altLang="ko-KR" sz="14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 </a:t>
            </a:r>
            <a:r>
              <a:rPr lang="ko-KR" altLang="en-US" sz="1400" u="sng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최소 거리 지점 기준으로 </a:t>
            </a:r>
            <a:r>
              <a:rPr lang="en-US" altLang="ko-KR" sz="1400" u="sng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imputation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58379C-B95C-5340-A0B1-5DF51FCE8782}"/>
              </a:ext>
            </a:extLst>
          </p:cNvPr>
          <p:cNvSpPr/>
          <p:nvPr/>
        </p:nvSpPr>
        <p:spPr>
          <a:xfrm rot="2082692">
            <a:off x="2635983" y="3560394"/>
            <a:ext cx="1691640" cy="302719"/>
          </a:xfrm>
          <a:prstGeom prst="rect">
            <a:avLst/>
          </a:prstGeom>
          <a:noFill/>
          <a:ln w="38100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3077F-C57C-564F-B123-C1C2F6574932}"/>
              </a:ext>
            </a:extLst>
          </p:cNvPr>
          <p:cNvSpPr txBox="1"/>
          <p:nvPr/>
        </p:nvSpPr>
        <p:spPr>
          <a:xfrm>
            <a:off x="411081" y="1242853"/>
            <a:ext cx="5382243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Train, Validation, Test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설정 방법 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CB2258F-C49A-D54D-A6DB-04D7148F13E8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C4A6342-92AC-4F42-BC43-349CE865AFF1}"/>
              </a:ext>
            </a:extLst>
          </p:cNvPr>
          <p:cNvCxnSpPr>
            <a:stCxn id="16" idx="2"/>
          </p:cNvCxnSpPr>
          <p:nvPr/>
        </p:nvCxnSpPr>
        <p:spPr>
          <a:xfrm>
            <a:off x="3395612" y="3836175"/>
            <a:ext cx="25768" cy="1650225"/>
          </a:xfrm>
          <a:prstGeom prst="straightConnector1">
            <a:avLst/>
          </a:prstGeom>
          <a:ln w="38100"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199FD4-B906-5146-8FE8-51E4CCCF53A0}"/>
              </a:ext>
            </a:extLst>
          </p:cNvPr>
          <p:cNvSpPr txBox="1"/>
          <p:nvPr/>
        </p:nvSpPr>
        <p:spPr>
          <a:xfrm>
            <a:off x="1945698" y="5465314"/>
            <a:ext cx="3389069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도로를 따라 일정 간격 </a:t>
            </a:r>
            <a:r>
              <a:rPr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(50m</a:t>
            </a:r>
            <a:r>
              <a:rPr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 25m)</a:t>
            </a:r>
            <a:r>
              <a:rPr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으로 지점 나눔</a:t>
            </a:r>
            <a:endParaRPr lang="en-US" altLang="ko-KR" sz="12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DCCE3A-A970-E449-8F95-36702A4EBC75}"/>
              </a:ext>
            </a:extLst>
          </p:cNvPr>
          <p:cNvSpPr/>
          <p:nvPr/>
        </p:nvSpPr>
        <p:spPr>
          <a:xfrm>
            <a:off x="5425867" y="2183806"/>
            <a:ext cx="6096000" cy="8587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  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train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: </a:t>
            </a:r>
            <a:r>
              <a:rPr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50m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간격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약 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4000 row)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  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validation, test: 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위험 지역 선정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: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25m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간격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약 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8000 row)</a:t>
            </a:r>
          </a:p>
        </p:txBody>
      </p:sp>
      <p:sp>
        <p:nvSpPr>
          <p:cNvPr id="28" name="왼쪽 대괄호[L] 27">
            <a:extLst>
              <a:ext uri="{FF2B5EF4-FFF2-40B4-BE49-F238E27FC236}">
                <a16:creationId xmlns:a16="http://schemas.microsoft.com/office/drawing/2014/main" id="{690ED8C7-F27B-5545-A47A-A76D35691483}"/>
              </a:ext>
            </a:extLst>
          </p:cNvPr>
          <p:cNvSpPr/>
          <p:nvPr/>
        </p:nvSpPr>
        <p:spPr>
          <a:xfrm>
            <a:off x="5561175" y="2430780"/>
            <a:ext cx="62385" cy="453139"/>
          </a:xfrm>
          <a:prstGeom prst="leftBracket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왼쪽 대괄호[L] 28">
            <a:extLst>
              <a:ext uri="{FF2B5EF4-FFF2-40B4-BE49-F238E27FC236}">
                <a16:creationId xmlns:a16="http://schemas.microsoft.com/office/drawing/2014/main" id="{58133A8D-5C5D-EF45-861F-43E39EACA6A8}"/>
              </a:ext>
            </a:extLst>
          </p:cNvPr>
          <p:cNvSpPr/>
          <p:nvPr/>
        </p:nvSpPr>
        <p:spPr>
          <a:xfrm flipH="1">
            <a:off x="11184735" y="2430780"/>
            <a:ext cx="62385" cy="453139"/>
          </a:xfrm>
          <a:prstGeom prst="leftBracket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951DBA7-FEB9-ED42-B915-9FD30CD8B1FB}"/>
              </a:ext>
            </a:extLst>
          </p:cNvPr>
          <p:cNvSpPr/>
          <p:nvPr/>
        </p:nvSpPr>
        <p:spPr>
          <a:xfrm>
            <a:off x="5479207" y="5791557"/>
            <a:ext cx="5705528" cy="365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b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고속도로 데이터는 제외하고 일반 국도 데이터만 사용</a:t>
            </a:r>
            <a:endParaRPr lang="en-US" altLang="ko-KR" sz="1400" b="1" u="sng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96F79A72-7DFE-054E-BCDF-9311547E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7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F855272B-242F-054C-9050-97A7C8217599}"/>
              </a:ext>
            </a:extLst>
          </p:cNvPr>
          <p:cNvSpPr/>
          <p:nvPr/>
        </p:nvSpPr>
        <p:spPr>
          <a:xfrm>
            <a:off x="2706995" y="2237026"/>
            <a:ext cx="6496707" cy="1327589"/>
          </a:xfrm>
          <a:prstGeom prst="roundRect">
            <a:avLst>
              <a:gd name="adj" fmla="val 10689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F2817A9-C37F-174D-BFF8-72201D2AA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081" y="3564615"/>
            <a:ext cx="10104975" cy="249940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데이터의 개수가 작기 때문에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해석이 불가능 하지만 </a:t>
            </a: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성능이 좋은 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Machine Learning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기법에 의존하기에 한계가 존재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어느정도 </a:t>
            </a: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해석이 가능한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통계 기반의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Classic </a:t>
            </a: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모델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 해석은 힘들지만 성능이 좋은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Machine Learning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모델을 혼합해 결과 도출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y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변수를 각 지점별 사고 건수로 잡고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regression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 진행하면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r2 score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 음수가 나오는 등 성능이 좋지 않음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y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값이 대부분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0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이고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이상의 값의 개수가 절대적으로 작기 때문 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 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</a:t>
            </a: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이상 사고가 난 경우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(y&gt;=1) </a:t>
            </a: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모두 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로 취급하여 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classification </a:t>
            </a: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문제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로 변환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(y = 0 :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발생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x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|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y = 1 :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발생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C6845-94BD-3643-913D-DD5ABFD911FA}"/>
              </a:ext>
            </a:extLst>
          </p:cNvPr>
          <p:cNvSpPr txBox="1"/>
          <p:nvPr/>
        </p:nvSpPr>
        <p:spPr>
          <a:xfrm>
            <a:off x="411081" y="1242853"/>
            <a:ext cx="3052439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모델 설정 이유 및 방법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2E25182-5DD3-784B-A2B9-16F021F7E037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BEB3465-E731-9C43-9632-9E2BECC0395C}"/>
              </a:ext>
            </a:extLst>
          </p:cNvPr>
          <p:cNvSpPr txBox="1">
            <a:spLocks/>
          </p:cNvSpPr>
          <p:nvPr/>
        </p:nvSpPr>
        <p:spPr>
          <a:xfrm>
            <a:off x="3738464" y="2488671"/>
            <a:ext cx="6137680" cy="64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Modern Modeling + Classic Modeling 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B42A29E-D7F5-6440-BC80-0C0066130C22}"/>
              </a:ext>
            </a:extLst>
          </p:cNvPr>
          <p:cNvSpPr txBox="1">
            <a:spLocks/>
          </p:cNvSpPr>
          <p:nvPr/>
        </p:nvSpPr>
        <p:spPr>
          <a:xfrm>
            <a:off x="4454744" y="2941736"/>
            <a:ext cx="1057160" cy="49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성능</a:t>
            </a:r>
            <a:endParaRPr lang="en-US" altLang="ko-KR" sz="20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FB3145D-14A5-3B43-9668-C11733C02E3D}"/>
              </a:ext>
            </a:extLst>
          </p:cNvPr>
          <p:cNvSpPr txBox="1">
            <a:spLocks/>
          </p:cNvSpPr>
          <p:nvPr/>
        </p:nvSpPr>
        <p:spPr>
          <a:xfrm>
            <a:off x="6647991" y="2941736"/>
            <a:ext cx="1057160" cy="49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해석</a:t>
            </a:r>
            <a:endParaRPr lang="en-US" altLang="ko-KR" sz="20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2A42044D-3198-414B-B0AB-83F28B755A13}"/>
              </a:ext>
            </a:extLst>
          </p:cNvPr>
          <p:cNvSpPr txBox="1">
            <a:spLocks/>
          </p:cNvSpPr>
          <p:nvPr/>
        </p:nvSpPr>
        <p:spPr>
          <a:xfrm>
            <a:off x="7625938" y="2937000"/>
            <a:ext cx="1161731" cy="49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20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DA70C6-C2E1-DA4D-87A1-3134AA3B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18AF78-4798-4D4F-AB14-9DF55E43D16A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- 1.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데이터 전처리 및 모델 선정 이유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904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3C9108-3FEF-B64C-AA24-BCF88A0EDC9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- 2.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Clustering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2F79418-A552-6A4F-9810-58355E388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595" y="2812123"/>
            <a:ext cx="5096966" cy="332567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1)</a:t>
            </a: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Kmeans, Birch, Agglomerative Clustering </a:t>
            </a: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모델 모두</a:t>
            </a:r>
            <a:endParaRPr lang="en-US" altLang="ko-KR" sz="16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    </a:t>
            </a:r>
            <a:r>
              <a:rPr lang="ko-KR" altLang="en-US" sz="16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클러스터 개수 </a:t>
            </a:r>
            <a:r>
              <a:rPr lang="en-US" altLang="ko-KR" sz="16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4</a:t>
            </a:r>
            <a:r>
              <a:rPr lang="ko-KR" altLang="en-US" sz="16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</a:t>
            </a: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일</a:t>
            </a:r>
            <a:r>
              <a:rPr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때 </a:t>
            </a:r>
            <a:r>
              <a:rPr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silhouette score</a:t>
            </a: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 가장 좋음</a:t>
            </a:r>
            <a:endParaRPr lang="en-US" altLang="ko-KR" sz="16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2)</a:t>
            </a: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Kmeans, Birch, Agglomerative Clustering </a:t>
            </a: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모델의</a:t>
            </a:r>
            <a:endParaRPr lang="en-US" altLang="ko-KR" sz="16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  군집 결과가 거의 차이가 없음</a:t>
            </a:r>
            <a:endParaRPr lang="en-US" altLang="ko-KR" sz="16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=&gt;</a:t>
            </a: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ko-KR" altLang="en-US" sz="16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해석이 용이한 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Kmeans</a:t>
            </a:r>
            <a:r>
              <a:rPr lang="ko-KR" altLang="en-US" sz="16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를 최종 모델</a:t>
            </a:r>
            <a:r>
              <a:rPr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로 선정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1999EE-4FF0-644D-BA57-16E40465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392" y="3983616"/>
            <a:ext cx="1880326" cy="23907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368C91-E088-2044-AAC7-F97D2C3464F0}"/>
              </a:ext>
            </a:extLst>
          </p:cNvPr>
          <p:cNvSpPr/>
          <p:nvPr/>
        </p:nvSpPr>
        <p:spPr>
          <a:xfrm>
            <a:off x="563880" y="2417027"/>
            <a:ext cx="5433060" cy="1512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25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미터 간격의 데이터를 이용해서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clustering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앞에서 만든 모든 변수 사용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+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Minmax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Scaling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특정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column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에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dominate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방지 위해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Kmeans, Birch, Agglomerative Clustering 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모델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사용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4B23-AA2E-8046-8657-E2E7F13191AD}"/>
              </a:ext>
            </a:extLst>
          </p:cNvPr>
          <p:cNvSpPr txBox="1"/>
          <p:nvPr/>
        </p:nvSpPr>
        <p:spPr>
          <a:xfrm>
            <a:off x="411081" y="1242853"/>
            <a:ext cx="3077766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Clustering Model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선정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F5AA0-6C92-D74B-BC98-2EB5339E7B2F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7428170-E483-C54D-931F-87DF74871CC6}"/>
              </a:ext>
            </a:extLst>
          </p:cNvPr>
          <p:cNvCxnSpPr>
            <a:cxnSpLocks/>
          </p:cNvCxnSpPr>
          <p:nvPr/>
        </p:nvCxnSpPr>
        <p:spPr>
          <a:xfrm>
            <a:off x="906352" y="3879771"/>
            <a:ext cx="3970448" cy="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A7A9F98D-608B-8043-85E4-74B9AA8A5216}"/>
              </a:ext>
            </a:extLst>
          </p:cNvPr>
          <p:cNvCxnSpPr>
            <a:cxnSpLocks/>
          </p:cNvCxnSpPr>
          <p:nvPr/>
        </p:nvCxnSpPr>
        <p:spPr>
          <a:xfrm>
            <a:off x="1941987" y="3879771"/>
            <a:ext cx="1183840" cy="603242"/>
          </a:xfrm>
          <a:prstGeom prst="bentConnector3">
            <a:avLst/>
          </a:prstGeom>
          <a:ln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5F72CC-BC6E-F34B-86ED-EB868618FA4B}"/>
              </a:ext>
            </a:extLst>
          </p:cNvPr>
          <p:cNvSpPr/>
          <p:nvPr/>
        </p:nvSpPr>
        <p:spPr>
          <a:xfrm>
            <a:off x="560941" y="3879770"/>
            <a:ext cx="1973266" cy="60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결과</a:t>
            </a:r>
            <a:endParaRPr lang="en-US" altLang="ko-KR" sz="12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각 모델의 </a:t>
            </a:r>
            <a:r>
              <a:rPr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silhouette</a:t>
            </a:r>
            <a:r>
              <a:rPr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score)</a:t>
            </a: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85015364-DF18-534B-A771-3D58E2FC643E}"/>
              </a:ext>
            </a:extLst>
          </p:cNvPr>
          <p:cNvCxnSpPr>
            <a:cxnSpLocks/>
          </p:cNvCxnSpPr>
          <p:nvPr/>
        </p:nvCxnSpPr>
        <p:spPr>
          <a:xfrm>
            <a:off x="5722620" y="2528593"/>
            <a:ext cx="0" cy="3845756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7C7EE2E6-02D0-F541-B24A-05307BDBCD5B}"/>
              </a:ext>
            </a:extLst>
          </p:cNvPr>
          <p:cNvSpPr/>
          <p:nvPr/>
        </p:nvSpPr>
        <p:spPr>
          <a:xfrm rot="16200000">
            <a:off x="5647733" y="3770816"/>
            <a:ext cx="575287" cy="425513"/>
          </a:xfrm>
          <a:prstGeom prst="downArrow">
            <a:avLst/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 대괄호[L] 31">
            <a:extLst>
              <a:ext uri="{FF2B5EF4-FFF2-40B4-BE49-F238E27FC236}">
                <a16:creationId xmlns:a16="http://schemas.microsoft.com/office/drawing/2014/main" id="{BFB0CAEA-E60F-E242-A548-DE0993BF1A1A}"/>
              </a:ext>
            </a:extLst>
          </p:cNvPr>
          <p:cNvSpPr/>
          <p:nvPr/>
        </p:nvSpPr>
        <p:spPr>
          <a:xfrm>
            <a:off x="6406997" y="2873221"/>
            <a:ext cx="62384" cy="2281938"/>
          </a:xfrm>
          <a:prstGeom prst="leftBracket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 대괄호[L] 32">
            <a:extLst>
              <a:ext uri="{FF2B5EF4-FFF2-40B4-BE49-F238E27FC236}">
                <a16:creationId xmlns:a16="http://schemas.microsoft.com/office/drawing/2014/main" id="{F8F979B1-5C17-D144-9FEB-A1E14410C9CB}"/>
              </a:ext>
            </a:extLst>
          </p:cNvPr>
          <p:cNvSpPr/>
          <p:nvPr/>
        </p:nvSpPr>
        <p:spPr>
          <a:xfrm flipH="1">
            <a:off x="11558116" y="2842603"/>
            <a:ext cx="62384" cy="2281938"/>
          </a:xfrm>
          <a:prstGeom prst="leftBracket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F071A3-EC63-5B47-B4E8-50DF8B0A45D3}"/>
              </a:ext>
            </a:extLst>
          </p:cNvPr>
          <p:cNvSpPr/>
          <p:nvPr/>
        </p:nvSpPr>
        <p:spPr>
          <a:xfrm>
            <a:off x="411081" y="1914637"/>
            <a:ext cx="5385577" cy="380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Imbalanced</a:t>
            </a:r>
            <a:r>
              <a:rPr lang="ko-KR" altLang="en-US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데이터 셋의 한계 극복 위해 </a:t>
            </a:r>
            <a:r>
              <a:rPr lang="en-US" altLang="ko-KR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Clustering </a:t>
            </a:r>
            <a:r>
              <a:rPr lang="ko-KR" altLang="en-US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진행</a:t>
            </a:r>
            <a:endParaRPr lang="en-US" altLang="ko-KR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79AAE009-CFA2-C945-BF06-E267BC63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29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9">
            <a:extLst>
              <a:ext uri="{FF2B5EF4-FFF2-40B4-BE49-F238E27FC236}">
                <a16:creationId xmlns:a16="http://schemas.microsoft.com/office/drawing/2014/main" id="{D2110630-0B0B-A54C-843B-3FFE483EF243}"/>
              </a:ext>
            </a:extLst>
          </p:cNvPr>
          <p:cNvSpPr/>
          <p:nvPr/>
        </p:nvSpPr>
        <p:spPr>
          <a:xfrm>
            <a:off x="351456" y="1411360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목차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E4C319A6-C6BE-784A-895B-EE341D8220EC}"/>
              </a:ext>
            </a:extLst>
          </p:cNvPr>
          <p:cNvSpPr/>
          <p:nvPr/>
        </p:nvSpPr>
        <p:spPr>
          <a:xfrm>
            <a:off x="6191221" y="1411359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id="{30A7927A-0E45-A748-BBAA-A82757907950}"/>
              </a:ext>
            </a:extLst>
          </p:cNvPr>
          <p:cNvSpPr/>
          <p:nvPr/>
        </p:nvSpPr>
        <p:spPr>
          <a:xfrm>
            <a:off x="333812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29B493C-8BF4-CB41-8D01-F18BC18EAA9B}"/>
              </a:ext>
            </a:extLst>
          </p:cNvPr>
          <p:cNvSpPr/>
          <p:nvPr/>
        </p:nvSpPr>
        <p:spPr>
          <a:xfrm>
            <a:off x="6191221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48D63D-D6B2-EF45-B559-D498F83A5171}"/>
              </a:ext>
            </a:extLst>
          </p:cNvPr>
          <p:cNvSpPr/>
          <p:nvPr/>
        </p:nvSpPr>
        <p:spPr>
          <a:xfrm>
            <a:off x="6292551" y="1503271"/>
            <a:ext cx="226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15B841-9485-A24E-87B8-E46A41B014F0}"/>
              </a:ext>
            </a:extLst>
          </p:cNvPr>
          <p:cNvSpPr/>
          <p:nvPr/>
        </p:nvSpPr>
        <p:spPr>
          <a:xfrm>
            <a:off x="522464" y="426137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FD406C-7EAE-074D-A1BC-5BDA8242F8C5}"/>
              </a:ext>
            </a:extLst>
          </p:cNvPr>
          <p:cNvSpPr/>
          <p:nvPr/>
        </p:nvSpPr>
        <p:spPr>
          <a:xfrm>
            <a:off x="6332984" y="4261371"/>
            <a:ext cx="278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B3655-19EC-A648-B849-A5052036B955}"/>
              </a:ext>
            </a:extLst>
          </p:cNvPr>
          <p:cNvSpPr txBox="1"/>
          <p:nvPr/>
        </p:nvSpPr>
        <p:spPr>
          <a:xfrm>
            <a:off x="6572368" y="1872603"/>
            <a:ext cx="4887029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교통사고 분석 시스템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좌표 추출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대상 학원 및 교습소 현황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자연어처리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카메라 종류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불법주정차 단속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과속 단속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유동인구 데이터 처리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25m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당 도로의 특징을 나타내는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만들기</a:t>
            </a: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25164C-1418-F342-9F34-5B18364A5EDA}"/>
              </a:ext>
            </a:extLst>
          </p:cNvPr>
          <p:cNvSpPr txBox="1"/>
          <p:nvPr/>
        </p:nvSpPr>
        <p:spPr>
          <a:xfrm>
            <a:off x="782585" y="4630703"/>
            <a:ext cx="3762987" cy="140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전처리</a:t>
            </a:r>
            <a:endParaRPr lang="en-US" altLang="ko-KR" sz="1400" dirty="0">
              <a:solidFill>
                <a:srgbClr val="404040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 Clustering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  <a:p>
            <a:pPr>
              <a:lnSpc>
                <a:spcPct val="125000"/>
              </a:lnSpc>
            </a:pP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F27431-B450-CC4E-BDBA-E5CD7ECF0A43}"/>
              </a:ext>
            </a:extLst>
          </p:cNvPr>
          <p:cNvSpPr/>
          <p:nvPr/>
        </p:nvSpPr>
        <p:spPr>
          <a:xfrm>
            <a:off x="6624392" y="4614833"/>
            <a:ext cx="3166251" cy="1139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최적 위험 구역 선정 방법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ore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기여 및 한계</a:t>
            </a:r>
            <a:endParaRPr lang="ko-Kore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591E4A-FCBD-A846-8E95-5D5306E024AA}"/>
              </a:ext>
            </a:extLst>
          </p:cNvPr>
          <p:cNvSpPr txBox="1"/>
          <p:nvPr/>
        </p:nvSpPr>
        <p:spPr>
          <a:xfrm>
            <a:off x="459203" y="1426312"/>
            <a:ext cx="2707071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1. </a:t>
            </a:r>
            <a:r>
              <a:rPr kumimoji="1" lang="ko-KR" altLang="en-US" b="1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오산시 현황</a:t>
            </a:r>
            <a:endParaRPr kumimoji="1" lang="en-US" altLang="ko-KR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921CCB-B576-9941-98A1-987DF8F91FA0}"/>
              </a:ext>
            </a:extLst>
          </p:cNvPr>
          <p:cNvSpPr txBox="1"/>
          <p:nvPr/>
        </p:nvSpPr>
        <p:spPr>
          <a:xfrm>
            <a:off x="732603" y="1869575"/>
            <a:ext cx="3771359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 어린이 인구 및 차량 통계</a:t>
            </a:r>
            <a:endParaRPr lang="en-US" altLang="ko-KR" sz="1400" dirty="0">
              <a:solidFill>
                <a:srgbClr val="404040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발생 경향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출처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TAAS)</a:t>
            </a: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1D59F0F-D695-8240-A84A-9C230999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14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8C668-8C3F-ED45-A934-80BF646759AD}"/>
              </a:ext>
            </a:extLst>
          </p:cNvPr>
          <p:cNvSpPr/>
          <p:nvPr/>
        </p:nvSpPr>
        <p:spPr>
          <a:xfrm>
            <a:off x="5440680" y="2090580"/>
            <a:ext cx="777240" cy="321665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C87C52-35BB-A747-8F53-97A2E88EB116}"/>
              </a:ext>
            </a:extLst>
          </p:cNvPr>
          <p:cNvSpPr/>
          <p:nvPr/>
        </p:nvSpPr>
        <p:spPr>
          <a:xfrm>
            <a:off x="5440680" y="2465251"/>
            <a:ext cx="777240" cy="321665"/>
          </a:xfrm>
          <a:prstGeom prst="rect">
            <a:avLst/>
          </a:prstGeom>
          <a:solidFill>
            <a:srgbClr val="0010F4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6217D3-F519-0E48-9CB2-4CFF5600C12E}"/>
              </a:ext>
            </a:extLst>
          </p:cNvPr>
          <p:cNvSpPr/>
          <p:nvPr/>
        </p:nvSpPr>
        <p:spPr>
          <a:xfrm>
            <a:off x="5440680" y="3198775"/>
            <a:ext cx="777240" cy="321665"/>
          </a:xfrm>
          <a:prstGeom prst="rect">
            <a:avLst/>
          </a:prstGeom>
          <a:solidFill>
            <a:srgbClr val="00B05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A0C773-E49B-B64E-9285-290B209E0D14}"/>
              </a:ext>
            </a:extLst>
          </p:cNvPr>
          <p:cNvSpPr/>
          <p:nvPr/>
        </p:nvSpPr>
        <p:spPr>
          <a:xfrm>
            <a:off x="5440680" y="3922341"/>
            <a:ext cx="777240" cy="321665"/>
          </a:xfrm>
          <a:prstGeom prst="rect">
            <a:avLst/>
          </a:prstGeom>
          <a:solidFill>
            <a:schemeClr val="tx1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F5AA0-6C92-D74B-BC98-2EB5339E7B2F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C00F85-456A-D040-B26B-DCE26A1C6E65}"/>
              </a:ext>
            </a:extLst>
          </p:cNvPr>
          <p:cNvSpPr txBox="1"/>
          <p:nvPr/>
        </p:nvSpPr>
        <p:spPr>
          <a:xfrm>
            <a:off x="411081" y="1242853"/>
            <a:ext cx="2813847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Kmeans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군집화 결과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9B6F564-641E-3A46-B303-89BB1CC38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247074"/>
            <a:ext cx="5562174" cy="1032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3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클러스터를 이용한 추가적인 분석을 통해서 모델 보정</a:t>
            </a:r>
            <a:endParaRPr lang="en-US" altLang="ko-KR" sz="13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3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BUT </a:t>
            </a:r>
            <a:r>
              <a:rPr lang="ko-KR" altLang="en-US" sz="13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여전히</a:t>
            </a:r>
            <a:r>
              <a:rPr lang="en-US" altLang="ko-KR" sz="13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ko-KR" altLang="en-US" sz="13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클러스터링 결과의 신뢰성 문제 존재</a:t>
            </a:r>
            <a:endParaRPr lang="en-US" altLang="ko-KR" sz="13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buFont typeface="Symbol" pitchFamily="2" charset="2"/>
              <a:buChar char="Þ"/>
            </a:pPr>
            <a:r>
              <a:rPr lang="ko-KR" altLang="en-US" sz="13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그러므로 클러스터 결과를 바로 사용하지 않고</a:t>
            </a:r>
            <a:r>
              <a:rPr lang="en-US" altLang="ko-KR" sz="13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3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모델을 보정하는 데만 사용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D8931F-19FB-B347-9B10-0B95797B8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704" b="1468"/>
          <a:stretch/>
        </p:blipFill>
        <p:spPr>
          <a:xfrm>
            <a:off x="457200" y="2035856"/>
            <a:ext cx="4619345" cy="38089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525442-142C-3445-AFEA-AD0F49A98A54}"/>
              </a:ext>
            </a:extLst>
          </p:cNvPr>
          <p:cNvSpPr/>
          <p:nvPr/>
        </p:nvSpPr>
        <p:spPr>
          <a:xfrm>
            <a:off x="5227746" y="2025639"/>
            <a:ext cx="6354654" cy="2989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0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지역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사고가 많이 발생하고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안전 시설 부족해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사고가 많이 발생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지역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과속단속 카메라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신호등의 존재로 어느정도 사고가          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         예방되는 지역 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지역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주변에 사는 사람도 없고 유동인구도 많지 않아서 사고가 발생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         하지 않는 지역  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3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지역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 1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지역과 마찬가지로 과속단속 카메라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신호등의 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	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존재로 어느정도 사고가 예방되는 지역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하지만 기본적으로 사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	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고가 많은 지역 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754459-C46F-9B4A-B945-BFD230FF8BF6}"/>
              </a:ext>
            </a:extLst>
          </p:cNvPr>
          <p:cNvSpPr/>
          <p:nvPr/>
        </p:nvSpPr>
        <p:spPr>
          <a:xfrm>
            <a:off x="457200" y="4481428"/>
            <a:ext cx="609600" cy="1363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968387-EB4C-7A4A-B693-5A835558D141}"/>
              </a:ext>
            </a:extLst>
          </p:cNvPr>
          <p:cNvSpPr/>
          <p:nvPr/>
        </p:nvSpPr>
        <p:spPr>
          <a:xfrm>
            <a:off x="533826" y="4537748"/>
            <a:ext cx="433914" cy="2655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0</a:t>
            </a:r>
            <a:r>
              <a:rPr kumimoji="1" lang="ko-KR" altLang="en-US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번</a:t>
            </a:r>
            <a:endParaRPr kumimoji="1" lang="ko-Kore-KR" altLang="en-US" sz="120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456B44-A62E-F944-BA6B-64A0DB9B008C}"/>
              </a:ext>
            </a:extLst>
          </p:cNvPr>
          <p:cNvSpPr/>
          <p:nvPr/>
        </p:nvSpPr>
        <p:spPr>
          <a:xfrm>
            <a:off x="533826" y="4859413"/>
            <a:ext cx="433914" cy="265597"/>
          </a:xfrm>
          <a:prstGeom prst="rect">
            <a:avLst/>
          </a:prstGeom>
          <a:solidFill>
            <a:srgbClr val="001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</a:t>
            </a:r>
            <a:r>
              <a:rPr kumimoji="1" lang="ko-KR" altLang="en-US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번</a:t>
            </a:r>
            <a:endParaRPr kumimoji="1" lang="ko-Kore-KR" altLang="en-US" sz="120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AA8C25-5FDC-7248-AB51-402559F0D198}"/>
              </a:ext>
            </a:extLst>
          </p:cNvPr>
          <p:cNvSpPr/>
          <p:nvPr/>
        </p:nvSpPr>
        <p:spPr>
          <a:xfrm>
            <a:off x="533826" y="5181078"/>
            <a:ext cx="433914" cy="2655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</a:t>
            </a:r>
            <a:r>
              <a:rPr kumimoji="1" lang="ko-KR" altLang="en-US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번</a:t>
            </a:r>
            <a:endParaRPr kumimoji="1" lang="ko-Kore-KR" altLang="en-US" sz="120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962B04-2272-CE43-AC9C-D57F4992191D}"/>
              </a:ext>
            </a:extLst>
          </p:cNvPr>
          <p:cNvSpPr/>
          <p:nvPr/>
        </p:nvSpPr>
        <p:spPr>
          <a:xfrm>
            <a:off x="533826" y="5502743"/>
            <a:ext cx="433914" cy="26559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3</a:t>
            </a:r>
            <a:r>
              <a:rPr kumimoji="1" lang="ko-KR" altLang="en-US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번</a:t>
            </a:r>
            <a:endParaRPr kumimoji="1" lang="ko-Kore-KR" altLang="en-US" sz="120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6" name="아래쪽 화살표[D] 35">
            <a:extLst>
              <a:ext uri="{FF2B5EF4-FFF2-40B4-BE49-F238E27FC236}">
                <a16:creationId xmlns:a16="http://schemas.microsoft.com/office/drawing/2014/main" id="{E388347C-D568-CC4E-8C10-DFA064E94E5C}"/>
              </a:ext>
            </a:extLst>
          </p:cNvPr>
          <p:cNvSpPr/>
          <p:nvPr/>
        </p:nvSpPr>
        <p:spPr>
          <a:xfrm rot="16200000">
            <a:off x="5516619" y="5233918"/>
            <a:ext cx="370121" cy="425513"/>
          </a:xfrm>
          <a:prstGeom prst="downArrow">
            <a:avLst/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왼쪽 대괄호[L] 36">
            <a:extLst>
              <a:ext uri="{FF2B5EF4-FFF2-40B4-BE49-F238E27FC236}">
                <a16:creationId xmlns:a16="http://schemas.microsoft.com/office/drawing/2014/main" id="{6EC90CA2-F09B-0842-806F-6C5A8339B43D}"/>
              </a:ext>
            </a:extLst>
          </p:cNvPr>
          <p:cNvSpPr/>
          <p:nvPr/>
        </p:nvSpPr>
        <p:spPr>
          <a:xfrm>
            <a:off x="6033616" y="5242557"/>
            <a:ext cx="62384" cy="956857"/>
          </a:xfrm>
          <a:prstGeom prst="leftBracket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왼쪽 대괄호[L] 37">
            <a:extLst>
              <a:ext uri="{FF2B5EF4-FFF2-40B4-BE49-F238E27FC236}">
                <a16:creationId xmlns:a16="http://schemas.microsoft.com/office/drawing/2014/main" id="{43161088-B1A0-3D41-9E5B-6308880DE861}"/>
              </a:ext>
            </a:extLst>
          </p:cNvPr>
          <p:cNvSpPr/>
          <p:nvPr/>
        </p:nvSpPr>
        <p:spPr>
          <a:xfrm flipH="1">
            <a:off x="11389052" y="5238753"/>
            <a:ext cx="62384" cy="956857"/>
          </a:xfrm>
          <a:prstGeom prst="leftBracket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D01DC44-DEE6-C04D-B1FB-AF9135E8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AF3D5A-A063-9244-8F39-555BF637892C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- 2.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332086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F5AA0-6C92-D74B-BC98-2EB5339E7B2F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C00F85-456A-D040-B26B-DCE26A1C6E65}"/>
              </a:ext>
            </a:extLst>
          </p:cNvPr>
          <p:cNvSpPr txBox="1"/>
          <p:nvPr/>
        </p:nvSpPr>
        <p:spPr>
          <a:xfrm>
            <a:off x="411081" y="1242853"/>
            <a:ext cx="2813847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Kmeans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군집화 결과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00D9F7-20E3-7C40-8DE5-EEADF050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5" y="2488606"/>
            <a:ext cx="8571392" cy="395186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ECF6DA-4E19-494A-8E42-4F36F0D04201}"/>
              </a:ext>
            </a:extLst>
          </p:cNvPr>
          <p:cNvSpPr/>
          <p:nvPr/>
        </p:nvSpPr>
        <p:spPr>
          <a:xfrm>
            <a:off x="487281" y="1803071"/>
            <a:ext cx="10888980" cy="494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Cluster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별 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centroid 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시각화</a:t>
            </a:r>
            <a:endParaRPr lang="en-US" altLang="ko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3DB53-69BD-244E-8A44-BD5BDC80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A5AB4E-EEFD-894C-A22C-3E1E23DF2903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- 2.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67864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3C9108-3FEF-B64C-AA24-BCF88A0EDC9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- 3.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F5AA0-6C92-D74B-BC98-2EB5339E7B2F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C00F85-456A-D040-B26B-DCE26A1C6E65}"/>
              </a:ext>
            </a:extLst>
          </p:cNvPr>
          <p:cNvSpPr txBox="1"/>
          <p:nvPr/>
        </p:nvSpPr>
        <p:spPr>
          <a:xfrm>
            <a:off x="411081" y="1242853"/>
            <a:ext cx="7199984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Logistic Regression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으로 알아본 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Feature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의 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coefficient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860A2C-36EE-1041-ACD0-9B655AF6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36" y="2305255"/>
            <a:ext cx="3250464" cy="29427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7F4724A5-4B15-F549-B642-5627A51C0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5466" y="5653807"/>
                <a:ext cx="10480114" cy="5602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18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-</a:t>
                </a:r>
                <a:r>
                  <a:rPr lang="ko-KR" altLang="en-US" sz="18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:r>
                  <a:rPr lang="en-US" altLang="ko-KR" sz="18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Logistic </a:t>
                </a:r>
                <a:r>
                  <a:rPr lang="ko-KR" altLang="en-US" sz="18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모형 </a:t>
                </a:r>
                <a:r>
                  <a:rPr lang="en-US" altLang="ko-KR" sz="18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-&gt; </a:t>
                </a:r>
                <a:r>
                  <a:rPr lang="ko-KR" altLang="en-US" sz="18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사고가 일어날 확률 </a:t>
                </a:r>
                <a:r>
                  <a:rPr lang="en-US" altLang="ko-KR" sz="18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  <m:t>𝑒</m:t>
                            </m:r>
                          </m:e>
                          <m:sup>
                            <m:nary>
                              <m:naryPr>
                                <m:chr m:val="∑"/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𝑖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  <a:ea typeface="12LotteMartDreamLight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  <a:ea typeface="12LotteMartDreamLight" panose="02020603020101020101" pitchFamily="18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  <a:ea typeface="12LotteMartDreamLight" panose="02020603020101020101" pitchFamily="18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  <a:ea typeface="12LotteMartDreamLight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  <a:ea typeface="12LotteMartDreamLight" panose="02020603020101020101" pitchFamily="18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sup>
                        </m:sSup>
                      </m:den>
                    </m:f>
                  </m:oMath>
                </a14:m>
                <a:r>
                  <a:rPr lang="en-US" altLang="ko-KR" sz="18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:r>
                  <a:rPr lang="en-US" altLang="ko-KR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(i : feature </a:t>
                </a:r>
                <a:r>
                  <a:rPr lang="ko-KR" altLang="en-US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개수</a:t>
                </a:r>
                <a:r>
                  <a:rPr lang="en-US" altLang="ko-KR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,</a:t>
                </a:r>
                <a:r>
                  <a:rPr lang="ko-KR" altLang="en-US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: i</a:t>
                </a:r>
                <a:r>
                  <a:rPr lang="ko-KR" altLang="en-US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번째 </a:t>
                </a:r>
                <a:r>
                  <a:rPr lang="en-US" altLang="ko-KR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feature</a:t>
                </a:r>
                <a:r>
                  <a:rPr lang="ko-KR" altLang="en-US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의 값</a:t>
                </a:r>
                <a:r>
                  <a:rPr lang="en-US" altLang="ko-KR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,</a:t>
                </a:r>
                <a:r>
                  <a:rPr lang="ko-KR" altLang="en-US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의 </a:t>
                </a:r>
                <a:r>
                  <a:rPr lang="en-US" altLang="ko-KR" sz="14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coefficient)</a:t>
                </a:r>
                <a:endParaRPr lang="en-US" altLang="ko-KR" sz="18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 marL="0" indent="0">
                  <a:buNone/>
                </a:pPr>
                <a:endParaRPr lang="en-US" altLang="ko-KR" sz="18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</p:txBody>
          </p:sp>
        </mc:Choice>
        <mc:Fallback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7F4724A5-4B15-F549-B642-5627A51C0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5466" y="5653807"/>
                <a:ext cx="10480114" cy="560282"/>
              </a:xfrm>
              <a:blipFill>
                <a:blip r:embed="rId3"/>
                <a:stretch>
                  <a:fillRect l="-484" t="-8696" b="-478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3CEB3CA-55B5-0F45-A618-1DF38B288155}"/>
              </a:ext>
            </a:extLst>
          </p:cNvPr>
          <p:cNvSpPr/>
          <p:nvPr/>
        </p:nvSpPr>
        <p:spPr>
          <a:xfrm>
            <a:off x="8176260" y="2272767"/>
            <a:ext cx="365760" cy="3007703"/>
          </a:xfrm>
          <a:prstGeom prst="roundRect">
            <a:avLst/>
          </a:prstGeom>
          <a:noFill/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816DF15-F051-1A47-B625-52CAB789B5F5}"/>
              </a:ext>
            </a:extLst>
          </p:cNvPr>
          <p:cNvCxnSpPr>
            <a:cxnSpLocks/>
          </p:cNvCxnSpPr>
          <p:nvPr/>
        </p:nvCxnSpPr>
        <p:spPr>
          <a:xfrm>
            <a:off x="8923020" y="6027922"/>
            <a:ext cx="1722120" cy="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A2AF6B-1AA8-0A4E-BC1E-128D7A914247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8359140" y="5280470"/>
            <a:ext cx="830580" cy="471168"/>
          </a:xfrm>
          <a:prstGeom prst="straightConnector1">
            <a:avLst/>
          </a:prstGeom>
          <a:ln w="19050"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837678-1B89-1E41-AD4F-036BD1B1D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04" y="2665181"/>
            <a:ext cx="5366560" cy="24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CF8D9CD-0557-7943-B936-647699111402}"/>
              </a:ext>
            </a:extLst>
          </p:cNvPr>
          <p:cNvCxnSpPr>
            <a:cxnSpLocks/>
          </p:cNvCxnSpPr>
          <p:nvPr/>
        </p:nvCxnSpPr>
        <p:spPr>
          <a:xfrm>
            <a:off x="1722120" y="3182355"/>
            <a:ext cx="47320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E76729FA-B2D5-8942-8200-0232A867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556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F5AA0-6C92-D74B-BC98-2EB5339E7B2F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C00F85-456A-D040-B26B-DCE26A1C6E65}"/>
              </a:ext>
            </a:extLst>
          </p:cNvPr>
          <p:cNvSpPr txBox="1"/>
          <p:nvPr/>
        </p:nvSpPr>
        <p:spPr>
          <a:xfrm>
            <a:off x="411081" y="1242853"/>
            <a:ext cx="2160271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선택된 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Feature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0D4CCD-F089-B849-B014-8338EC42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36" y="2297635"/>
            <a:ext cx="3250464" cy="2942728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6BD2F6B-355D-BB48-9F2D-87EF98FFEE0A}"/>
              </a:ext>
            </a:extLst>
          </p:cNvPr>
          <p:cNvSpPr/>
          <p:nvPr/>
        </p:nvSpPr>
        <p:spPr>
          <a:xfrm>
            <a:off x="9212580" y="2272767"/>
            <a:ext cx="365760" cy="3007703"/>
          </a:xfrm>
          <a:prstGeom prst="roundRect">
            <a:avLst/>
          </a:prstGeom>
          <a:noFill/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A6CD3AC-E002-904A-AC6E-5027BAA3D8D9}"/>
              </a:ext>
            </a:extLst>
          </p:cNvPr>
          <p:cNvSpPr/>
          <p:nvPr/>
        </p:nvSpPr>
        <p:spPr>
          <a:xfrm flipV="1">
            <a:off x="7036536" y="2829026"/>
            <a:ext cx="3250464" cy="142774"/>
          </a:xfrm>
          <a:prstGeom prst="roundRect">
            <a:avLst/>
          </a:prstGeom>
          <a:solidFill>
            <a:srgbClr val="6B6DCD">
              <a:alpha val="3607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E09CAF6-CB95-2142-A503-6B4F480C6840}"/>
              </a:ext>
            </a:extLst>
          </p:cNvPr>
          <p:cNvSpPr/>
          <p:nvPr/>
        </p:nvSpPr>
        <p:spPr>
          <a:xfrm flipV="1">
            <a:off x="7036536" y="3345177"/>
            <a:ext cx="3250464" cy="142774"/>
          </a:xfrm>
          <a:prstGeom prst="roundRect">
            <a:avLst/>
          </a:prstGeom>
          <a:solidFill>
            <a:srgbClr val="6B6DCD">
              <a:alpha val="3607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AC50586-FF44-7741-A77F-28B761705A68}"/>
              </a:ext>
            </a:extLst>
          </p:cNvPr>
          <p:cNvSpPr/>
          <p:nvPr/>
        </p:nvSpPr>
        <p:spPr>
          <a:xfrm flipV="1">
            <a:off x="7036536" y="3532072"/>
            <a:ext cx="3250464" cy="142774"/>
          </a:xfrm>
          <a:prstGeom prst="roundRect">
            <a:avLst/>
          </a:prstGeom>
          <a:solidFill>
            <a:srgbClr val="6B6DCD">
              <a:alpha val="3607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3E6A35D-B5A6-534B-8157-81D0882C770A}"/>
              </a:ext>
            </a:extLst>
          </p:cNvPr>
          <p:cNvSpPr/>
          <p:nvPr/>
        </p:nvSpPr>
        <p:spPr>
          <a:xfrm flipV="1">
            <a:off x="7036536" y="4214562"/>
            <a:ext cx="3250464" cy="142774"/>
          </a:xfrm>
          <a:prstGeom prst="roundRect">
            <a:avLst/>
          </a:prstGeom>
          <a:solidFill>
            <a:srgbClr val="6B6DCD">
              <a:alpha val="3607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7B971C1-F235-474D-B94A-3554BE7BF9A8}"/>
              </a:ext>
            </a:extLst>
          </p:cNvPr>
          <p:cNvSpPr/>
          <p:nvPr/>
        </p:nvSpPr>
        <p:spPr>
          <a:xfrm flipV="1">
            <a:off x="7036536" y="5080750"/>
            <a:ext cx="3250464" cy="142774"/>
          </a:xfrm>
          <a:prstGeom prst="roundRect">
            <a:avLst/>
          </a:prstGeom>
          <a:solidFill>
            <a:srgbClr val="6B6DCD">
              <a:alpha val="3607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886DBC-EB4D-654D-ACBC-75522E04361D}"/>
              </a:ext>
            </a:extLst>
          </p:cNvPr>
          <p:cNvSpPr/>
          <p:nvPr/>
        </p:nvSpPr>
        <p:spPr>
          <a:xfrm>
            <a:off x="926295" y="5578177"/>
            <a:ext cx="10531698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p-value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를 기준으로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0.05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보다 큰 경우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drop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shortest_cross_dist :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p-value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기준은 충족하지만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남아있는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중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유일하게 사고 발생이 아닌 사고를 줄여주는 요인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                          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그렇기 때문에 학습에 방해될 것이므로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drop</a:t>
            </a:r>
            <a:endParaRPr lang="ko-KR" altLang="en-US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93E979E4-AB75-AE41-9A25-59C1F145DB21}"/>
              </a:ext>
            </a:extLst>
          </p:cNvPr>
          <p:cNvCxnSpPr>
            <a:cxnSpLocks/>
          </p:cNvCxnSpPr>
          <p:nvPr/>
        </p:nvCxnSpPr>
        <p:spPr>
          <a:xfrm>
            <a:off x="1182169" y="5944456"/>
            <a:ext cx="686930" cy="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DB6F09A1-9119-EC41-ABDD-F253028AE242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531621" y="5280470"/>
            <a:ext cx="7863839" cy="752763"/>
          </a:xfrm>
          <a:prstGeom prst="bentConnector2">
            <a:avLst/>
          </a:prstGeom>
          <a:ln w="12700"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B87D1413-A36A-EC4C-B294-DA7CAC13D1D3}"/>
              </a:ext>
            </a:extLst>
          </p:cNvPr>
          <p:cNvCxnSpPr/>
          <p:nvPr/>
        </p:nvCxnSpPr>
        <p:spPr>
          <a:xfrm flipV="1">
            <a:off x="1535818" y="5945612"/>
            <a:ext cx="0" cy="87621"/>
          </a:xfrm>
          <a:prstGeom prst="line">
            <a:avLst/>
          </a:prstGeom>
          <a:ln w="1270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D3833AD-CED1-7943-AF44-C9A0C1031157}"/>
              </a:ext>
            </a:extLst>
          </p:cNvPr>
          <p:cNvSpPr/>
          <p:nvPr/>
        </p:nvSpPr>
        <p:spPr>
          <a:xfrm>
            <a:off x="1524000" y="2297635"/>
            <a:ext cx="4873667" cy="738550"/>
          </a:xfrm>
          <a:prstGeom prst="roundRect">
            <a:avLst/>
          </a:prstGeom>
          <a:solidFill>
            <a:srgbClr val="FFFFFF">
              <a:alpha val="44314"/>
            </a:srgbClr>
          </a:solidFill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87696-BB13-F14A-9314-C8277B43DC56}"/>
              </a:ext>
            </a:extLst>
          </p:cNvPr>
          <p:cNvSpPr txBox="1"/>
          <p:nvPr/>
        </p:nvSpPr>
        <p:spPr>
          <a:xfrm>
            <a:off x="1531621" y="2405929"/>
            <a:ext cx="489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유동인구</a:t>
            </a:r>
            <a:r>
              <a:rPr kumimoji="1" lang="en-US" altLang="ko-KR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</a:t>
            </a:r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주변 학교</a:t>
            </a:r>
            <a:r>
              <a:rPr kumimoji="1" lang="en-US" altLang="ko-KR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유치원 개수</a:t>
            </a:r>
            <a:r>
              <a:rPr kumimoji="1" lang="en-US" altLang="ko-KR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</a:t>
            </a:r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어린이 대상 학원</a:t>
            </a:r>
            <a:r>
              <a:rPr kumimoji="1" lang="en-US" altLang="ko-KR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교습소 개수</a:t>
            </a:r>
            <a:r>
              <a:rPr kumimoji="1" lang="en-US" altLang="ko-KR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</a:t>
            </a:r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endParaRPr kumimoji="1" lang="en-US" altLang="ko-KR" sz="14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algn="ctr"/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불법 주정차량 단속 건수</a:t>
            </a:r>
            <a:r>
              <a:rPr kumimoji="1" lang="en-US" altLang="ko-KR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</a:t>
            </a:r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도로 폭</a:t>
            </a:r>
            <a:r>
              <a:rPr kumimoji="1" lang="en-US" altLang="ko-KR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</a:t>
            </a:r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사거리 개수 선택</a:t>
            </a:r>
            <a:endParaRPr kumimoji="1" lang="en-US" altLang="ko-Kore-KR" sz="14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484DD5B-3DED-4B45-9BF9-6ACE1AC8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30" y="3235819"/>
            <a:ext cx="4866046" cy="23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9DCEEDCA-0AF5-9A42-AC27-4E9C3261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B6E8D35-BBFB-7446-8C41-F0DCE27FB0B5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- 3.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</p:txBody>
      </p:sp>
    </p:spTree>
    <p:extLst>
      <p:ext uri="{BB962C8B-B14F-4D97-AF65-F5344CB8AC3E}">
        <p14:creationId xmlns:p14="http://schemas.microsoft.com/office/powerpoint/2010/main" val="299938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F5AA0-6C92-D74B-BC98-2EB5339E7B2F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C00F85-456A-D040-B26B-DCE26A1C6E65}"/>
              </a:ext>
            </a:extLst>
          </p:cNvPr>
          <p:cNvSpPr txBox="1"/>
          <p:nvPr/>
        </p:nvSpPr>
        <p:spPr>
          <a:xfrm>
            <a:off x="411081" y="1242853"/>
            <a:ext cx="5651612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선택된 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6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개의 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Feature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를 사용하여 회귀분석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FBBB17D-4057-BE46-8650-511D4362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5" y="2879831"/>
            <a:ext cx="4411978" cy="21756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6</a:t>
            </a:r>
            <a:r>
              <a:rPr lang="ko-KR" altLang="en-US" sz="18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개의 변수를 사용하여 단순 회귀분석</a:t>
            </a:r>
            <a:endParaRPr lang="en-US" altLang="ko-KR" sz="18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클러스터링 </a:t>
            </a:r>
            <a:r>
              <a:rPr lang="en-US" altLang="ko-KR" sz="18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0,3</a:t>
            </a:r>
            <a:r>
              <a:rPr lang="ko-KR" altLang="en-US" sz="18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지역에만 사고가 존재하기 때문에</a:t>
            </a:r>
            <a:r>
              <a:rPr lang="en-US" altLang="ko-KR" sz="18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ko-KR" altLang="en-US" sz="18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이에 대해서 추가적인 회귀 분석</a:t>
            </a:r>
            <a:endParaRPr lang="en-US" altLang="ko-KR" sz="18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스쿨존에 대해서 추가적인 회귀분석</a:t>
            </a:r>
            <a:endParaRPr lang="en-US" altLang="ko-KR" sz="18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856C5C-2B3C-454C-B661-A68C3C33960D}"/>
              </a:ext>
            </a:extLst>
          </p:cNvPr>
          <p:cNvSpPr/>
          <p:nvPr/>
        </p:nvSpPr>
        <p:spPr>
          <a:xfrm>
            <a:off x="10753090" y="4516044"/>
            <a:ext cx="845820" cy="321665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schoolzone</a:t>
            </a:r>
            <a:endParaRPr kumimoji="1" lang="ko-Kore-KR" altLang="en-US" sz="1050" dirty="0">
              <a:solidFill>
                <a:schemeClr val="tx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38C0EB-A79A-A34A-8907-04BEA18E9B2A}"/>
              </a:ext>
            </a:extLst>
          </p:cNvPr>
          <p:cNvSpPr/>
          <p:nvPr/>
        </p:nvSpPr>
        <p:spPr>
          <a:xfrm>
            <a:off x="10753090" y="3022476"/>
            <a:ext cx="845820" cy="321665"/>
          </a:xfrm>
          <a:prstGeom prst="rect">
            <a:avLst/>
          </a:prstGeom>
          <a:solidFill>
            <a:srgbClr val="0010F4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base</a:t>
            </a:r>
            <a:endParaRPr kumimoji="1" lang="ko-Kore-KR" altLang="en-US" sz="1400">
              <a:solidFill>
                <a:schemeClr val="tx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40C86-A70B-0541-958F-0CCBD23A60B9}"/>
              </a:ext>
            </a:extLst>
          </p:cNvPr>
          <p:cNvSpPr/>
          <p:nvPr/>
        </p:nvSpPr>
        <p:spPr>
          <a:xfrm>
            <a:off x="10753090" y="3537105"/>
            <a:ext cx="845820" cy="321665"/>
          </a:xfrm>
          <a:prstGeom prst="rect">
            <a:avLst/>
          </a:prstGeom>
          <a:solidFill>
            <a:srgbClr val="FF93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cluster0</a:t>
            </a:r>
            <a:endParaRPr kumimoji="1" lang="ko-Kore-KR" altLang="en-US" sz="1400">
              <a:solidFill>
                <a:schemeClr val="tx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5D2106-9434-F94F-9C51-DBA0E528AEEB}"/>
              </a:ext>
            </a:extLst>
          </p:cNvPr>
          <p:cNvSpPr/>
          <p:nvPr/>
        </p:nvSpPr>
        <p:spPr>
          <a:xfrm>
            <a:off x="10753090" y="3942204"/>
            <a:ext cx="845820" cy="321665"/>
          </a:xfrm>
          <a:prstGeom prst="rect">
            <a:avLst/>
          </a:prstGeom>
          <a:solidFill>
            <a:srgbClr val="00B05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cluster3</a:t>
            </a:r>
            <a:endParaRPr kumimoji="1" lang="ko-Kore-KR" altLang="en-US" sz="1400">
              <a:solidFill>
                <a:schemeClr val="tx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EC5F53-AD31-DA4A-ADDA-E851EF1A36E9}"/>
              </a:ext>
            </a:extLst>
          </p:cNvPr>
          <p:cNvSpPr txBox="1"/>
          <p:nvPr/>
        </p:nvSpPr>
        <p:spPr>
          <a:xfrm>
            <a:off x="2056004" y="2298912"/>
            <a:ext cx="2878480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모델들에서 각 변수의 </a:t>
            </a:r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Beta</a:t>
            </a:r>
            <a:r>
              <a:rPr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값</a:t>
            </a:r>
            <a:endParaRPr lang="en-US" altLang="ko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" name="오른쪽 중괄호[R] 1">
            <a:extLst>
              <a:ext uri="{FF2B5EF4-FFF2-40B4-BE49-F238E27FC236}">
                <a16:creationId xmlns:a16="http://schemas.microsoft.com/office/drawing/2014/main" id="{42BCFC31-DF35-714A-9EF1-A983ECDFFB39}"/>
              </a:ext>
            </a:extLst>
          </p:cNvPr>
          <p:cNvSpPr/>
          <p:nvPr/>
        </p:nvSpPr>
        <p:spPr>
          <a:xfrm>
            <a:off x="10638375" y="3022476"/>
            <a:ext cx="60105" cy="321665"/>
          </a:xfrm>
          <a:prstGeom prst="rightBrace">
            <a:avLst/>
          </a:prstGeom>
          <a:ln w="1270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402A87A4-22B3-7A41-91F4-56C01D7F6148}"/>
              </a:ext>
            </a:extLst>
          </p:cNvPr>
          <p:cNvSpPr/>
          <p:nvPr/>
        </p:nvSpPr>
        <p:spPr>
          <a:xfrm>
            <a:off x="10638375" y="3581400"/>
            <a:ext cx="60105" cy="682469"/>
          </a:xfrm>
          <a:prstGeom prst="rightBrace">
            <a:avLst/>
          </a:prstGeom>
          <a:ln w="1270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중괄호[R] 17">
            <a:extLst>
              <a:ext uri="{FF2B5EF4-FFF2-40B4-BE49-F238E27FC236}">
                <a16:creationId xmlns:a16="http://schemas.microsoft.com/office/drawing/2014/main" id="{0BA859D2-4493-314D-BABE-E16820930443}"/>
              </a:ext>
            </a:extLst>
          </p:cNvPr>
          <p:cNvSpPr/>
          <p:nvPr/>
        </p:nvSpPr>
        <p:spPr>
          <a:xfrm>
            <a:off x="10636260" y="4498819"/>
            <a:ext cx="60105" cy="321665"/>
          </a:xfrm>
          <a:prstGeom prst="rightBrace">
            <a:avLst/>
          </a:prstGeom>
          <a:ln w="1270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24831E4-9237-D641-AF1B-7EA3700AD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67" y="2777192"/>
            <a:ext cx="5662955" cy="278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C82BB6F-22AA-C84D-8AF9-97A7E72F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821012-D20B-164B-A3D8-184007FEC3E7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- 3.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</p:txBody>
      </p:sp>
    </p:spTree>
    <p:extLst>
      <p:ext uri="{BB962C8B-B14F-4D97-AF65-F5344CB8AC3E}">
        <p14:creationId xmlns:p14="http://schemas.microsoft.com/office/powerpoint/2010/main" val="3228862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F5AA0-6C92-D74B-BC98-2EB5339E7B2F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C00F85-456A-D040-B26B-DCE26A1C6E65}"/>
              </a:ext>
            </a:extLst>
          </p:cNvPr>
          <p:cNvSpPr txBox="1"/>
          <p:nvPr/>
        </p:nvSpPr>
        <p:spPr>
          <a:xfrm>
            <a:off x="411081" y="1242853"/>
            <a:ext cx="1941557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회귀분석 결론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4278412-C5C8-2F47-9B4C-A8F1DE3A3F0C}"/>
                  </a:ext>
                </a:extLst>
              </p:cNvPr>
              <p:cNvSpPr/>
              <p:nvPr/>
            </p:nvSpPr>
            <p:spPr>
              <a:xfrm>
                <a:off x="487281" y="1803071"/>
                <a:ext cx="10888980" cy="494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altLang="ko-KR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Logistic</a:t>
                </a:r>
                <a:r>
                  <a:rPr lang="ko-KR" altLang="en-US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 모형</a:t>
                </a:r>
                <a:r>
                  <a:rPr lang="en-US" altLang="ko-KR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 </a:t>
                </a:r>
                <a:r>
                  <a:rPr lang="ko-KR" altLang="en-US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자체의 성능이 </a:t>
                </a:r>
                <a:r>
                  <a:rPr lang="en-US" altLang="ko-KR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f1 score</a:t>
                </a:r>
                <a:r>
                  <a:rPr lang="ko-KR" altLang="en-US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기준 </a:t>
                </a:r>
                <a:r>
                  <a:rPr lang="en-US" altLang="ko-KR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0~0.12</a:t>
                </a:r>
                <a:r>
                  <a:rPr lang="ko-KR" altLang="en-US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정도로 높지 않다</a:t>
                </a:r>
                <a:r>
                  <a:rPr lang="en-US" altLang="ko-KR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 -&gt;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값만 활용해 </a:t>
                </a:r>
                <a:r>
                  <a:rPr lang="ko-KR" altLang="en-US" dirty="0">
                    <a:solidFill>
                      <a:srgbClr val="FF0000"/>
                    </a:solidFill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사고 확률이 아닌 위험도 </a:t>
                </a:r>
                <a:r>
                  <a:rPr lang="ko-KR" altLang="en-US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산정</a:t>
                </a:r>
                <a:endParaRPr lang="en-US" altLang="ko-KR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endParaRP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4278412-C5C8-2F47-9B4C-A8F1DE3A3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81" y="1803071"/>
                <a:ext cx="10888980" cy="494687"/>
              </a:xfrm>
              <a:prstGeom prst="rect">
                <a:avLst/>
              </a:prstGeom>
              <a:blipFill>
                <a:blip r:embed="rId2"/>
                <a:stretch>
                  <a:fillRect l="-466" b="-179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5E717F7-F144-6541-B639-20360913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8" r="134"/>
          <a:stretch/>
        </p:blipFill>
        <p:spPr>
          <a:xfrm>
            <a:off x="739559" y="3489960"/>
            <a:ext cx="3984422" cy="1687092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A5BE8AE-3046-9C4E-BAFF-CC2B85247BA2}"/>
              </a:ext>
            </a:extLst>
          </p:cNvPr>
          <p:cNvSpPr/>
          <p:nvPr/>
        </p:nvSpPr>
        <p:spPr>
          <a:xfrm>
            <a:off x="5044440" y="2490699"/>
            <a:ext cx="5882640" cy="3681501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EAD9D88-CD11-4D46-90B1-282FA9097D85}"/>
                  </a:ext>
                </a:extLst>
              </p:cNvPr>
              <p:cNvSpPr/>
              <p:nvPr/>
            </p:nvSpPr>
            <p:spPr>
              <a:xfrm>
                <a:off x="5198706" y="2606759"/>
                <a:ext cx="6064492" cy="2280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𝑙𝑖𝑠𝑡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]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지역이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cluster3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에 속할 경우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: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𝑙𝑖𝑠𝑡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𝑐𝑙𝑢𝑠𝑡𝑒𝑟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추가</a:t>
                </a:r>
                <a:endParaRPr lang="en-US" altLang="ko-KR" sz="16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지역이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cluster1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에 속할 경우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: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𝑙𝑖𝑠𝑡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𝑐𝑙𝑢𝑠𝑡𝑒𝑟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추가</a:t>
                </a:r>
                <a:endParaRPr lang="en-US" altLang="ko-KR" sz="16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지역이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schoolzone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에 속할 경우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: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𝑙𝑖𝑠𝑡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𝑠𝑐h𝑜𝑜𝑙𝑧𝑜𝑛𝑒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추가</a:t>
                </a:r>
                <a:endParaRPr lang="en-US" altLang="ko-KR" sz="16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최종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𝑙𝑖𝑠𝑡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의 평균</a:t>
                </a:r>
                <a:endParaRPr lang="en-US" altLang="ko-KR" sz="16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US" altLang="ko-Kore-KR" sz="16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EAD9D88-CD11-4D46-90B1-282FA9097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706" y="2606759"/>
                <a:ext cx="6064492" cy="2280561"/>
              </a:xfrm>
              <a:prstGeom prst="rect">
                <a:avLst/>
              </a:prstGeom>
              <a:blipFill>
                <a:blip r:embed="rId4"/>
                <a:stretch>
                  <a:fillRect l="-2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BC3261-6E9C-9C44-90C5-F236DCE578DF}"/>
                  </a:ext>
                </a:extLst>
              </p:cNvPr>
              <p:cNvSpPr txBox="1"/>
              <p:nvPr/>
            </p:nvSpPr>
            <p:spPr>
              <a:xfrm>
                <a:off x="5198706" y="4734533"/>
                <a:ext cx="5667414" cy="121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Ex1) A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지역이 </a:t>
                </a: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cluster1, schoolzone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모두에 속할 경우</a:t>
                </a:r>
                <a:endParaRPr kumimoji="1" lang="en-US" altLang="ko-KR" sz="1200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2,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3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조건에 해당 </a:t>
                </a: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-&gt;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A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지역의 최종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kumimoji="1" lang="ko-Kore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값은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avg(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kumimoji="1" lang="en-US" altLang="ko-Kore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𝑐𝑙𝑢𝑠𝑡𝑒𝑟</m:t>
                        </m:r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𝑠𝑐h𝑜𝑜𝑙𝑧𝑜𝑛𝑒</m:t>
                        </m:r>
                      </m:sub>
                    </m:sSub>
                  </m:oMath>
                </a14:m>
                <a:r>
                  <a:rPr kumimoji="1" lang="en-US" altLang="ko-Kore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Ex2) B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지역이 </a:t>
                </a: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cluster1, cluster3, schoolzone 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어디에도 속하지 않을 경우</a:t>
                </a:r>
                <a:endParaRPr kumimoji="1" lang="en-US" altLang="ko-KR" sz="1200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-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아무 조건에도 해당하지 않음 </a:t>
                </a: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-&gt;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B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지역의 최종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kumimoji="1" lang="ko-Kore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값은</a:t>
                </a:r>
                <a:r>
                  <a:rPr kumimoji="1" lang="ko-KR" altLang="en-US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:r>
                  <a:rPr kumimoji="1" lang="en-US" altLang="ko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avg(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kumimoji="1" lang="en-US" altLang="ko-Kore-KR" sz="1200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6B6DC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endParaRPr kumimoji="1" lang="ko-Kore-KR" altLang="en-US" sz="1200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BC3261-6E9C-9C44-90C5-F236DCE5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706" y="4734533"/>
                <a:ext cx="5667414" cy="1219886"/>
              </a:xfrm>
              <a:prstGeom prst="rect">
                <a:avLst/>
              </a:prstGeom>
              <a:blipFill>
                <a:blip r:embed="rId5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9A84452-5F5C-3648-9BCA-B8AF5C2A7238}"/>
                  </a:ext>
                </a:extLst>
              </p:cNvPr>
              <p:cNvSpPr/>
              <p:nvPr/>
            </p:nvSpPr>
            <p:spPr>
              <a:xfrm>
                <a:off x="1356360" y="2796845"/>
                <a:ext cx="2750820" cy="494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ko-KR" altLang="en-US" b="1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최종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rgbClr val="6B6DC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ko-KR" altLang="en-US" b="1" dirty="0">
                    <a:solidFill>
                      <a:srgbClr val="6B6DCD"/>
                    </a:solidFill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값을 계산하는 방법</a:t>
                </a:r>
                <a:endParaRPr lang="en-US" altLang="ko-KR" b="1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9A84452-5F5C-3648-9BCA-B8AF5C2A7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360" y="2796845"/>
                <a:ext cx="2750820" cy="494687"/>
              </a:xfrm>
              <a:prstGeom prst="rect">
                <a:avLst/>
              </a:prstGeom>
              <a:blipFill>
                <a:blip r:embed="rId6"/>
                <a:stretch>
                  <a:fillRect l="-2304" b="-1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D7495BA-19EF-A041-8CA7-4D4738D7202A}"/>
              </a:ext>
            </a:extLst>
          </p:cNvPr>
          <p:cNvCxnSpPr>
            <a:cxnSpLocks/>
          </p:cNvCxnSpPr>
          <p:nvPr/>
        </p:nvCxnSpPr>
        <p:spPr>
          <a:xfrm>
            <a:off x="1356360" y="3291532"/>
            <a:ext cx="2499360" cy="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6F5926-B402-F247-81D7-5FE509F3076D}"/>
              </a:ext>
            </a:extLst>
          </p:cNvPr>
          <p:cNvCxnSpPr/>
          <p:nvPr/>
        </p:nvCxnSpPr>
        <p:spPr>
          <a:xfrm>
            <a:off x="3855720" y="3108960"/>
            <a:ext cx="1188720" cy="0"/>
          </a:xfrm>
          <a:prstGeom prst="straightConnector1">
            <a:avLst/>
          </a:prstGeom>
          <a:ln w="19050"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5614107-54CB-F445-A176-D132C9F5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C5ABED-7CB6-0747-8520-A72EAF9C4DA1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- 3.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</p:txBody>
      </p:sp>
    </p:spTree>
    <p:extLst>
      <p:ext uri="{BB962C8B-B14F-4D97-AF65-F5344CB8AC3E}">
        <p14:creationId xmlns:p14="http://schemas.microsoft.com/office/powerpoint/2010/main" val="47793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F5AA0-6C92-D74B-BC98-2EB5339E7B2F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C00F85-456A-D040-B26B-DCE26A1C6E65}"/>
              </a:ext>
            </a:extLst>
          </p:cNvPr>
          <p:cNvSpPr txBox="1"/>
          <p:nvPr/>
        </p:nvSpPr>
        <p:spPr>
          <a:xfrm>
            <a:off x="411081" y="1242853"/>
            <a:ext cx="2866490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회귀분석 결과 시각화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48DC97-8035-334A-AB6B-75044E7E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87" y="2173977"/>
            <a:ext cx="3852077" cy="387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E55E26D-4E89-B24A-8526-78C75BA5C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29000"/>
            <a:ext cx="4586813" cy="118415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검은 점은 실제 사고 지점</a:t>
            </a:r>
            <a:endParaRPr lang="en-US" altLang="ko-KR" sz="18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 위 점의 색이 진해질수록 어린이 교통사고의 위험도가 높음을 의미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37071CC-73B3-A448-8536-C094B4E46565}"/>
              </a:ext>
            </a:extLst>
          </p:cNvPr>
          <p:cNvSpPr/>
          <p:nvPr/>
        </p:nvSpPr>
        <p:spPr>
          <a:xfrm>
            <a:off x="3718560" y="4183380"/>
            <a:ext cx="518160" cy="1135380"/>
          </a:xfrm>
          <a:prstGeom prst="roundRect">
            <a:avLst/>
          </a:prstGeom>
          <a:noFill/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410476-9A97-C84F-A4B1-A6409B360E0A}"/>
              </a:ext>
            </a:extLst>
          </p:cNvPr>
          <p:cNvSpPr/>
          <p:nvPr/>
        </p:nvSpPr>
        <p:spPr>
          <a:xfrm>
            <a:off x="2575561" y="2849880"/>
            <a:ext cx="647700" cy="777240"/>
          </a:xfrm>
          <a:prstGeom prst="roundRect">
            <a:avLst/>
          </a:prstGeom>
          <a:noFill/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998908E6-FB2F-1E4F-AD51-32F7236F22B6}"/>
              </a:ext>
            </a:extLst>
          </p:cNvPr>
          <p:cNvCxnSpPr>
            <a:cxnSpLocks/>
          </p:cNvCxnSpPr>
          <p:nvPr/>
        </p:nvCxnSpPr>
        <p:spPr>
          <a:xfrm flipH="1" flipV="1">
            <a:off x="3997702" y="5155680"/>
            <a:ext cx="1671578" cy="55932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3">
            <a:extLst>
              <a:ext uri="{FF2B5EF4-FFF2-40B4-BE49-F238E27FC236}">
                <a16:creationId xmlns:a16="http://schemas.microsoft.com/office/drawing/2014/main" id="{50F0C13C-85FB-7645-B18B-DBC5D8953636}"/>
              </a:ext>
            </a:extLst>
          </p:cNvPr>
          <p:cNvCxnSpPr>
            <a:cxnSpLocks/>
          </p:cNvCxnSpPr>
          <p:nvPr/>
        </p:nvCxnSpPr>
        <p:spPr>
          <a:xfrm flipH="1">
            <a:off x="2953702" y="2423160"/>
            <a:ext cx="2867764" cy="5532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86CBFD8-6A82-FD4F-B856-18C66A23E11D}"/>
              </a:ext>
            </a:extLst>
          </p:cNvPr>
          <p:cNvSpPr txBox="1">
            <a:spLocks/>
          </p:cNvSpPr>
          <p:nvPr/>
        </p:nvSpPr>
        <p:spPr>
          <a:xfrm>
            <a:off x="5669280" y="5435340"/>
            <a:ext cx="2994660" cy="5593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도로의 색이 더 진함 </a:t>
            </a:r>
            <a:r>
              <a:rPr lang="en-US" altLang="ko-KR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</a:t>
            </a: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상대적 위험도가 높음</a:t>
            </a:r>
            <a:endParaRPr lang="en-US" altLang="ko-KR" sz="18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 사고 지점이 상대적으로 많은 것을 확인 가능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EA60CC9F-2A15-CE4A-9FB6-2A42001F05D3}"/>
              </a:ext>
            </a:extLst>
          </p:cNvPr>
          <p:cNvSpPr txBox="1">
            <a:spLocks/>
          </p:cNvSpPr>
          <p:nvPr/>
        </p:nvSpPr>
        <p:spPr>
          <a:xfrm>
            <a:off x="5821466" y="2126986"/>
            <a:ext cx="2994660" cy="5593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도로의 색이 더 연함 </a:t>
            </a:r>
            <a:r>
              <a:rPr lang="en-US" altLang="ko-KR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</a:t>
            </a: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상대적 위험도가 낮음</a:t>
            </a:r>
            <a:endParaRPr lang="en-US" altLang="ko-KR" sz="18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 사고 지점이 상대적으로 적은 것을 확인 가능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4B68137E-938D-2747-ADF4-666C52EE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BF486D-BFAD-AB45-A06F-3ACE8318C127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- 3.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</p:txBody>
      </p:sp>
    </p:spTree>
    <p:extLst>
      <p:ext uri="{BB962C8B-B14F-4D97-AF65-F5344CB8AC3E}">
        <p14:creationId xmlns:p14="http://schemas.microsoft.com/office/powerpoint/2010/main" val="61718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모서리가 둥근 직사각형 497">
            <a:extLst>
              <a:ext uri="{FF2B5EF4-FFF2-40B4-BE49-F238E27FC236}">
                <a16:creationId xmlns:a16="http://schemas.microsoft.com/office/drawing/2014/main" id="{2234E046-6AD1-F841-8E85-B03887E08DE6}"/>
              </a:ext>
            </a:extLst>
          </p:cNvPr>
          <p:cNvSpPr/>
          <p:nvPr/>
        </p:nvSpPr>
        <p:spPr>
          <a:xfrm flipV="1">
            <a:off x="8193985" y="5829135"/>
            <a:ext cx="1257925" cy="307465"/>
          </a:xfrm>
          <a:prstGeom prst="roundRect">
            <a:avLst/>
          </a:prstGeom>
          <a:solidFill>
            <a:srgbClr val="6B6DCD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35AC918-603F-6C4A-9B26-8823841AF6AD}"/>
              </a:ext>
            </a:extLst>
          </p:cNvPr>
          <p:cNvSpPr txBox="1"/>
          <p:nvPr/>
        </p:nvSpPr>
        <p:spPr>
          <a:xfrm>
            <a:off x="411081" y="1242853"/>
            <a:ext cx="2173993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추가적인 전처리</a:t>
            </a:r>
            <a:endParaRPr kumimoji="1" lang="en-US" altLang="ko-KR" sz="24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EBA259E-7A33-416D-B1BE-402322879CA5}"/>
              </a:ext>
            </a:extLst>
          </p:cNvPr>
          <p:cNvSpPr txBox="1"/>
          <p:nvPr/>
        </p:nvSpPr>
        <p:spPr>
          <a:xfrm>
            <a:off x="415574" y="1796297"/>
            <a:ext cx="1074275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1) Model Feature: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사고방지시설 관련 변수들 제외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최대한 도로 그 자체의 정보를 담는 변수만 선택</a:t>
            </a:r>
            <a:endParaRPr kumimoji="1" lang="en-US" altLang="ko-KR" sz="16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2) K-means Clustering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결과를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categorical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변수로 추가</a:t>
            </a:r>
            <a:endParaRPr kumimoji="1" lang="en-US" altLang="ko-KR" sz="16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8E530D4-96D1-2845-9AD2-301906075717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- 4.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</p:txBody>
      </p:sp>
      <p:sp>
        <p:nvSpPr>
          <p:cNvPr id="409" name="자유형: 도형 15">
            <a:extLst>
              <a:ext uri="{FF2B5EF4-FFF2-40B4-BE49-F238E27FC236}">
                <a16:creationId xmlns:a16="http://schemas.microsoft.com/office/drawing/2014/main" id="{BBCD52A1-3B43-6343-A57B-522B381936F5}"/>
              </a:ext>
            </a:extLst>
          </p:cNvPr>
          <p:cNvSpPr/>
          <p:nvPr/>
        </p:nvSpPr>
        <p:spPr>
          <a:xfrm>
            <a:off x="4268723" y="2867572"/>
            <a:ext cx="1725356" cy="1706296"/>
          </a:xfrm>
          <a:custGeom>
            <a:avLst/>
            <a:gdLst>
              <a:gd name="connsiteX0" fmla="*/ 1495627 w 2556642"/>
              <a:gd name="connsiteY0" fmla="*/ 0 h 2528400"/>
              <a:gd name="connsiteX1" fmla="*/ 2429657 w 2556642"/>
              <a:gd name="connsiteY1" fmla="*/ 0 h 2528400"/>
              <a:gd name="connsiteX2" fmla="*/ 2556642 w 2556642"/>
              <a:gd name="connsiteY2" fmla="*/ 126985 h 2528400"/>
              <a:gd name="connsiteX3" fmla="*/ 2556642 w 2556642"/>
              <a:gd name="connsiteY3" fmla="*/ 2401415 h 2528400"/>
              <a:gd name="connsiteX4" fmla="*/ 2556641 w 2556642"/>
              <a:gd name="connsiteY4" fmla="*/ 2401420 h 2528400"/>
              <a:gd name="connsiteX5" fmla="*/ 2556641 w 2556642"/>
              <a:gd name="connsiteY5" fmla="*/ 2410289 h 2528400"/>
              <a:gd name="connsiteX6" fmla="*/ 2438530 w 2556642"/>
              <a:gd name="connsiteY6" fmla="*/ 2528400 h 2528400"/>
              <a:gd name="connsiteX7" fmla="*/ 2429657 w 2556642"/>
              <a:gd name="connsiteY7" fmla="*/ 2528400 h 2528400"/>
              <a:gd name="connsiteX8" fmla="*/ 1495627 w 2556642"/>
              <a:gd name="connsiteY8" fmla="*/ 2528400 h 2528400"/>
              <a:gd name="connsiteX9" fmla="*/ 118111 w 2556642"/>
              <a:gd name="connsiteY9" fmla="*/ 2528400 h 2528400"/>
              <a:gd name="connsiteX10" fmla="*/ 0 w 2556642"/>
              <a:gd name="connsiteY10" fmla="*/ 2410289 h 2528400"/>
              <a:gd name="connsiteX11" fmla="*/ 0 w 2556642"/>
              <a:gd name="connsiteY11" fmla="*/ 1458511 h 2528400"/>
              <a:gd name="connsiteX12" fmla="*/ 118111 w 2556642"/>
              <a:gd name="connsiteY12" fmla="*/ 1340400 h 2528400"/>
              <a:gd name="connsiteX13" fmla="*/ 883190 w 2556642"/>
              <a:gd name="connsiteY13" fmla="*/ 1340400 h 2528400"/>
              <a:gd name="connsiteX14" fmla="*/ 883190 w 2556642"/>
              <a:gd name="connsiteY14" fmla="*/ 1339200 h 2528400"/>
              <a:gd name="connsiteX15" fmla="*/ 1241989 w 2556642"/>
              <a:gd name="connsiteY15" fmla="*/ 1339200 h 2528400"/>
              <a:gd name="connsiteX16" fmla="*/ 1358995 w 2556642"/>
              <a:gd name="connsiteY16" fmla="*/ 1261643 h 2528400"/>
              <a:gd name="connsiteX17" fmla="*/ 1368642 w 2556642"/>
              <a:gd name="connsiteY17" fmla="*/ 1213860 h 2528400"/>
              <a:gd name="connsiteX18" fmla="*/ 1368642 w 2556642"/>
              <a:gd name="connsiteY18" fmla="*/ 126985 h 2528400"/>
              <a:gd name="connsiteX19" fmla="*/ 1495627 w 2556642"/>
              <a:gd name="connsiteY19" fmla="*/ 0 h 252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56642" h="2528400">
                <a:moveTo>
                  <a:pt x="1495627" y="0"/>
                </a:moveTo>
                <a:lnTo>
                  <a:pt x="2429657" y="0"/>
                </a:lnTo>
                <a:cubicBezTo>
                  <a:pt x="2499789" y="0"/>
                  <a:pt x="2556642" y="56853"/>
                  <a:pt x="2556642" y="126985"/>
                </a:cubicBezTo>
                <a:lnTo>
                  <a:pt x="2556642" y="2401415"/>
                </a:lnTo>
                <a:lnTo>
                  <a:pt x="2556641" y="2401420"/>
                </a:lnTo>
                <a:lnTo>
                  <a:pt x="2556641" y="2410289"/>
                </a:lnTo>
                <a:cubicBezTo>
                  <a:pt x="2556641" y="2475520"/>
                  <a:pt x="2503761" y="2528400"/>
                  <a:pt x="2438530" y="2528400"/>
                </a:cubicBezTo>
                <a:lnTo>
                  <a:pt x="2429657" y="2528400"/>
                </a:lnTo>
                <a:lnTo>
                  <a:pt x="1495627" y="2528400"/>
                </a:lnTo>
                <a:lnTo>
                  <a:pt x="118111" y="2528400"/>
                </a:lnTo>
                <a:cubicBezTo>
                  <a:pt x="52880" y="2528400"/>
                  <a:pt x="0" y="2475520"/>
                  <a:pt x="0" y="2410289"/>
                </a:cubicBezTo>
                <a:lnTo>
                  <a:pt x="0" y="1458511"/>
                </a:lnTo>
                <a:cubicBezTo>
                  <a:pt x="0" y="1393280"/>
                  <a:pt x="52880" y="1340400"/>
                  <a:pt x="118111" y="1340400"/>
                </a:cubicBezTo>
                <a:lnTo>
                  <a:pt x="883190" y="1340400"/>
                </a:lnTo>
                <a:lnTo>
                  <a:pt x="883190" y="1339200"/>
                </a:lnTo>
                <a:lnTo>
                  <a:pt x="1241989" y="1339200"/>
                </a:lnTo>
                <a:cubicBezTo>
                  <a:pt x="1294588" y="1339200"/>
                  <a:pt x="1339718" y="1307220"/>
                  <a:pt x="1358995" y="1261643"/>
                </a:cubicBezTo>
                <a:lnTo>
                  <a:pt x="1368642" y="1213860"/>
                </a:lnTo>
                <a:lnTo>
                  <a:pt x="1368642" y="126985"/>
                </a:lnTo>
                <a:cubicBezTo>
                  <a:pt x="1368642" y="56853"/>
                  <a:pt x="1425495" y="0"/>
                  <a:pt x="149562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410" name="사각형: 둥근 모서리 9">
            <a:extLst>
              <a:ext uri="{FF2B5EF4-FFF2-40B4-BE49-F238E27FC236}">
                <a16:creationId xmlns:a16="http://schemas.microsoft.com/office/drawing/2014/main" id="{B9F4D48B-46F8-D344-937D-5E3BD89D26DA}"/>
              </a:ext>
            </a:extLst>
          </p:cNvPr>
          <p:cNvSpPr/>
          <p:nvPr/>
        </p:nvSpPr>
        <p:spPr>
          <a:xfrm>
            <a:off x="4268724" y="2867573"/>
            <a:ext cx="801724" cy="801724"/>
          </a:xfrm>
          <a:prstGeom prst="roundRect">
            <a:avLst>
              <a:gd name="adj" fmla="val 10689"/>
            </a:avLst>
          </a:prstGeom>
          <a:solidFill>
            <a:srgbClr val="FFD124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01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52EB310E-8084-7A4A-9B8F-1FA07F982A34}"/>
              </a:ext>
            </a:extLst>
          </p:cNvPr>
          <p:cNvGrpSpPr/>
          <p:nvPr/>
        </p:nvGrpSpPr>
        <p:grpSpPr>
          <a:xfrm rot="16200000">
            <a:off x="4278252" y="4833200"/>
            <a:ext cx="1725355" cy="1706296"/>
            <a:chOff x="4095007" y="1966713"/>
            <a:chExt cx="2556642" cy="2528400"/>
          </a:xfrm>
        </p:grpSpPr>
        <p:sp>
          <p:nvSpPr>
            <p:cNvPr id="412" name="자유형: 도형 18">
              <a:extLst>
                <a:ext uri="{FF2B5EF4-FFF2-40B4-BE49-F238E27FC236}">
                  <a16:creationId xmlns:a16="http://schemas.microsoft.com/office/drawing/2014/main" id="{A6058251-3D2A-9F4B-B7AE-CA1B0BA1EBD0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13" name="사각형: 둥근 모서리 19">
              <a:extLst>
                <a:ext uri="{FF2B5EF4-FFF2-40B4-BE49-F238E27FC236}">
                  <a16:creationId xmlns:a16="http://schemas.microsoft.com/office/drawing/2014/main" id="{0C8F40F6-DE7D-514E-802A-3E5659F1D660}"/>
                </a:ext>
              </a:extLst>
            </p:cNvPr>
            <p:cNvSpPr/>
            <p:nvPr/>
          </p:nvSpPr>
          <p:spPr>
            <a:xfrm rot="54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FFD124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03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7592A19-7F66-B340-90A0-6367FD8F5718}"/>
              </a:ext>
            </a:extLst>
          </p:cNvPr>
          <p:cNvGrpSpPr/>
          <p:nvPr/>
        </p:nvGrpSpPr>
        <p:grpSpPr>
          <a:xfrm rot="10800000">
            <a:off x="6259729" y="4833199"/>
            <a:ext cx="1725356" cy="1706296"/>
            <a:chOff x="4095007" y="1966713"/>
            <a:chExt cx="2556642" cy="2528400"/>
          </a:xfrm>
        </p:grpSpPr>
        <p:sp>
          <p:nvSpPr>
            <p:cNvPr id="415" name="자유형: 도형 24">
              <a:extLst>
                <a:ext uri="{FF2B5EF4-FFF2-40B4-BE49-F238E27FC236}">
                  <a16:creationId xmlns:a16="http://schemas.microsoft.com/office/drawing/2014/main" id="{3C594F01-784A-214A-B209-37AF5CB75B00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16" name="사각형: 둥근 모서리 25">
              <a:extLst>
                <a:ext uri="{FF2B5EF4-FFF2-40B4-BE49-F238E27FC236}">
                  <a16:creationId xmlns:a16="http://schemas.microsoft.com/office/drawing/2014/main" id="{7050E28D-E740-4241-917A-97DAF7B53169}"/>
                </a:ext>
              </a:extLst>
            </p:cNvPr>
            <p:cNvSpPr/>
            <p:nvPr/>
          </p:nvSpPr>
          <p:spPr>
            <a:xfrm rot="108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FFD124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04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417" name="그룹 416">
            <a:extLst>
              <a:ext uri="{FF2B5EF4-FFF2-40B4-BE49-F238E27FC236}">
                <a16:creationId xmlns:a16="http://schemas.microsoft.com/office/drawing/2014/main" id="{BAB1ACD6-B393-4F4F-A5FA-BD58FBB7014E}"/>
              </a:ext>
            </a:extLst>
          </p:cNvPr>
          <p:cNvGrpSpPr/>
          <p:nvPr/>
        </p:nvGrpSpPr>
        <p:grpSpPr>
          <a:xfrm rot="5400000">
            <a:off x="6259729" y="2877101"/>
            <a:ext cx="1725355" cy="1706296"/>
            <a:chOff x="4095007" y="1966713"/>
            <a:chExt cx="2556642" cy="2528400"/>
          </a:xfrm>
        </p:grpSpPr>
        <p:sp>
          <p:nvSpPr>
            <p:cNvPr id="418" name="자유형: 도형 27">
              <a:extLst>
                <a:ext uri="{FF2B5EF4-FFF2-40B4-BE49-F238E27FC236}">
                  <a16:creationId xmlns:a16="http://schemas.microsoft.com/office/drawing/2014/main" id="{1384BBA7-1594-2347-B1DC-592110F35A63}"/>
                </a:ext>
              </a:extLst>
            </p:cNvPr>
            <p:cNvSpPr/>
            <p:nvPr/>
          </p:nvSpPr>
          <p:spPr>
            <a:xfrm>
              <a:off x="4095007" y="1966713"/>
              <a:ext cx="2556642" cy="2528400"/>
            </a:xfrm>
            <a:custGeom>
              <a:avLst/>
              <a:gdLst>
                <a:gd name="connsiteX0" fmla="*/ 1495627 w 2556642"/>
                <a:gd name="connsiteY0" fmla="*/ 0 h 2528400"/>
                <a:gd name="connsiteX1" fmla="*/ 2429657 w 2556642"/>
                <a:gd name="connsiteY1" fmla="*/ 0 h 2528400"/>
                <a:gd name="connsiteX2" fmla="*/ 2556642 w 2556642"/>
                <a:gd name="connsiteY2" fmla="*/ 126985 h 2528400"/>
                <a:gd name="connsiteX3" fmla="*/ 2556642 w 2556642"/>
                <a:gd name="connsiteY3" fmla="*/ 2401415 h 2528400"/>
                <a:gd name="connsiteX4" fmla="*/ 2556641 w 2556642"/>
                <a:gd name="connsiteY4" fmla="*/ 2401420 h 2528400"/>
                <a:gd name="connsiteX5" fmla="*/ 2556641 w 2556642"/>
                <a:gd name="connsiteY5" fmla="*/ 2410289 h 2528400"/>
                <a:gd name="connsiteX6" fmla="*/ 2438530 w 2556642"/>
                <a:gd name="connsiteY6" fmla="*/ 2528400 h 2528400"/>
                <a:gd name="connsiteX7" fmla="*/ 2429657 w 2556642"/>
                <a:gd name="connsiteY7" fmla="*/ 2528400 h 2528400"/>
                <a:gd name="connsiteX8" fmla="*/ 1495627 w 2556642"/>
                <a:gd name="connsiteY8" fmla="*/ 2528400 h 2528400"/>
                <a:gd name="connsiteX9" fmla="*/ 118111 w 2556642"/>
                <a:gd name="connsiteY9" fmla="*/ 2528400 h 2528400"/>
                <a:gd name="connsiteX10" fmla="*/ 0 w 2556642"/>
                <a:gd name="connsiteY10" fmla="*/ 2410289 h 2528400"/>
                <a:gd name="connsiteX11" fmla="*/ 0 w 2556642"/>
                <a:gd name="connsiteY11" fmla="*/ 1458511 h 2528400"/>
                <a:gd name="connsiteX12" fmla="*/ 118111 w 2556642"/>
                <a:gd name="connsiteY12" fmla="*/ 1340400 h 2528400"/>
                <a:gd name="connsiteX13" fmla="*/ 883190 w 2556642"/>
                <a:gd name="connsiteY13" fmla="*/ 1340400 h 2528400"/>
                <a:gd name="connsiteX14" fmla="*/ 883190 w 2556642"/>
                <a:gd name="connsiteY14" fmla="*/ 1339200 h 2528400"/>
                <a:gd name="connsiteX15" fmla="*/ 1241989 w 2556642"/>
                <a:gd name="connsiteY15" fmla="*/ 1339200 h 2528400"/>
                <a:gd name="connsiteX16" fmla="*/ 1358995 w 2556642"/>
                <a:gd name="connsiteY16" fmla="*/ 1261643 h 2528400"/>
                <a:gd name="connsiteX17" fmla="*/ 1368642 w 2556642"/>
                <a:gd name="connsiteY17" fmla="*/ 1213860 h 2528400"/>
                <a:gd name="connsiteX18" fmla="*/ 1368642 w 2556642"/>
                <a:gd name="connsiteY18" fmla="*/ 126985 h 2528400"/>
                <a:gd name="connsiteX19" fmla="*/ 1495627 w 2556642"/>
                <a:gd name="connsiteY19" fmla="*/ 0 h 25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6642" h="2528400">
                  <a:moveTo>
                    <a:pt x="1495627" y="0"/>
                  </a:moveTo>
                  <a:lnTo>
                    <a:pt x="2429657" y="0"/>
                  </a:lnTo>
                  <a:cubicBezTo>
                    <a:pt x="2499789" y="0"/>
                    <a:pt x="2556642" y="56853"/>
                    <a:pt x="2556642" y="126985"/>
                  </a:cubicBezTo>
                  <a:lnTo>
                    <a:pt x="2556642" y="2401415"/>
                  </a:lnTo>
                  <a:lnTo>
                    <a:pt x="2556641" y="2401420"/>
                  </a:lnTo>
                  <a:lnTo>
                    <a:pt x="2556641" y="2410289"/>
                  </a:lnTo>
                  <a:cubicBezTo>
                    <a:pt x="2556641" y="2475520"/>
                    <a:pt x="2503761" y="2528400"/>
                    <a:pt x="2438530" y="2528400"/>
                  </a:cubicBezTo>
                  <a:lnTo>
                    <a:pt x="2429657" y="2528400"/>
                  </a:lnTo>
                  <a:lnTo>
                    <a:pt x="1495627" y="2528400"/>
                  </a:lnTo>
                  <a:lnTo>
                    <a:pt x="118111" y="2528400"/>
                  </a:lnTo>
                  <a:cubicBezTo>
                    <a:pt x="52880" y="2528400"/>
                    <a:pt x="0" y="2475520"/>
                    <a:pt x="0" y="2410289"/>
                  </a:cubicBezTo>
                  <a:lnTo>
                    <a:pt x="0" y="1458511"/>
                  </a:lnTo>
                  <a:cubicBezTo>
                    <a:pt x="0" y="1393280"/>
                    <a:pt x="52880" y="1340400"/>
                    <a:pt x="118111" y="1340400"/>
                  </a:cubicBezTo>
                  <a:lnTo>
                    <a:pt x="883190" y="1340400"/>
                  </a:lnTo>
                  <a:lnTo>
                    <a:pt x="883190" y="1339200"/>
                  </a:lnTo>
                  <a:lnTo>
                    <a:pt x="1241989" y="1339200"/>
                  </a:lnTo>
                  <a:cubicBezTo>
                    <a:pt x="1294588" y="1339200"/>
                    <a:pt x="1339718" y="1307220"/>
                    <a:pt x="1358995" y="1261643"/>
                  </a:cubicBezTo>
                  <a:lnTo>
                    <a:pt x="1368642" y="1213860"/>
                  </a:lnTo>
                  <a:lnTo>
                    <a:pt x="1368642" y="126985"/>
                  </a:lnTo>
                  <a:cubicBezTo>
                    <a:pt x="1368642" y="56853"/>
                    <a:pt x="1425495" y="0"/>
                    <a:pt x="149562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19" name="사각형: 둥근 모서리 28">
              <a:extLst>
                <a:ext uri="{FF2B5EF4-FFF2-40B4-BE49-F238E27FC236}">
                  <a16:creationId xmlns:a16="http://schemas.microsoft.com/office/drawing/2014/main" id="{D7A47548-B252-A74E-8425-949854099B72}"/>
                </a:ext>
              </a:extLst>
            </p:cNvPr>
            <p:cNvSpPr/>
            <p:nvPr/>
          </p:nvSpPr>
          <p:spPr>
            <a:xfrm rot="16200000">
              <a:off x="4095008" y="1966714"/>
              <a:ext cx="1188000" cy="1188000"/>
            </a:xfrm>
            <a:prstGeom prst="roundRect">
              <a:avLst>
                <a:gd name="adj" fmla="val 10689"/>
              </a:avLst>
            </a:prstGeom>
            <a:solidFill>
              <a:srgbClr val="FFD124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02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E9F1F84E-9ED7-EA48-89B7-95C3A91DDB64}"/>
              </a:ext>
            </a:extLst>
          </p:cNvPr>
          <p:cNvSpPr/>
          <p:nvPr/>
        </p:nvSpPr>
        <p:spPr>
          <a:xfrm>
            <a:off x="4326533" y="3988487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교통안전시설물</a:t>
            </a:r>
          </a:p>
        </p:txBody>
      </p:sp>
      <p:grpSp>
        <p:nvGrpSpPr>
          <p:cNvPr id="421" name="Group 19">
            <a:extLst>
              <a:ext uri="{FF2B5EF4-FFF2-40B4-BE49-F238E27FC236}">
                <a16:creationId xmlns:a16="http://schemas.microsoft.com/office/drawing/2014/main" id="{02A10D34-88BA-F544-B855-3F29BCF66A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19845" y="3122112"/>
            <a:ext cx="385259" cy="385259"/>
            <a:chOff x="2349" y="2828"/>
            <a:chExt cx="1784" cy="1784"/>
          </a:xfrm>
        </p:grpSpPr>
        <p:sp>
          <p:nvSpPr>
            <p:cNvPr id="422" name="Freeform 20">
              <a:extLst>
                <a:ext uri="{FF2B5EF4-FFF2-40B4-BE49-F238E27FC236}">
                  <a16:creationId xmlns:a16="http://schemas.microsoft.com/office/drawing/2014/main" id="{3AF8F407-BACF-144E-8717-FF59A73CA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" y="3316"/>
              <a:ext cx="985" cy="1268"/>
            </a:xfrm>
            <a:custGeom>
              <a:avLst/>
              <a:gdLst>
                <a:gd name="T0" fmla="*/ 0 w 4921"/>
                <a:gd name="T1" fmla="*/ 6342 h 6342"/>
                <a:gd name="T2" fmla="*/ 4364 w 4921"/>
                <a:gd name="T3" fmla="*/ 6342 h 6342"/>
                <a:gd name="T4" fmla="*/ 4392 w 4921"/>
                <a:gd name="T5" fmla="*/ 6342 h 6342"/>
                <a:gd name="T6" fmla="*/ 4448 w 4921"/>
                <a:gd name="T7" fmla="*/ 6336 h 6342"/>
                <a:gd name="T8" fmla="*/ 4503 w 4921"/>
                <a:gd name="T9" fmla="*/ 6325 h 6342"/>
                <a:gd name="T10" fmla="*/ 4555 w 4921"/>
                <a:gd name="T11" fmla="*/ 6309 h 6342"/>
                <a:gd name="T12" fmla="*/ 4605 w 4921"/>
                <a:gd name="T13" fmla="*/ 6288 h 6342"/>
                <a:gd name="T14" fmla="*/ 4652 w 4921"/>
                <a:gd name="T15" fmla="*/ 6261 h 6342"/>
                <a:gd name="T16" fmla="*/ 4697 w 4921"/>
                <a:gd name="T17" fmla="*/ 6231 h 6342"/>
                <a:gd name="T18" fmla="*/ 4738 w 4921"/>
                <a:gd name="T19" fmla="*/ 6197 h 6342"/>
                <a:gd name="T20" fmla="*/ 4777 w 4921"/>
                <a:gd name="T21" fmla="*/ 6159 h 6342"/>
                <a:gd name="T22" fmla="*/ 4810 w 4921"/>
                <a:gd name="T23" fmla="*/ 6118 h 6342"/>
                <a:gd name="T24" fmla="*/ 4840 w 4921"/>
                <a:gd name="T25" fmla="*/ 6073 h 6342"/>
                <a:gd name="T26" fmla="*/ 4867 w 4921"/>
                <a:gd name="T27" fmla="*/ 6026 h 6342"/>
                <a:gd name="T28" fmla="*/ 4888 w 4921"/>
                <a:gd name="T29" fmla="*/ 5976 h 6342"/>
                <a:gd name="T30" fmla="*/ 4904 w 4921"/>
                <a:gd name="T31" fmla="*/ 5924 h 6342"/>
                <a:gd name="T32" fmla="*/ 4915 w 4921"/>
                <a:gd name="T33" fmla="*/ 5869 h 6342"/>
                <a:gd name="T34" fmla="*/ 4921 w 4921"/>
                <a:gd name="T35" fmla="*/ 5813 h 6342"/>
                <a:gd name="T36" fmla="*/ 4921 w 4921"/>
                <a:gd name="T37" fmla="*/ 5785 h 6342"/>
                <a:gd name="T38" fmla="*/ 4921 w 4921"/>
                <a:gd name="T39" fmla="*/ 0 h 6342"/>
                <a:gd name="T40" fmla="*/ 558 w 4921"/>
                <a:gd name="T41" fmla="*/ 0 h 6342"/>
                <a:gd name="T42" fmla="*/ 558 w 4921"/>
                <a:gd name="T43" fmla="*/ 5785 h 6342"/>
                <a:gd name="T44" fmla="*/ 558 w 4921"/>
                <a:gd name="T45" fmla="*/ 5813 h 6342"/>
                <a:gd name="T46" fmla="*/ 551 w 4921"/>
                <a:gd name="T47" fmla="*/ 5869 h 6342"/>
                <a:gd name="T48" fmla="*/ 540 w 4921"/>
                <a:gd name="T49" fmla="*/ 5924 h 6342"/>
                <a:gd name="T50" fmla="*/ 524 w 4921"/>
                <a:gd name="T51" fmla="*/ 5976 h 6342"/>
                <a:gd name="T52" fmla="*/ 502 w 4921"/>
                <a:gd name="T53" fmla="*/ 6026 h 6342"/>
                <a:gd name="T54" fmla="*/ 477 w 4921"/>
                <a:gd name="T55" fmla="*/ 6073 h 6342"/>
                <a:gd name="T56" fmla="*/ 447 w 4921"/>
                <a:gd name="T57" fmla="*/ 6118 h 6342"/>
                <a:gd name="T58" fmla="*/ 412 w 4921"/>
                <a:gd name="T59" fmla="*/ 6159 h 6342"/>
                <a:gd name="T60" fmla="*/ 375 w 4921"/>
                <a:gd name="T61" fmla="*/ 6197 h 6342"/>
                <a:gd name="T62" fmla="*/ 333 w 4921"/>
                <a:gd name="T63" fmla="*/ 6231 h 6342"/>
                <a:gd name="T64" fmla="*/ 289 w 4921"/>
                <a:gd name="T65" fmla="*/ 6261 h 6342"/>
                <a:gd name="T66" fmla="*/ 241 w 4921"/>
                <a:gd name="T67" fmla="*/ 6288 h 6342"/>
                <a:gd name="T68" fmla="*/ 192 w 4921"/>
                <a:gd name="T69" fmla="*/ 6309 h 6342"/>
                <a:gd name="T70" fmla="*/ 139 w 4921"/>
                <a:gd name="T71" fmla="*/ 6325 h 6342"/>
                <a:gd name="T72" fmla="*/ 85 w 4921"/>
                <a:gd name="T73" fmla="*/ 6336 h 6342"/>
                <a:gd name="T74" fmla="*/ 29 w 4921"/>
                <a:gd name="T75" fmla="*/ 6342 h 6342"/>
                <a:gd name="T76" fmla="*/ 0 w 4921"/>
                <a:gd name="T77" fmla="*/ 6342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1" h="6342">
                  <a:moveTo>
                    <a:pt x="0" y="6342"/>
                  </a:moveTo>
                  <a:lnTo>
                    <a:pt x="4364" y="6342"/>
                  </a:lnTo>
                  <a:lnTo>
                    <a:pt x="4392" y="6342"/>
                  </a:lnTo>
                  <a:lnTo>
                    <a:pt x="4448" y="6336"/>
                  </a:lnTo>
                  <a:lnTo>
                    <a:pt x="4503" y="6325"/>
                  </a:lnTo>
                  <a:lnTo>
                    <a:pt x="4555" y="6309"/>
                  </a:lnTo>
                  <a:lnTo>
                    <a:pt x="4605" y="6288"/>
                  </a:lnTo>
                  <a:lnTo>
                    <a:pt x="4652" y="6261"/>
                  </a:lnTo>
                  <a:lnTo>
                    <a:pt x="4697" y="6231"/>
                  </a:lnTo>
                  <a:lnTo>
                    <a:pt x="4738" y="6197"/>
                  </a:lnTo>
                  <a:lnTo>
                    <a:pt x="4777" y="6159"/>
                  </a:lnTo>
                  <a:lnTo>
                    <a:pt x="4810" y="6118"/>
                  </a:lnTo>
                  <a:lnTo>
                    <a:pt x="4840" y="6073"/>
                  </a:lnTo>
                  <a:lnTo>
                    <a:pt x="4867" y="6026"/>
                  </a:lnTo>
                  <a:lnTo>
                    <a:pt x="4888" y="5976"/>
                  </a:lnTo>
                  <a:lnTo>
                    <a:pt x="4904" y="5924"/>
                  </a:lnTo>
                  <a:lnTo>
                    <a:pt x="4915" y="5869"/>
                  </a:lnTo>
                  <a:lnTo>
                    <a:pt x="4921" y="5813"/>
                  </a:lnTo>
                  <a:lnTo>
                    <a:pt x="4921" y="5785"/>
                  </a:lnTo>
                  <a:lnTo>
                    <a:pt x="4921" y="0"/>
                  </a:lnTo>
                  <a:lnTo>
                    <a:pt x="558" y="0"/>
                  </a:lnTo>
                  <a:lnTo>
                    <a:pt x="558" y="5785"/>
                  </a:lnTo>
                  <a:lnTo>
                    <a:pt x="558" y="5813"/>
                  </a:lnTo>
                  <a:lnTo>
                    <a:pt x="551" y="5869"/>
                  </a:lnTo>
                  <a:lnTo>
                    <a:pt x="540" y="5924"/>
                  </a:lnTo>
                  <a:lnTo>
                    <a:pt x="524" y="5976"/>
                  </a:lnTo>
                  <a:lnTo>
                    <a:pt x="502" y="6026"/>
                  </a:lnTo>
                  <a:lnTo>
                    <a:pt x="477" y="6073"/>
                  </a:lnTo>
                  <a:lnTo>
                    <a:pt x="447" y="6118"/>
                  </a:lnTo>
                  <a:lnTo>
                    <a:pt x="412" y="6159"/>
                  </a:lnTo>
                  <a:lnTo>
                    <a:pt x="375" y="6197"/>
                  </a:lnTo>
                  <a:lnTo>
                    <a:pt x="333" y="6231"/>
                  </a:lnTo>
                  <a:lnTo>
                    <a:pt x="289" y="6261"/>
                  </a:lnTo>
                  <a:lnTo>
                    <a:pt x="241" y="6288"/>
                  </a:lnTo>
                  <a:lnTo>
                    <a:pt x="192" y="6309"/>
                  </a:lnTo>
                  <a:lnTo>
                    <a:pt x="139" y="6325"/>
                  </a:lnTo>
                  <a:lnTo>
                    <a:pt x="85" y="6336"/>
                  </a:lnTo>
                  <a:lnTo>
                    <a:pt x="29" y="6342"/>
                  </a:lnTo>
                  <a:lnTo>
                    <a:pt x="0" y="6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23" name="Rectangle 21">
              <a:extLst>
                <a:ext uri="{FF2B5EF4-FFF2-40B4-BE49-F238E27FC236}">
                  <a16:creationId xmlns:a16="http://schemas.microsoft.com/office/drawing/2014/main" id="{B97C35CD-4672-374F-97D1-B80B17A3F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" y="3427"/>
              <a:ext cx="650" cy="1046"/>
            </a:xfrm>
            <a:prstGeom prst="rect">
              <a:avLst/>
            </a:pr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24" name="Freeform 22">
              <a:extLst>
                <a:ext uri="{FF2B5EF4-FFF2-40B4-BE49-F238E27FC236}">
                  <a16:creationId xmlns:a16="http://schemas.microsoft.com/office/drawing/2014/main" id="{66580D71-CC21-DD42-804C-22D8947FA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" y="3890"/>
              <a:ext cx="523" cy="693"/>
            </a:xfrm>
            <a:custGeom>
              <a:avLst/>
              <a:gdLst>
                <a:gd name="T0" fmla="*/ 2411 w 2614"/>
                <a:gd name="T1" fmla="*/ 3178 h 3465"/>
                <a:gd name="T2" fmla="*/ 1910 w 2614"/>
                <a:gd name="T3" fmla="*/ 3429 h 3465"/>
                <a:gd name="T4" fmla="*/ 1878 w 2614"/>
                <a:gd name="T5" fmla="*/ 3444 h 3465"/>
                <a:gd name="T6" fmla="*/ 1811 w 2614"/>
                <a:gd name="T7" fmla="*/ 3462 h 3465"/>
                <a:gd name="T8" fmla="*/ 1742 w 2614"/>
                <a:gd name="T9" fmla="*/ 3465 h 3465"/>
                <a:gd name="T10" fmla="*/ 1674 w 2614"/>
                <a:gd name="T11" fmla="*/ 3456 h 3465"/>
                <a:gd name="T12" fmla="*/ 1610 w 2614"/>
                <a:gd name="T13" fmla="*/ 3435 h 3465"/>
                <a:gd name="T14" fmla="*/ 1549 w 2614"/>
                <a:gd name="T15" fmla="*/ 3403 h 3465"/>
                <a:gd name="T16" fmla="*/ 1496 w 2614"/>
                <a:gd name="T17" fmla="*/ 3360 h 3465"/>
                <a:gd name="T18" fmla="*/ 1453 w 2614"/>
                <a:gd name="T19" fmla="*/ 3307 h 3465"/>
                <a:gd name="T20" fmla="*/ 1436 w 2614"/>
                <a:gd name="T21" fmla="*/ 3277 h 3465"/>
                <a:gd name="T22" fmla="*/ 0 w 2614"/>
                <a:gd name="T23" fmla="*/ 572 h 3465"/>
                <a:gd name="T24" fmla="*/ 1130 w 2614"/>
                <a:gd name="T25" fmla="*/ 0 h 3465"/>
                <a:gd name="T26" fmla="*/ 2579 w 2614"/>
                <a:gd name="T27" fmla="*/ 2718 h 3465"/>
                <a:gd name="T28" fmla="*/ 2593 w 2614"/>
                <a:gd name="T29" fmla="*/ 2748 h 3465"/>
                <a:gd name="T30" fmla="*/ 2611 w 2614"/>
                <a:gd name="T31" fmla="*/ 2810 h 3465"/>
                <a:gd name="T32" fmla="*/ 2614 w 2614"/>
                <a:gd name="T33" fmla="*/ 2876 h 3465"/>
                <a:gd name="T34" fmla="*/ 2605 w 2614"/>
                <a:gd name="T35" fmla="*/ 2942 h 3465"/>
                <a:gd name="T36" fmla="*/ 2583 w 2614"/>
                <a:gd name="T37" fmla="*/ 3007 h 3465"/>
                <a:gd name="T38" fmla="*/ 2548 w 2614"/>
                <a:gd name="T39" fmla="*/ 3065 h 3465"/>
                <a:gd name="T40" fmla="*/ 2502 w 2614"/>
                <a:gd name="T41" fmla="*/ 3119 h 3465"/>
                <a:gd name="T42" fmla="*/ 2445 w 2614"/>
                <a:gd name="T43" fmla="*/ 3162 h 3465"/>
                <a:gd name="T44" fmla="*/ 2411 w 2614"/>
                <a:gd name="T45" fmla="*/ 3178 h 3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4" h="3465">
                  <a:moveTo>
                    <a:pt x="2411" y="3178"/>
                  </a:moveTo>
                  <a:lnTo>
                    <a:pt x="1910" y="3429"/>
                  </a:lnTo>
                  <a:lnTo>
                    <a:pt x="1878" y="3444"/>
                  </a:lnTo>
                  <a:lnTo>
                    <a:pt x="1811" y="3462"/>
                  </a:lnTo>
                  <a:lnTo>
                    <a:pt x="1742" y="3465"/>
                  </a:lnTo>
                  <a:lnTo>
                    <a:pt x="1674" y="3456"/>
                  </a:lnTo>
                  <a:lnTo>
                    <a:pt x="1610" y="3435"/>
                  </a:lnTo>
                  <a:lnTo>
                    <a:pt x="1549" y="3403"/>
                  </a:lnTo>
                  <a:lnTo>
                    <a:pt x="1496" y="3360"/>
                  </a:lnTo>
                  <a:lnTo>
                    <a:pt x="1453" y="3307"/>
                  </a:lnTo>
                  <a:lnTo>
                    <a:pt x="1436" y="3277"/>
                  </a:lnTo>
                  <a:lnTo>
                    <a:pt x="0" y="572"/>
                  </a:lnTo>
                  <a:lnTo>
                    <a:pt x="1130" y="0"/>
                  </a:lnTo>
                  <a:lnTo>
                    <a:pt x="2579" y="2718"/>
                  </a:lnTo>
                  <a:lnTo>
                    <a:pt x="2593" y="2748"/>
                  </a:lnTo>
                  <a:lnTo>
                    <a:pt x="2611" y="2810"/>
                  </a:lnTo>
                  <a:lnTo>
                    <a:pt x="2614" y="2876"/>
                  </a:lnTo>
                  <a:lnTo>
                    <a:pt x="2605" y="2942"/>
                  </a:lnTo>
                  <a:lnTo>
                    <a:pt x="2583" y="3007"/>
                  </a:lnTo>
                  <a:lnTo>
                    <a:pt x="2548" y="3065"/>
                  </a:lnTo>
                  <a:lnTo>
                    <a:pt x="2502" y="3119"/>
                  </a:lnTo>
                  <a:lnTo>
                    <a:pt x="2445" y="3162"/>
                  </a:lnTo>
                  <a:lnTo>
                    <a:pt x="2411" y="3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25" name="Freeform 23">
              <a:extLst>
                <a:ext uri="{FF2B5EF4-FFF2-40B4-BE49-F238E27FC236}">
                  <a16:creationId xmlns:a16="http://schemas.microsoft.com/office/drawing/2014/main" id="{53329B7E-4B6E-674F-BE80-B076CA13A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3696"/>
              <a:ext cx="253" cy="287"/>
            </a:xfrm>
            <a:custGeom>
              <a:avLst/>
              <a:gdLst>
                <a:gd name="T0" fmla="*/ 0 w 1265"/>
                <a:gd name="T1" fmla="*/ 368 h 1435"/>
                <a:gd name="T2" fmla="*/ 719 w 1265"/>
                <a:gd name="T3" fmla="*/ 0 h 1435"/>
                <a:gd name="T4" fmla="*/ 1265 w 1265"/>
                <a:gd name="T5" fmla="*/ 1067 h 1435"/>
                <a:gd name="T6" fmla="*/ 545 w 1265"/>
                <a:gd name="T7" fmla="*/ 1435 h 1435"/>
                <a:gd name="T8" fmla="*/ 0 w 1265"/>
                <a:gd name="T9" fmla="*/ 368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1435">
                  <a:moveTo>
                    <a:pt x="0" y="368"/>
                  </a:moveTo>
                  <a:lnTo>
                    <a:pt x="719" y="0"/>
                  </a:lnTo>
                  <a:lnTo>
                    <a:pt x="1265" y="1067"/>
                  </a:lnTo>
                  <a:lnTo>
                    <a:pt x="545" y="1435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26" name="Freeform 24">
              <a:extLst>
                <a:ext uri="{FF2B5EF4-FFF2-40B4-BE49-F238E27FC236}">
                  <a16:creationId xmlns:a16="http://schemas.microsoft.com/office/drawing/2014/main" id="{E8F41028-EB2B-9342-9898-F835B3AC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856"/>
              <a:ext cx="1018" cy="1019"/>
            </a:xfrm>
            <a:custGeom>
              <a:avLst/>
              <a:gdLst>
                <a:gd name="T0" fmla="*/ 1330 w 5091"/>
                <a:gd name="T1" fmla="*/ 310 h 5097"/>
                <a:gd name="T2" fmla="*/ 1005 w 5091"/>
                <a:gd name="T3" fmla="*/ 520 h 5097"/>
                <a:gd name="T4" fmla="*/ 722 w 5091"/>
                <a:gd name="T5" fmla="*/ 771 h 5097"/>
                <a:gd name="T6" fmla="*/ 483 w 5091"/>
                <a:gd name="T7" fmla="*/ 1056 h 5097"/>
                <a:gd name="T8" fmla="*/ 290 w 5091"/>
                <a:gd name="T9" fmla="*/ 1370 h 5097"/>
                <a:gd name="T10" fmla="*/ 144 w 5091"/>
                <a:gd name="T11" fmla="*/ 1706 h 5097"/>
                <a:gd name="T12" fmla="*/ 48 w 5091"/>
                <a:gd name="T13" fmla="*/ 2060 h 5097"/>
                <a:gd name="T14" fmla="*/ 3 w 5091"/>
                <a:gd name="T15" fmla="*/ 2425 h 5097"/>
                <a:gd name="T16" fmla="*/ 12 w 5091"/>
                <a:gd name="T17" fmla="*/ 2796 h 5097"/>
                <a:gd name="T18" fmla="*/ 73 w 5091"/>
                <a:gd name="T19" fmla="*/ 3166 h 5097"/>
                <a:gd name="T20" fmla="*/ 193 w 5091"/>
                <a:gd name="T21" fmla="*/ 3531 h 5097"/>
                <a:gd name="T22" fmla="*/ 273 w 5091"/>
                <a:gd name="T23" fmla="*/ 3708 h 5097"/>
                <a:gd name="T24" fmla="*/ 439 w 5091"/>
                <a:gd name="T25" fmla="*/ 3989 h 5097"/>
                <a:gd name="T26" fmla="*/ 677 w 5091"/>
                <a:gd name="T27" fmla="*/ 4285 h 5097"/>
                <a:gd name="T28" fmla="*/ 952 w 5091"/>
                <a:gd name="T29" fmla="*/ 4540 h 5097"/>
                <a:gd name="T30" fmla="*/ 1256 w 5091"/>
                <a:gd name="T31" fmla="*/ 4749 h 5097"/>
                <a:gd name="T32" fmla="*/ 1585 w 5091"/>
                <a:gd name="T33" fmla="*/ 4910 h 5097"/>
                <a:gd name="T34" fmla="*/ 1935 w 5091"/>
                <a:gd name="T35" fmla="*/ 5023 h 5097"/>
                <a:gd name="T36" fmla="*/ 2296 w 5091"/>
                <a:gd name="T37" fmla="*/ 5084 h 5097"/>
                <a:gd name="T38" fmla="*/ 2666 w 5091"/>
                <a:gd name="T39" fmla="*/ 5095 h 5097"/>
                <a:gd name="T40" fmla="*/ 3038 w 5091"/>
                <a:gd name="T41" fmla="*/ 5051 h 5097"/>
                <a:gd name="T42" fmla="*/ 3405 w 5091"/>
                <a:gd name="T43" fmla="*/ 4950 h 5097"/>
                <a:gd name="T44" fmla="*/ 3703 w 5091"/>
                <a:gd name="T45" fmla="*/ 4824 h 5097"/>
                <a:gd name="T46" fmla="*/ 3874 w 5091"/>
                <a:gd name="T47" fmla="*/ 4728 h 5097"/>
                <a:gd name="T48" fmla="*/ 4186 w 5091"/>
                <a:gd name="T49" fmla="*/ 4504 h 5097"/>
                <a:gd name="T50" fmla="*/ 4454 w 5091"/>
                <a:gd name="T51" fmla="*/ 4242 h 5097"/>
                <a:gd name="T52" fmla="*/ 4678 w 5091"/>
                <a:gd name="T53" fmla="*/ 3946 h 5097"/>
                <a:gd name="T54" fmla="*/ 4856 w 5091"/>
                <a:gd name="T55" fmla="*/ 3624 h 5097"/>
                <a:gd name="T56" fmla="*/ 4985 w 5091"/>
                <a:gd name="T57" fmla="*/ 3281 h 5097"/>
                <a:gd name="T58" fmla="*/ 5064 w 5091"/>
                <a:gd name="T59" fmla="*/ 2922 h 5097"/>
                <a:gd name="T60" fmla="*/ 5091 w 5091"/>
                <a:gd name="T61" fmla="*/ 2555 h 5097"/>
                <a:gd name="T62" fmla="*/ 5066 w 5091"/>
                <a:gd name="T63" fmla="*/ 2184 h 5097"/>
                <a:gd name="T64" fmla="*/ 4985 w 5091"/>
                <a:gd name="T65" fmla="*/ 1815 h 5097"/>
                <a:gd name="T66" fmla="*/ 4848 w 5091"/>
                <a:gd name="T67" fmla="*/ 1453 h 5097"/>
                <a:gd name="T68" fmla="*/ 4787 w 5091"/>
                <a:gd name="T69" fmla="*/ 1336 h 5097"/>
                <a:gd name="T70" fmla="*/ 4574 w 5091"/>
                <a:gd name="T71" fmla="*/ 1010 h 5097"/>
                <a:gd name="T72" fmla="*/ 4321 w 5091"/>
                <a:gd name="T73" fmla="*/ 727 h 5097"/>
                <a:gd name="T74" fmla="*/ 4033 w 5091"/>
                <a:gd name="T75" fmla="*/ 486 h 5097"/>
                <a:gd name="T76" fmla="*/ 3718 w 5091"/>
                <a:gd name="T77" fmla="*/ 292 h 5097"/>
                <a:gd name="T78" fmla="*/ 3381 w 5091"/>
                <a:gd name="T79" fmla="*/ 145 h 5097"/>
                <a:gd name="T80" fmla="*/ 3027 w 5091"/>
                <a:gd name="T81" fmla="*/ 48 h 5097"/>
                <a:gd name="T82" fmla="*/ 2663 w 5091"/>
                <a:gd name="T83" fmla="*/ 3 h 5097"/>
                <a:gd name="T84" fmla="*/ 2294 w 5091"/>
                <a:gd name="T85" fmla="*/ 12 h 5097"/>
                <a:gd name="T86" fmla="*/ 1926 w 5091"/>
                <a:gd name="T87" fmla="*/ 75 h 5097"/>
                <a:gd name="T88" fmla="*/ 1565 w 5091"/>
                <a:gd name="T89" fmla="*/ 197 h 5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1" h="5097">
                  <a:moveTo>
                    <a:pt x="1389" y="279"/>
                  </a:moveTo>
                  <a:lnTo>
                    <a:pt x="1389" y="279"/>
                  </a:lnTo>
                  <a:lnTo>
                    <a:pt x="1330" y="310"/>
                  </a:lnTo>
                  <a:lnTo>
                    <a:pt x="1217" y="375"/>
                  </a:lnTo>
                  <a:lnTo>
                    <a:pt x="1109" y="445"/>
                  </a:lnTo>
                  <a:lnTo>
                    <a:pt x="1005" y="520"/>
                  </a:lnTo>
                  <a:lnTo>
                    <a:pt x="906" y="599"/>
                  </a:lnTo>
                  <a:lnTo>
                    <a:pt x="812" y="683"/>
                  </a:lnTo>
                  <a:lnTo>
                    <a:pt x="722" y="771"/>
                  </a:lnTo>
                  <a:lnTo>
                    <a:pt x="637" y="862"/>
                  </a:lnTo>
                  <a:lnTo>
                    <a:pt x="557" y="957"/>
                  </a:lnTo>
                  <a:lnTo>
                    <a:pt x="483" y="1056"/>
                  </a:lnTo>
                  <a:lnTo>
                    <a:pt x="413" y="1157"/>
                  </a:lnTo>
                  <a:lnTo>
                    <a:pt x="349" y="1262"/>
                  </a:lnTo>
                  <a:lnTo>
                    <a:pt x="290" y="1370"/>
                  </a:lnTo>
                  <a:lnTo>
                    <a:pt x="236" y="1479"/>
                  </a:lnTo>
                  <a:lnTo>
                    <a:pt x="187" y="1591"/>
                  </a:lnTo>
                  <a:lnTo>
                    <a:pt x="144" y="1706"/>
                  </a:lnTo>
                  <a:lnTo>
                    <a:pt x="107" y="1822"/>
                  </a:lnTo>
                  <a:lnTo>
                    <a:pt x="75" y="1940"/>
                  </a:lnTo>
                  <a:lnTo>
                    <a:pt x="48" y="2060"/>
                  </a:lnTo>
                  <a:lnTo>
                    <a:pt x="27" y="2181"/>
                  </a:lnTo>
                  <a:lnTo>
                    <a:pt x="13" y="2302"/>
                  </a:lnTo>
                  <a:lnTo>
                    <a:pt x="3" y="2425"/>
                  </a:lnTo>
                  <a:lnTo>
                    <a:pt x="0" y="2548"/>
                  </a:lnTo>
                  <a:lnTo>
                    <a:pt x="3" y="2671"/>
                  </a:lnTo>
                  <a:lnTo>
                    <a:pt x="12" y="2796"/>
                  </a:lnTo>
                  <a:lnTo>
                    <a:pt x="26" y="2919"/>
                  </a:lnTo>
                  <a:lnTo>
                    <a:pt x="47" y="3042"/>
                  </a:lnTo>
                  <a:lnTo>
                    <a:pt x="73" y="3166"/>
                  </a:lnTo>
                  <a:lnTo>
                    <a:pt x="107" y="3288"/>
                  </a:lnTo>
                  <a:lnTo>
                    <a:pt x="147" y="3410"/>
                  </a:lnTo>
                  <a:lnTo>
                    <a:pt x="193" y="3531"/>
                  </a:lnTo>
                  <a:lnTo>
                    <a:pt x="245" y="3650"/>
                  </a:lnTo>
                  <a:lnTo>
                    <a:pt x="273" y="3708"/>
                  </a:lnTo>
                  <a:lnTo>
                    <a:pt x="273" y="3708"/>
                  </a:lnTo>
                  <a:lnTo>
                    <a:pt x="303" y="3767"/>
                  </a:lnTo>
                  <a:lnTo>
                    <a:pt x="369" y="3880"/>
                  </a:lnTo>
                  <a:lnTo>
                    <a:pt x="439" y="3989"/>
                  </a:lnTo>
                  <a:lnTo>
                    <a:pt x="515" y="4092"/>
                  </a:lnTo>
                  <a:lnTo>
                    <a:pt x="593" y="4191"/>
                  </a:lnTo>
                  <a:lnTo>
                    <a:pt x="677" y="4285"/>
                  </a:lnTo>
                  <a:lnTo>
                    <a:pt x="765" y="4375"/>
                  </a:lnTo>
                  <a:lnTo>
                    <a:pt x="857" y="4460"/>
                  </a:lnTo>
                  <a:lnTo>
                    <a:pt x="952" y="4540"/>
                  </a:lnTo>
                  <a:lnTo>
                    <a:pt x="1050" y="4615"/>
                  </a:lnTo>
                  <a:lnTo>
                    <a:pt x="1151" y="4684"/>
                  </a:lnTo>
                  <a:lnTo>
                    <a:pt x="1256" y="4749"/>
                  </a:lnTo>
                  <a:lnTo>
                    <a:pt x="1364" y="4807"/>
                  </a:lnTo>
                  <a:lnTo>
                    <a:pt x="1473" y="4862"/>
                  </a:lnTo>
                  <a:lnTo>
                    <a:pt x="1585" y="4910"/>
                  </a:lnTo>
                  <a:lnTo>
                    <a:pt x="1700" y="4952"/>
                  </a:lnTo>
                  <a:lnTo>
                    <a:pt x="1816" y="4990"/>
                  </a:lnTo>
                  <a:lnTo>
                    <a:pt x="1935" y="5023"/>
                  </a:lnTo>
                  <a:lnTo>
                    <a:pt x="2054" y="5049"/>
                  </a:lnTo>
                  <a:lnTo>
                    <a:pt x="2175" y="5070"/>
                  </a:lnTo>
                  <a:lnTo>
                    <a:pt x="2296" y="5084"/>
                  </a:lnTo>
                  <a:lnTo>
                    <a:pt x="2419" y="5094"/>
                  </a:lnTo>
                  <a:lnTo>
                    <a:pt x="2542" y="5097"/>
                  </a:lnTo>
                  <a:lnTo>
                    <a:pt x="2666" y="5095"/>
                  </a:lnTo>
                  <a:lnTo>
                    <a:pt x="2790" y="5085"/>
                  </a:lnTo>
                  <a:lnTo>
                    <a:pt x="2913" y="5071"/>
                  </a:lnTo>
                  <a:lnTo>
                    <a:pt x="3038" y="5051"/>
                  </a:lnTo>
                  <a:lnTo>
                    <a:pt x="3160" y="5024"/>
                  </a:lnTo>
                  <a:lnTo>
                    <a:pt x="3283" y="4990"/>
                  </a:lnTo>
                  <a:lnTo>
                    <a:pt x="3405" y="4950"/>
                  </a:lnTo>
                  <a:lnTo>
                    <a:pt x="3525" y="4904"/>
                  </a:lnTo>
                  <a:lnTo>
                    <a:pt x="3644" y="4852"/>
                  </a:lnTo>
                  <a:lnTo>
                    <a:pt x="3703" y="4824"/>
                  </a:lnTo>
                  <a:lnTo>
                    <a:pt x="3703" y="4824"/>
                  </a:lnTo>
                  <a:lnTo>
                    <a:pt x="3761" y="4794"/>
                  </a:lnTo>
                  <a:lnTo>
                    <a:pt x="3874" y="4728"/>
                  </a:lnTo>
                  <a:lnTo>
                    <a:pt x="3983" y="4658"/>
                  </a:lnTo>
                  <a:lnTo>
                    <a:pt x="4087" y="4583"/>
                  </a:lnTo>
                  <a:lnTo>
                    <a:pt x="4186" y="4504"/>
                  </a:lnTo>
                  <a:lnTo>
                    <a:pt x="4281" y="4420"/>
                  </a:lnTo>
                  <a:lnTo>
                    <a:pt x="4370" y="4333"/>
                  </a:lnTo>
                  <a:lnTo>
                    <a:pt x="4454" y="4242"/>
                  </a:lnTo>
                  <a:lnTo>
                    <a:pt x="4534" y="4146"/>
                  </a:lnTo>
                  <a:lnTo>
                    <a:pt x="4609" y="4047"/>
                  </a:lnTo>
                  <a:lnTo>
                    <a:pt x="4678" y="3946"/>
                  </a:lnTo>
                  <a:lnTo>
                    <a:pt x="4743" y="3841"/>
                  </a:lnTo>
                  <a:lnTo>
                    <a:pt x="4802" y="3733"/>
                  </a:lnTo>
                  <a:lnTo>
                    <a:pt x="4856" y="3624"/>
                  </a:lnTo>
                  <a:lnTo>
                    <a:pt x="4904" y="3512"/>
                  </a:lnTo>
                  <a:lnTo>
                    <a:pt x="4947" y="3397"/>
                  </a:lnTo>
                  <a:lnTo>
                    <a:pt x="4985" y="3281"/>
                  </a:lnTo>
                  <a:lnTo>
                    <a:pt x="5017" y="3163"/>
                  </a:lnTo>
                  <a:lnTo>
                    <a:pt x="5043" y="3043"/>
                  </a:lnTo>
                  <a:lnTo>
                    <a:pt x="5064" y="2922"/>
                  </a:lnTo>
                  <a:lnTo>
                    <a:pt x="5079" y="2801"/>
                  </a:lnTo>
                  <a:lnTo>
                    <a:pt x="5088" y="2679"/>
                  </a:lnTo>
                  <a:lnTo>
                    <a:pt x="5091" y="2555"/>
                  </a:lnTo>
                  <a:lnTo>
                    <a:pt x="5089" y="2432"/>
                  </a:lnTo>
                  <a:lnTo>
                    <a:pt x="5081" y="2307"/>
                  </a:lnTo>
                  <a:lnTo>
                    <a:pt x="5066" y="2184"/>
                  </a:lnTo>
                  <a:lnTo>
                    <a:pt x="5045" y="2061"/>
                  </a:lnTo>
                  <a:lnTo>
                    <a:pt x="5018" y="1937"/>
                  </a:lnTo>
                  <a:lnTo>
                    <a:pt x="4985" y="1815"/>
                  </a:lnTo>
                  <a:lnTo>
                    <a:pt x="4946" y="1693"/>
                  </a:lnTo>
                  <a:lnTo>
                    <a:pt x="4900" y="1572"/>
                  </a:lnTo>
                  <a:lnTo>
                    <a:pt x="4848" y="1453"/>
                  </a:lnTo>
                  <a:lnTo>
                    <a:pt x="4818" y="1395"/>
                  </a:lnTo>
                  <a:lnTo>
                    <a:pt x="4818" y="1395"/>
                  </a:lnTo>
                  <a:lnTo>
                    <a:pt x="4787" y="1336"/>
                  </a:lnTo>
                  <a:lnTo>
                    <a:pt x="4721" y="1223"/>
                  </a:lnTo>
                  <a:lnTo>
                    <a:pt x="4649" y="1115"/>
                  </a:lnTo>
                  <a:lnTo>
                    <a:pt x="4574" y="1010"/>
                  </a:lnTo>
                  <a:lnTo>
                    <a:pt x="4493" y="911"/>
                  </a:lnTo>
                  <a:lnTo>
                    <a:pt x="4408" y="817"/>
                  </a:lnTo>
                  <a:lnTo>
                    <a:pt x="4321" y="727"/>
                  </a:lnTo>
                  <a:lnTo>
                    <a:pt x="4229" y="641"/>
                  </a:lnTo>
                  <a:lnTo>
                    <a:pt x="4132" y="561"/>
                  </a:lnTo>
                  <a:lnTo>
                    <a:pt x="4033" y="486"/>
                  </a:lnTo>
                  <a:lnTo>
                    <a:pt x="3931" y="416"/>
                  </a:lnTo>
                  <a:lnTo>
                    <a:pt x="3826" y="351"/>
                  </a:lnTo>
                  <a:lnTo>
                    <a:pt x="3718" y="292"/>
                  </a:lnTo>
                  <a:lnTo>
                    <a:pt x="3609" y="237"/>
                  </a:lnTo>
                  <a:lnTo>
                    <a:pt x="3496" y="189"/>
                  </a:lnTo>
                  <a:lnTo>
                    <a:pt x="3381" y="145"/>
                  </a:lnTo>
                  <a:lnTo>
                    <a:pt x="3265" y="108"/>
                  </a:lnTo>
                  <a:lnTo>
                    <a:pt x="3146" y="75"/>
                  </a:lnTo>
                  <a:lnTo>
                    <a:pt x="3027" y="48"/>
                  </a:lnTo>
                  <a:lnTo>
                    <a:pt x="2907" y="27"/>
                  </a:lnTo>
                  <a:lnTo>
                    <a:pt x="2786" y="13"/>
                  </a:lnTo>
                  <a:lnTo>
                    <a:pt x="2663" y="3"/>
                  </a:lnTo>
                  <a:lnTo>
                    <a:pt x="2541" y="0"/>
                  </a:lnTo>
                  <a:lnTo>
                    <a:pt x="2418" y="3"/>
                  </a:lnTo>
                  <a:lnTo>
                    <a:pt x="2294" y="12"/>
                  </a:lnTo>
                  <a:lnTo>
                    <a:pt x="2171" y="26"/>
                  </a:lnTo>
                  <a:lnTo>
                    <a:pt x="2049" y="48"/>
                  </a:lnTo>
                  <a:lnTo>
                    <a:pt x="1926" y="75"/>
                  </a:lnTo>
                  <a:lnTo>
                    <a:pt x="1805" y="109"/>
                  </a:lnTo>
                  <a:lnTo>
                    <a:pt x="1685" y="150"/>
                  </a:lnTo>
                  <a:lnTo>
                    <a:pt x="1565" y="197"/>
                  </a:lnTo>
                  <a:lnTo>
                    <a:pt x="1447" y="250"/>
                  </a:lnTo>
                  <a:lnTo>
                    <a:pt x="138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27" name="Freeform 25">
              <a:extLst>
                <a:ext uri="{FF2B5EF4-FFF2-40B4-BE49-F238E27FC236}">
                  <a16:creationId xmlns:a16="http://schemas.microsoft.com/office/drawing/2014/main" id="{20ABE6EA-598F-A547-A0A7-30C1339F5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965"/>
              <a:ext cx="795" cy="797"/>
            </a:xfrm>
            <a:custGeom>
              <a:avLst/>
              <a:gdLst>
                <a:gd name="T0" fmla="*/ 1919 w 3976"/>
                <a:gd name="T1" fmla="*/ 3985 h 3986"/>
                <a:gd name="T2" fmla="*/ 1643 w 3976"/>
                <a:gd name="T3" fmla="*/ 3957 h 3986"/>
                <a:gd name="T4" fmla="*/ 1378 w 3976"/>
                <a:gd name="T5" fmla="*/ 3891 h 3986"/>
                <a:gd name="T6" fmla="*/ 1126 w 3976"/>
                <a:gd name="T7" fmla="*/ 3791 h 3986"/>
                <a:gd name="T8" fmla="*/ 890 w 3976"/>
                <a:gd name="T9" fmla="*/ 3657 h 3986"/>
                <a:gd name="T10" fmla="*/ 676 w 3976"/>
                <a:gd name="T11" fmla="*/ 3494 h 3986"/>
                <a:gd name="T12" fmla="*/ 486 w 3976"/>
                <a:gd name="T13" fmla="*/ 3300 h 3986"/>
                <a:gd name="T14" fmla="*/ 322 w 3976"/>
                <a:gd name="T15" fmla="*/ 3081 h 3986"/>
                <a:gd name="T16" fmla="*/ 219 w 3976"/>
                <a:gd name="T17" fmla="*/ 2899 h 3986"/>
                <a:gd name="T18" fmla="*/ 154 w 3976"/>
                <a:gd name="T19" fmla="*/ 2760 h 3986"/>
                <a:gd name="T20" fmla="*/ 86 w 3976"/>
                <a:gd name="T21" fmla="*/ 2572 h 3986"/>
                <a:gd name="T22" fmla="*/ 38 w 3976"/>
                <a:gd name="T23" fmla="*/ 2380 h 3986"/>
                <a:gd name="T24" fmla="*/ 0 w 3976"/>
                <a:gd name="T25" fmla="*/ 2043 h 3986"/>
                <a:gd name="T26" fmla="*/ 28 w 3976"/>
                <a:gd name="T27" fmla="*/ 1661 h 3986"/>
                <a:gd name="T28" fmla="*/ 128 w 3976"/>
                <a:gd name="T29" fmla="*/ 1292 h 3986"/>
                <a:gd name="T30" fmla="*/ 296 w 3976"/>
                <a:gd name="T31" fmla="*/ 949 h 3986"/>
                <a:gd name="T32" fmla="*/ 530 w 3976"/>
                <a:gd name="T33" fmla="*/ 642 h 3986"/>
                <a:gd name="T34" fmla="*/ 785 w 3976"/>
                <a:gd name="T35" fmla="*/ 411 h 3986"/>
                <a:gd name="T36" fmla="*/ 950 w 3976"/>
                <a:gd name="T37" fmla="*/ 297 h 3986"/>
                <a:gd name="T38" fmla="*/ 1084 w 3976"/>
                <a:gd name="T39" fmla="*/ 222 h 3986"/>
                <a:gd name="T40" fmla="*/ 1244 w 3976"/>
                <a:gd name="T41" fmla="*/ 149 h 3986"/>
                <a:gd name="T42" fmla="*/ 1464 w 3976"/>
                <a:gd name="T43" fmla="*/ 73 h 3986"/>
                <a:gd name="T44" fmla="*/ 1693 w 3976"/>
                <a:gd name="T45" fmla="*/ 23 h 3986"/>
                <a:gd name="T46" fmla="*/ 1930 w 3976"/>
                <a:gd name="T47" fmla="*/ 0 h 3986"/>
                <a:gd name="T48" fmla="*/ 2060 w 3976"/>
                <a:gd name="T49" fmla="*/ 0 h 3986"/>
                <a:gd name="T50" fmla="*/ 2336 w 3976"/>
                <a:gd name="T51" fmla="*/ 29 h 3986"/>
                <a:gd name="T52" fmla="*/ 2603 w 3976"/>
                <a:gd name="T53" fmla="*/ 95 h 3986"/>
                <a:gd name="T54" fmla="*/ 2854 w 3976"/>
                <a:gd name="T55" fmla="*/ 194 h 3986"/>
                <a:gd name="T56" fmla="*/ 3089 w 3976"/>
                <a:gd name="T57" fmla="*/ 328 h 3986"/>
                <a:gd name="T58" fmla="*/ 3303 w 3976"/>
                <a:gd name="T59" fmla="*/ 492 h 3986"/>
                <a:gd name="T60" fmla="*/ 3494 w 3976"/>
                <a:gd name="T61" fmla="*/ 685 h 3986"/>
                <a:gd name="T62" fmla="*/ 3658 w 3976"/>
                <a:gd name="T63" fmla="*/ 905 h 3986"/>
                <a:gd name="T64" fmla="*/ 3760 w 3976"/>
                <a:gd name="T65" fmla="*/ 1087 h 3986"/>
                <a:gd name="T66" fmla="*/ 3874 w 3976"/>
                <a:gd name="T67" fmla="*/ 1360 h 3986"/>
                <a:gd name="T68" fmla="*/ 3960 w 3976"/>
                <a:gd name="T69" fmla="*/ 1739 h 3986"/>
                <a:gd name="T70" fmla="*/ 3974 w 3976"/>
                <a:gd name="T71" fmla="*/ 2126 h 3986"/>
                <a:gd name="T72" fmla="*/ 3913 w 3976"/>
                <a:gd name="T73" fmla="*/ 2512 h 3986"/>
                <a:gd name="T74" fmla="*/ 3853 w 3976"/>
                <a:gd name="T75" fmla="*/ 2699 h 3986"/>
                <a:gd name="T76" fmla="*/ 3678 w 3976"/>
                <a:gd name="T77" fmla="*/ 3049 h 3986"/>
                <a:gd name="T78" fmla="*/ 3443 w 3976"/>
                <a:gd name="T79" fmla="*/ 3357 h 3986"/>
                <a:gd name="T80" fmla="*/ 3188 w 3976"/>
                <a:gd name="T81" fmla="*/ 3583 h 3986"/>
                <a:gd name="T82" fmla="*/ 3026 w 3976"/>
                <a:gd name="T83" fmla="*/ 3691 h 3986"/>
                <a:gd name="T84" fmla="*/ 2896 w 3976"/>
                <a:gd name="T85" fmla="*/ 3763 h 3986"/>
                <a:gd name="T86" fmla="*/ 2731 w 3976"/>
                <a:gd name="T87" fmla="*/ 3841 h 3986"/>
                <a:gd name="T88" fmla="*/ 2505 w 3976"/>
                <a:gd name="T89" fmla="*/ 3917 h 3986"/>
                <a:gd name="T90" fmla="*/ 2277 w 3976"/>
                <a:gd name="T91" fmla="*/ 3965 h 3986"/>
                <a:gd name="T92" fmla="*/ 2048 w 3976"/>
                <a:gd name="T93" fmla="*/ 3985 h 3986"/>
                <a:gd name="T94" fmla="*/ 1990 w 3976"/>
                <a:gd name="T95" fmla="*/ 3986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6" h="3986">
                  <a:moveTo>
                    <a:pt x="1990" y="3986"/>
                  </a:moveTo>
                  <a:lnTo>
                    <a:pt x="1919" y="3985"/>
                  </a:lnTo>
                  <a:lnTo>
                    <a:pt x="1780" y="3976"/>
                  </a:lnTo>
                  <a:lnTo>
                    <a:pt x="1643" y="3957"/>
                  </a:lnTo>
                  <a:lnTo>
                    <a:pt x="1508" y="3928"/>
                  </a:lnTo>
                  <a:lnTo>
                    <a:pt x="1378" y="3891"/>
                  </a:lnTo>
                  <a:lnTo>
                    <a:pt x="1249" y="3845"/>
                  </a:lnTo>
                  <a:lnTo>
                    <a:pt x="1126" y="3791"/>
                  </a:lnTo>
                  <a:lnTo>
                    <a:pt x="1005" y="3728"/>
                  </a:lnTo>
                  <a:lnTo>
                    <a:pt x="890" y="3657"/>
                  </a:lnTo>
                  <a:lnTo>
                    <a:pt x="780" y="3579"/>
                  </a:lnTo>
                  <a:lnTo>
                    <a:pt x="676" y="3494"/>
                  </a:lnTo>
                  <a:lnTo>
                    <a:pt x="578" y="3401"/>
                  </a:lnTo>
                  <a:lnTo>
                    <a:pt x="486" y="3300"/>
                  </a:lnTo>
                  <a:lnTo>
                    <a:pt x="400" y="3194"/>
                  </a:lnTo>
                  <a:lnTo>
                    <a:pt x="322" y="3081"/>
                  </a:lnTo>
                  <a:lnTo>
                    <a:pt x="251" y="2961"/>
                  </a:lnTo>
                  <a:lnTo>
                    <a:pt x="219" y="2899"/>
                  </a:lnTo>
                  <a:lnTo>
                    <a:pt x="196" y="2853"/>
                  </a:lnTo>
                  <a:lnTo>
                    <a:pt x="154" y="2760"/>
                  </a:lnTo>
                  <a:lnTo>
                    <a:pt x="118" y="2667"/>
                  </a:lnTo>
                  <a:lnTo>
                    <a:pt x="86" y="2572"/>
                  </a:lnTo>
                  <a:lnTo>
                    <a:pt x="59" y="2476"/>
                  </a:lnTo>
                  <a:lnTo>
                    <a:pt x="38" y="2380"/>
                  </a:lnTo>
                  <a:lnTo>
                    <a:pt x="14" y="2236"/>
                  </a:lnTo>
                  <a:lnTo>
                    <a:pt x="0" y="2043"/>
                  </a:lnTo>
                  <a:lnTo>
                    <a:pt x="5" y="1850"/>
                  </a:lnTo>
                  <a:lnTo>
                    <a:pt x="28" y="1661"/>
                  </a:lnTo>
                  <a:lnTo>
                    <a:pt x="69" y="1474"/>
                  </a:lnTo>
                  <a:lnTo>
                    <a:pt x="128" y="1292"/>
                  </a:lnTo>
                  <a:lnTo>
                    <a:pt x="204" y="1117"/>
                  </a:lnTo>
                  <a:lnTo>
                    <a:pt x="296" y="949"/>
                  </a:lnTo>
                  <a:lnTo>
                    <a:pt x="405" y="790"/>
                  </a:lnTo>
                  <a:lnTo>
                    <a:pt x="530" y="642"/>
                  </a:lnTo>
                  <a:lnTo>
                    <a:pt x="670" y="505"/>
                  </a:lnTo>
                  <a:lnTo>
                    <a:pt x="785" y="411"/>
                  </a:lnTo>
                  <a:lnTo>
                    <a:pt x="866" y="352"/>
                  </a:lnTo>
                  <a:lnTo>
                    <a:pt x="950" y="297"/>
                  </a:lnTo>
                  <a:lnTo>
                    <a:pt x="1039" y="246"/>
                  </a:lnTo>
                  <a:lnTo>
                    <a:pt x="1084" y="222"/>
                  </a:lnTo>
                  <a:lnTo>
                    <a:pt x="1136" y="196"/>
                  </a:lnTo>
                  <a:lnTo>
                    <a:pt x="1244" y="149"/>
                  </a:lnTo>
                  <a:lnTo>
                    <a:pt x="1352" y="108"/>
                  </a:lnTo>
                  <a:lnTo>
                    <a:pt x="1464" y="73"/>
                  </a:lnTo>
                  <a:lnTo>
                    <a:pt x="1578" y="45"/>
                  </a:lnTo>
                  <a:lnTo>
                    <a:pt x="1693" y="23"/>
                  </a:lnTo>
                  <a:lnTo>
                    <a:pt x="1811" y="7"/>
                  </a:lnTo>
                  <a:lnTo>
                    <a:pt x="1930" y="0"/>
                  </a:lnTo>
                  <a:lnTo>
                    <a:pt x="1990" y="0"/>
                  </a:lnTo>
                  <a:lnTo>
                    <a:pt x="2060" y="0"/>
                  </a:lnTo>
                  <a:lnTo>
                    <a:pt x="2199" y="10"/>
                  </a:lnTo>
                  <a:lnTo>
                    <a:pt x="2336" y="29"/>
                  </a:lnTo>
                  <a:lnTo>
                    <a:pt x="2471" y="57"/>
                  </a:lnTo>
                  <a:lnTo>
                    <a:pt x="2603" y="95"/>
                  </a:lnTo>
                  <a:lnTo>
                    <a:pt x="2731" y="140"/>
                  </a:lnTo>
                  <a:lnTo>
                    <a:pt x="2854" y="194"/>
                  </a:lnTo>
                  <a:lnTo>
                    <a:pt x="2974" y="257"/>
                  </a:lnTo>
                  <a:lnTo>
                    <a:pt x="3089" y="328"/>
                  </a:lnTo>
                  <a:lnTo>
                    <a:pt x="3199" y="406"/>
                  </a:lnTo>
                  <a:lnTo>
                    <a:pt x="3303" y="492"/>
                  </a:lnTo>
                  <a:lnTo>
                    <a:pt x="3402" y="585"/>
                  </a:lnTo>
                  <a:lnTo>
                    <a:pt x="3494" y="685"/>
                  </a:lnTo>
                  <a:lnTo>
                    <a:pt x="3580" y="791"/>
                  </a:lnTo>
                  <a:lnTo>
                    <a:pt x="3658" y="905"/>
                  </a:lnTo>
                  <a:lnTo>
                    <a:pt x="3728" y="1024"/>
                  </a:lnTo>
                  <a:lnTo>
                    <a:pt x="3760" y="1087"/>
                  </a:lnTo>
                  <a:lnTo>
                    <a:pt x="3803" y="1176"/>
                  </a:lnTo>
                  <a:lnTo>
                    <a:pt x="3874" y="1360"/>
                  </a:lnTo>
                  <a:lnTo>
                    <a:pt x="3927" y="1548"/>
                  </a:lnTo>
                  <a:lnTo>
                    <a:pt x="3960" y="1739"/>
                  </a:lnTo>
                  <a:lnTo>
                    <a:pt x="3976" y="1933"/>
                  </a:lnTo>
                  <a:lnTo>
                    <a:pt x="3974" y="2126"/>
                  </a:lnTo>
                  <a:lnTo>
                    <a:pt x="3953" y="2320"/>
                  </a:lnTo>
                  <a:lnTo>
                    <a:pt x="3913" y="2512"/>
                  </a:lnTo>
                  <a:lnTo>
                    <a:pt x="3886" y="2606"/>
                  </a:lnTo>
                  <a:lnTo>
                    <a:pt x="3853" y="2699"/>
                  </a:lnTo>
                  <a:lnTo>
                    <a:pt x="3774" y="2879"/>
                  </a:lnTo>
                  <a:lnTo>
                    <a:pt x="3678" y="3049"/>
                  </a:lnTo>
                  <a:lnTo>
                    <a:pt x="3568" y="3209"/>
                  </a:lnTo>
                  <a:lnTo>
                    <a:pt x="3443" y="3357"/>
                  </a:lnTo>
                  <a:lnTo>
                    <a:pt x="3302" y="3492"/>
                  </a:lnTo>
                  <a:lnTo>
                    <a:pt x="3188" y="3583"/>
                  </a:lnTo>
                  <a:lnTo>
                    <a:pt x="3109" y="3639"/>
                  </a:lnTo>
                  <a:lnTo>
                    <a:pt x="3026" y="3691"/>
                  </a:lnTo>
                  <a:lnTo>
                    <a:pt x="2941" y="3740"/>
                  </a:lnTo>
                  <a:lnTo>
                    <a:pt x="2896" y="3763"/>
                  </a:lnTo>
                  <a:lnTo>
                    <a:pt x="2841" y="3791"/>
                  </a:lnTo>
                  <a:lnTo>
                    <a:pt x="2731" y="3841"/>
                  </a:lnTo>
                  <a:lnTo>
                    <a:pt x="2618" y="3883"/>
                  </a:lnTo>
                  <a:lnTo>
                    <a:pt x="2505" y="3917"/>
                  </a:lnTo>
                  <a:lnTo>
                    <a:pt x="2392" y="3945"/>
                  </a:lnTo>
                  <a:lnTo>
                    <a:pt x="2277" y="3965"/>
                  </a:lnTo>
                  <a:lnTo>
                    <a:pt x="2163" y="3979"/>
                  </a:lnTo>
                  <a:lnTo>
                    <a:pt x="2048" y="3985"/>
                  </a:lnTo>
                  <a:lnTo>
                    <a:pt x="1990" y="3986"/>
                  </a:lnTo>
                  <a:lnTo>
                    <a:pt x="1990" y="3986"/>
                  </a:lnTo>
                  <a:close/>
                </a:path>
              </a:pathLst>
            </a:custGeom>
            <a:solidFill>
              <a:srgbClr val="1C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28" name="Freeform 26">
              <a:extLst>
                <a:ext uri="{FF2B5EF4-FFF2-40B4-BE49-F238E27FC236}">
                  <a16:creationId xmlns:a16="http://schemas.microsoft.com/office/drawing/2014/main" id="{213B03D8-A4DE-D94D-9082-94ED4493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241"/>
              <a:ext cx="550" cy="521"/>
            </a:xfrm>
            <a:custGeom>
              <a:avLst/>
              <a:gdLst>
                <a:gd name="T0" fmla="*/ 100 w 2749"/>
                <a:gd name="T1" fmla="*/ 0 h 2606"/>
                <a:gd name="T2" fmla="*/ 72 w 2749"/>
                <a:gd name="T3" fmla="*/ 91 h 2606"/>
                <a:gd name="T4" fmla="*/ 30 w 2749"/>
                <a:gd name="T5" fmla="*/ 279 h 2606"/>
                <a:gd name="T6" fmla="*/ 6 w 2749"/>
                <a:gd name="T7" fmla="*/ 469 h 2606"/>
                <a:gd name="T8" fmla="*/ 0 w 2749"/>
                <a:gd name="T9" fmla="*/ 663 h 2606"/>
                <a:gd name="T10" fmla="*/ 12 w 2749"/>
                <a:gd name="T11" fmla="*/ 856 h 2606"/>
                <a:gd name="T12" fmla="*/ 34 w 2749"/>
                <a:gd name="T13" fmla="*/ 1000 h 2606"/>
                <a:gd name="T14" fmla="*/ 55 w 2749"/>
                <a:gd name="T15" fmla="*/ 1096 h 2606"/>
                <a:gd name="T16" fmla="*/ 80 w 2749"/>
                <a:gd name="T17" fmla="*/ 1192 h 2606"/>
                <a:gd name="T18" fmla="*/ 111 w 2749"/>
                <a:gd name="T19" fmla="*/ 1287 h 2606"/>
                <a:gd name="T20" fmla="*/ 147 w 2749"/>
                <a:gd name="T21" fmla="*/ 1380 h 2606"/>
                <a:gd name="T22" fmla="*/ 188 w 2749"/>
                <a:gd name="T23" fmla="*/ 1473 h 2606"/>
                <a:gd name="T24" fmla="*/ 211 w 2749"/>
                <a:gd name="T25" fmla="*/ 1519 h 2606"/>
                <a:gd name="T26" fmla="*/ 245 w 2749"/>
                <a:gd name="T27" fmla="*/ 1581 h 2606"/>
                <a:gd name="T28" fmla="*/ 317 w 2749"/>
                <a:gd name="T29" fmla="*/ 1701 h 2606"/>
                <a:gd name="T30" fmla="*/ 398 w 2749"/>
                <a:gd name="T31" fmla="*/ 1814 h 2606"/>
                <a:gd name="T32" fmla="*/ 483 w 2749"/>
                <a:gd name="T33" fmla="*/ 1920 h 2606"/>
                <a:gd name="T34" fmla="*/ 576 w 2749"/>
                <a:gd name="T35" fmla="*/ 2021 h 2606"/>
                <a:gd name="T36" fmla="*/ 675 w 2749"/>
                <a:gd name="T37" fmla="*/ 2114 h 2606"/>
                <a:gd name="T38" fmla="*/ 779 w 2749"/>
                <a:gd name="T39" fmla="*/ 2199 h 2606"/>
                <a:gd name="T40" fmla="*/ 888 w 2749"/>
                <a:gd name="T41" fmla="*/ 2277 h 2606"/>
                <a:gd name="T42" fmla="*/ 1003 w 2749"/>
                <a:gd name="T43" fmla="*/ 2348 h 2606"/>
                <a:gd name="T44" fmla="*/ 1121 w 2749"/>
                <a:gd name="T45" fmla="*/ 2411 h 2606"/>
                <a:gd name="T46" fmla="*/ 1244 w 2749"/>
                <a:gd name="T47" fmla="*/ 2465 h 2606"/>
                <a:gd name="T48" fmla="*/ 1372 w 2749"/>
                <a:gd name="T49" fmla="*/ 2511 h 2606"/>
                <a:gd name="T50" fmla="*/ 1503 w 2749"/>
                <a:gd name="T51" fmla="*/ 2548 h 2606"/>
                <a:gd name="T52" fmla="*/ 1635 w 2749"/>
                <a:gd name="T53" fmla="*/ 2577 h 2606"/>
                <a:gd name="T54" fmla="*/ 1772 w 2749"/>
                <a:gd name="T55" fmla="*/ 2596 h 2606"/>
                <a:gd name="T56" fmla="*/ 1912 w 2749"/>
                <a:gd name="T57" fmla="*/ 2605 h 2606"/>
                <a:gd name="T58" fmla="*/ 1982 w 2749"/>
                <a:gd name="T59" fmla="*/ 2606 h 2606"/>
                <a:gd name="T60" fmla="*/ 2032 w 2749"/>
                <a:gd name="T61" fmla="*/ 2605 h 2606"/>
                <a:gd name="T62" fmla="*/ 2130 w 2749"/>
                <a:gd name="T63" fmla="*/ 2600 h 2606"/>
                <a:gd name="T64" fmla="*/ 2275 w 2749"/>
                <a:gd name="T65" fmla="*/ 2584 h 2606"/>
                <a:gd name="T66" fmla="*/ 2466 w 2749"/>
                <a:gd name="T67" fmla="*/ 2544 h 2606"/>
                <a:gd name="T68" fmla="*/ 2655 w 2749"/>
                <a:gd name="T69" fmla="*/ 2488 h 2606"/>
                <a:gd name="T70" fmla="*/ 2749 w 2749"/>
                <a:gd name="T71" fmla="*/ 2452 h 2606"/>
                <a:gd name="T72" fmla="*/ 2749 w 2749"/>
                <a:gd name="T73" fmla="*/ 0 h 2606"/>
                <a:gd name="T74" fmla="*/ 100 w 2749"/>
                <a:gd name="T7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9" h="2606">
                  <a:moveTo>
                    <a:pt x="100" y="0"/>
                  </a:moveTo>
                  <a:lnTo>
                    <a:pt x="72" y="91"/>
                  </a:lnTo>
                  <a:lnTo>
                    <a:pt x="30" y="279"/>
                  </a:lnTo>
                  <a:lnTo>
                    <a:pt x="6" y="469"/>
                  </a:lnTo>
                  <a:lnTo>
                    <a:pt x="0" y="663"/>
                  </a:lnTo>
                  <a:lnTo>
                    <a:pt x="12" y="856"/>
                  </a:lnTo>
                  <a:lnTo>
                    <a:pt x="34" y="1000"/>
                  </a:lnTo>
                  <a:lnTo>
                    <a:pt x="55" y="1096"/>
                  </a:lnTo>
                  <a:lnTo>
                    <a:pt x="80" y="1192"/>
                  </a:lnTo>
                  <a:lnTo>
                    <a:pt x="111" y="1287"/>
                  </a:lnTo>
                  <a:lnTo>
                    <a:pt x="147" y="1380"/>
                  </a:lnTo>
                  <a:lnTo>
                    <a:pt x="188" y="1473"/>
                  </a:lnTo>
                  <a:lnTo>
                    <a:pt x="211" y="1519"/>
                  </a:lnTo>
                  <a:lnTo>
                    <a:pt x="245" y="1581"/>
                  </a:lnTo>
                  <a:lnTo>
                    <a:pt x="317" y="1701"/>
                  </a:lnTo>
                  <a:lnTo>
                    <a:pt x="398" y="1814"/>
                  </a:lnTo>
                  <a:lnTo>
                    <a:pt x="483" y="1920"/>
                  </a:lnTo>
                  <a:lnTo>
                    <a:pt x="576" y="2021"/>
                  </a:lnTo>
                  <a:lnTo>
                    <a:pt x="675" y="2114"/>
                  </a:lnTo>
                  <a:lnTo>
                    <a:pt x="779" y="2199"/>
                  </a:lnTo>
                  <a:lnTo>
                    <a:pt x="888" y="2277"/>
                  </a:lnTo>
                  <a:lnTo>
                    <a:pt x="1003" y="2348"/>
                  </a:lnTo>
                  <a:lnTo>
                    <a:pt x="1121" y="2411"/>
                  </a:lnTo>
                  <a:lnTo>
                    <a:pt x="1244" y="2465"/>
                  </a:lnTo>
                  <a:lnTo>
                    <a:pt x="1372" y="2511"/>
                  </a:lnTo>
                  <a:lnTo>
                    <a:pt x="1503" y="2548"/>
                  </a:lnTo>
                  <a:lnTo>
                    <a:pt x="1635" y="2577"/>
                  </a:lnTo>
                  <a:lnTo>
                    <a:pt x="1772" y="2596"/>
                  </a:lnTo>
                  <a:lnTo>
                    <a:pt x="1912" y="2605"/>
                  </a:lnTo>
                  <a:lnTo>
                    <a:pt x="1982" y="2606"/>
                  </a:lnTo>
                  <a:lnTo>
                    <a:pt x="2032" y="2605"/>
                  </a:lnTo>
                  <a:lnTo>
                    <a:pt x="2130" y="2600"/>
                  </a:lnTo>
                  <a:lnTo>
                    <a:pt x="2275" y="2584"/>
                  </a:lnTo>
                  <a:lnTo>
                    <a:pt x="2466" y="2544"/>
                  </a:lnTo>
                  <a:lnTo>
                    <a:pt x="2655" y="2488"/>
                  </a:lnTo>
                  <a:lnTo>
                    <a:pt x="2749" y="2452"/>
                  </a:lnTo>
                  <a:lnTo>
                    <a:pt x="274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29" name="Freeform 27">
              <a:extLst>
                <a:ext uri="{FF2B5EF4-FFF2-40B4-BE49-F238E27FC236}">
                  <a16:creationId xmlns:a16="http://schemas.microsoft.com/office/drawing/2014/main" id="{093E86C5-CEE7-B443-9970-949722A4D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391"/>
              <a:ext cx="399" cy="374"/>
            </a:xfrm>
            <a:custGeom>
              <a:avLst/>
              <a:gdLst>
                <a:gd name="T0" fmla="*/ 0 w 1994"/>
                <a:gd name="T1" fmla="*/ 0 h 1867"/>
                <a:gd name="T2" fmla="*/ 3 w 1994"/>
                <a:gd name="T3" fmla="*/ 49 h 1867"/>
                <a:gd name="T4" fmla="*/ 14 w 1994"/>
                <a:gd name="T5" fmla="*/ 148 h 1867"/>
                <a:gd name="T6" fmla="*/ 30 w 1994"/>
                <a:gd name="T7" fmla="*/ 247 h 1867"/>
                <a:gd name="T8" fmla="*/ 50 w 1994"/>
                <a:gd name="T9" fmla="*/ 346 h 1867"/>
                <a:gd name="T10" fmla="*/ 77 w 1994"/>
                <a:gd name="T11" fmla="*/ 444 h 1867"/>
                <a:gd name="T12" fmla="*/ 108 w 1994"/>
                <a:gd name="T13" fmla="*/ 541 h 1867"/>
                <a:gd name="T14" fmla="*/ 145 w 1994"/>
                <a:gd name="T15" fmla="*/ 637 h 1867"/>
                <a:gd name="T16" fmla="*/ 186 w 1994"/>
                <a:gd name="T17" fmla="*/ 732 h 1867"/>
                <a:gd name="T18" fmla="*/ 209 w 1994"/>
                <a:gd name="T19" fmla="*/ 779 h 1867"/>
                <a:gd name="T20" fmla="*/ 243 w 1994"/>
                <a:gd name="T21" fmla="*/ 842 h 1867"/>
                <a:gd name="T22" fmla="*/ 315 w 1994"/>
                <a:gd name="T23" fmla="*/ 961 h 1867"/>
                <a:gd name="T24" fmla="*/ 396 w 1994"/>
                <a:gd name="T25" fmla="*/ 1074 h 1867"/>
                <a:gd name="T26" fmla="*/ 481 w 1994"/>
                <a:gd name="T27" fmla="*/ 1181 h 1867"/>
                <a:gd name="T28" fmla="*/ 574 w 1994"/>
                <a:gd name="T29" fmla="*/ 1281 h 1867"/>
                <a:gd name="T30" fmla="*/ 673 w 1994"/>
                <a:gd name="T31" fmla="*/ 1374 h 1867"/>
                <a:gd name="T32" fmla="*/ 777 w 1994"/>
                <a:gd name="T33" fmla="*/ 1460 h 1867"/>
                <a:gd name="T34" fmla="*/ 886 w 1994"/>
                <a:gd name="T35" fmla="*/ 1538 h 1867"/>
                <a:gd name="T36" fmla="*/ 1001 w 1994"/>
                <a:gd name="T37" fmla="*/ 1608 h 1867"/>
                <a:gd name="T38" fmla="*/ 1119 w 1994"/>
                <a:gd name="T39" fmla="*/ 1671 h 1867"/>
                <a:gd name="T40" fmla="*/ 1242 w 1994"/>
                <a:gd name="T41" fmla="*/ 1726 h 1867"/>
                <a:gd name="T42" fmla="*/ 1370 w 1994"/>
                <a:gd name="T43" fmla="*/ 1772 h 1867"/>
                <a:gd name="T44" fmla="*/ 1501 w 1994"/>
                <a:gd name="T45" fmla="*/ 1809 h 1867"/>
                <a:gd name="T46" fmla="*/ 1633 w 1994"/>
                <a:gd name="T47" fmla="*/ 1837 h 1867"/>
                <a:gd name="T48" fmla="*/ 1770 w 1994"/>
                <a:gd name="T49" fmla="*/ 1856 h 1867"/>
                <a:gd name="T50" fmla="*/ 1910 w 1994"/>
                <a:gd name="T51" fmla="*/ 1866 h 1867"/>
                <a:gd name="T52" fmla="*/ 1980 w 1994"/>
                <a:gd name="T53" fmla="*/ 1867 h 1867"/>
                <a:gd name="T54" fmla="*/ 1994 w 1994"/>
                <a:gd name="T55" fmla="*/ 1867 h 1867"/>
                <a:gd name="T56" fmla="*/ 1994 w 1994"/>
                <a:gd name="T57" fmla="*/ 0 h 1867"/>
                <a:gd name="T58" fmla="*/ 0 w 1994"/>
                <a:gd name="T5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94" h="1867">
                  <a:moveTo>
                    <a:pt x="0" y="0"/>
                  </a:moveTo>
                  <a:lnTo>
                    <a:pt x="3" y="49"/>
                  </a:lnTo>
                  <a:lnTo>
                    <a:pt x="14" y="148"/>
                  </a:lnTo>
                  <a:lnTo>
                    <a:pt x="30" y="247"/>
                  </a:lnTo>
                  <a:lnTo>
                    <a:pt x="50" y="346"/>
                  </a:lnTo>
                  <a:lnTo>
                    <a:pt x="77" y="444"/>
                  </a:lnTo>
                  <a:lnTo>
                    <a:pt x="108" y="541"/>
                  </a:lnTo>
                  <a:lnTo>
                    <a:pt x="145" y="637"/>
                  </a:lnTo>
                  <a:lnTo>
                    <a:pt x="186" y="732"/>
                  </a:lnTo>
                  <a:lnTo>
                    <a:pt x="209" y="779"/>
                  </a:lnTo>
                  <a:lnTo>
                    <a:pt x="243" y="842"/>
                  </a:lnTo>
                  <a:lnTo>
                    <a:pt x="315" y="961"/>
                  </a:lnTo>
                  <a:lnTo>
                    <a:pt x="396" y="1074"/>
                  </a:lnTo>
                  <a:lnTo>
                    <a:pt x="481" y="1181"/>
                  </a:lnTo>
                  <a:lnTo>
                    <a:pt x="574" y="1281"/>
                  </a:lnTo>
                  <a:lnTo>
                    <a:pt x="673" y="1374"/>
                  </a:lnTo>
                  <a:lnTo>
                    <a:pt x="777" y="1460"/>
                  </a:lnTo>
                  <a:lnTo>
                    <a:pt x="886" y="1538"/>
                  </a:lnTo>
                  <a:lnTo>
                    <a:pt x="1001" y="1608"/>
                  </a:lnTo>
                  <a:lnTo>
                    <a:pt x="1119" y="1671"/>
                  </a:lnTo>
                  <a:lnTo>
                    <a:pt x="1242" y="1726"/>
                  </a:lnTo>
                  <a:lnTo>
                    <a:pt x="1370" y="1772"/>
                  </a:lnTo>
                  <a:lnTo>
                    <a:pt x="1501" y="1809"/>
                  </a:lnTo>
                  <a:lnTo>
                    <a:pt x="1633" y="1837"/>
                  </a:lnTo>
                  <a:lnTo>
                    <a:pt x="1770" y="1856"/>
                  </a:lnTo>
                  <a:lnTo>
                    <a:pt x="1910" y="1866"/>
                  </a:lnTo>
                  <a:lnTo>
                    <a:pt x="1980" y="1867"/>
                  </a:lnTo>
                  <a:lnTo>
                    <a:pt x="1994" y="1867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0" name="Freeform 28">
              <a:extLst>
                <a:ext uri="{FF2B5EF4-FFF2-40B4-BE49-F238E27FC236}">
                  <a16:creationId xmlns:a16="http://schemas.microsoft.com/office/drawing/2014/main" id="{38F0990B-2455-2142-B0A5-00145B4B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4239"/>
              <a:ext cx="223" cy="345"/>
            </a:xfrm>
            <a:custGeom>
              <a:avLst/>
              <a:gdLst>
                <a:gd name="T0" fmla="*/ 558 w 1116"/>
                <a:gd name="T1" fmla="*/ 1728 h 1728"/>
                <a:gd name="T2" fmla="*/ 529 w 1116"/>
                <a:gd name="T3" fmla="*/ 1728 h 1728"/>
                <a:gd name="T4" fmla="*/ 474 w 1116"/>
                <a:gd name="T5" fmla="*/ 1722 h 1728"/>
                <a:gd name="T6" fmla="*/ 419 w 1116"/>
                <a:gd name="T7" fmla="*/ 1711 h 1728"/>
                <a:gd name="T8" fmla="*/ 367 w 1116"/>
                <a:gd name="T9" fmla="*/ 1695 h 1728"/>
                <a:gd name="T10" fmla="*/ 317 w 1116"/>
                <a:gd name="T11" fmla="*/ 1674 h 1728"/>
                <a:gd name="T12" fmla="*/ 270 w 1116"/>
                <a:gd name="T13" fmla="*/ 1647 h 1728"/>
                <a:gd name="T14" fmla="*/ 225 w 1116"/>
                <a:gd name="T15" fmla="*/ 1617 h 1728"/>
                <a:gd name="T16" fmla="*/ 183 w 1116"/>
                <a:gd name="T17" fmla="*/ 1583 h 1728"/>
                <a:gd name="T18" fmla="*/ 145 w 1116"/>
                <a:gd name="T19" fmla="*/ 1545 h 1728"/>
                <a:gd name="T20" fmla="*/ 111 w 1116"/>
                <a:gd name="T21" fmla="*/ 1504 h 1728"/>
                <a:gd name="T22" fmla="*/ 82 w 1116"/>
                <a:gd name="T23" fmla="*/ 1459 h 1728"/>
                <a:gd name="T24" fmla="*/ 55 w 1116"/>
                <a:gd name="T25" fmla="*/ 1412 h 1728"/>
                <a:gd name="T26" fmla="*/ 35 w 1116"/>
                <a:gd name="T27" fmla="*/ 1362 h 1728"/>
                <a:gd name="T28" fmla="*/ 18 w 1116"/>
                <a:gd name="T29" fmla="*/ 1310 h 1728"/>
                <a:gd name="T30" fmla="*/ 6 w 1116"/>
                <a:gd name="T31" fmla="*/ 1255 h 1728"/>
                <a:gd name="T32" fmla="*/ 1 w 1116"/>
                <a:gd name="T33" fmla="*/ 1199 h 1728"/>
                <a:gd name="T34" fmla="*/ 0 w 1116"/>
                <a:gd name="T35" fmla="*/ 1171 h 1728"/>
                <a:gd name="T36" fmla="*/ 0 w 1116"/>
                <a:gd name="T37" fmla="*/ 0 h 1728"/>
                <a:gd name="T38" fmla="*/ 1116 w 1116"/>
                <a:gd name="T3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6" h="1728">
                  <a:moveTo>
                    <a:pt x="558" y="1728"/>
                  </a:moveTo>
                  <a:lnTo>
                    <a:pt x="529" y="1728"/>
                  </a:lnTo>
                  <a:lnTo>
                    <a:pt x="474" y="1722"/>
                  </a:lnTo>
                  <a:lnTo>
                    <a:pt x="419" y="1711"/>
                  </a:lnTo>
                  <a:lnTo>
                    <a:pt x="367" y="1695"/>
                  </a:lnTo>
                  <a:lnTo>
                    <a:pt x="317" y="1674"/>
                  </a:lnTo>
                  <a:lnTo>
                    <a:pt x="270" y="1647"/>
                  </a:lnTo>
                  <a:lnTo>
                    <a:pt x="225" y="1617"/>
                  </a:lnTo>
                  <a:lnTo>
                    <a:pt x="183" y="1583"/>
                  </a:lnTo>
                  <a:lnTo>
                    <a:pt x="145" y="1545"/>
                  </a:lnTo>
                  <a:lnTo>
                    <a:pt x="111" y="1504"/>
                  </a:lnTo>
                  <a:lnTo>
                    <a:pt x="82" y="1459"/>
                  </a:lnTo>
                  <a:lnTo>
                    <a:pt x="55" y="1412"/>
                  </a:lnTo>
                  <a:lnTo>
                    <a:pt x="35" y="1362"/>
                  </a:lnTo>
                  <a:lnTo>
                    <a:pt x="18" y="1310"/>
                  </a:lnTo>
                  <a:lnTo>
                    <a:pt x="6" y="1255"/>
                  </a:lnTo>
                  <a:lnTo>
                    <a:pt x="1" y="1199"/>
                  </a:lnTo>
                  <a:lnTo>
                    <a:pt x="0" y="1171"/>
                  </a:lnTo>
                  <a:lnTo>
                    <a:pt x="0" y="0"/>
                  </a:lnTo>
                  <a:lnTo>
                    <a:pt x="1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1" name="Rectangle 29">
              <a:extLst>
                <a:ext uri="{FF2B5EF4-FFF2-40B4-BE49-F238E27FC236}">
                  <a16:creationId xmlns:a16="http://schemas.microsoft.com/office/drawing/2014/main" id="{32C26D10-7526-0D49-B628-E282F7D61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" y="4270"/>
              <a:ext cx="55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2" name="Rectangle 30">
              <a:extLst>
                <a:ext uri="{FF2B5EF4-FFF2-40B4-BE49-F238E27FC236}">
                  <a16:creationId xmlns:a16="http://schemas.microsoft.com/office/drawing/2014/main" id="{65335582-9460-E74F-9F1F-7546BEE8F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4270"/>
              <a:ext cx="56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3" name="Rectangle 31">
              <a:extLst>
                <a:ext uri="{FF2B5EF4-FFF2-40B4-BE49-F238E27FC236}">
                  <a16:creationId xmlns:a16="http://schemas.microsoft.com/office/drawing/2014/main" id="{F08D3B6A-9414-A543-A7EC-B905F4D3D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4270"/>
              <a:ext cx="56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4" name="Rectangle 32">
              <a:extLst>
                <a:ext uri="{FF2B5EF4-FFF2-40B4-BE49-F238E27FC236}">
                  <a16:creationId xmlns:a16="http://schemas.microsoft.com/office/drawing/2014/main" id="{C5F5F2CF-B99A-E644-993D-5EEB08347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030"/>
              <a:ext cx="505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5" name="Freeform 33">
              <a:extLst>
                <a:ext uri="{FF2B5EF4-FFF2-40B4-BE49-F238E27FC236}">
                  <a16:creationId xmlns:a16="http://schemas.microsoft.com/office/drawing/2014/main" id="{3DAE871A-A17A-894E-B5A8-EE091BF57A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" y="2828"/>
              <a:ext cx="1784" cy="1784"/>
            </a:xfrm>
            <a:custGeom>
              <a:avLst/>
              <a:gdLst>
                <a:gd name="T0" fmla="*/ 7890 w 8922"/>
                <a:gd name="T1" fmla="*/ 8635 h 8922"/>
                <a:gd name="T2" fmla="*/ 6371 w 8922"/>
                <a:gd name="T3" fmla="*/ 5925 h 8922"/>
                <a:gd name="T4" fmla="*/ 8637 w 8922"/>
                <a:gd name="T5" fmla="*/ 8222 h 8922"/>
                <a:gd name="T6" fmla="*/ 6469 w 8922"/>
                <a:gd name="T7" fmla="*/ 5075 h 8922"/>
                <a:gd name="T8" fmla="*/ 6218 w 8922"/>
                <a:gd name="T9" fmla="*/ 5186 h 8922"/>
                <a:gd name="T10" fmla="*/ 2975 w 8922"/>
                <a:gd name="T11" fmla="*/ 1894 h 8922"/>
                <a:gd name="T12" fmla="*/ 3304 w 8922"/>
                <a:gd name="T13" fmla="*/ 1266 h 8922"/>
                <a:gd name="T14" fmla="*/ 3801 w 8922"/>
                <a:gd name="T15" fmla="*/ 764 h 8922"/>
                <a:gd name="T16" fmla="*/ 4323 w 8922"/>
                <a:gd name="T17" fmla="*/ 466 h 8922"/>
                <a:gd name="T18" fmla="*/ 5017 w 8922"/>
                <a:gd name="T19" fmla="*/ 293 h 8922"/>
                <a:gd name="T20" fmla="*/ 5712 w 8922"/>
                <a:gd name="T21" fmla="*/ 325 h 8922"/>
                <a:gd name="T22" fmla="*/ 6364 w 8922"/>
                <a:gd name="T23" fmla="*/ 552 h 8922"/>
                <a:gd name="T24" fmla="*/ 6928 w 8922"/>
                <a:gd name="T25" fmla="*/ 960 h 8922"/>
                <a:gd name="T26" fmla="*/ 7360 w 8922"/>
                <a:gd name="T27" fmla="*/ 1534 h 8922"/>
                <a:gd name="T28" fmla="*/ 7581 w 8922"/>
                <a:gd name="T29" fmla="*/ 2101 h 8922"/>
                <a:gd name="T30" fmla="*/ 7649 w 8922"/>
                <a:gd name="T31" fmla="*/ 2802 h 8922"/>
                <a:gd name="T32" fmla="*/ 7517 w 8922"/>
                <a:gd name="T33" fmla="*/ 3480 h 8922"/>
                <a:gd name="T34" fmla="*/ 7199 w 8922"/>
                <a:gd name="T35" fmla="*/ 4094 h 8922"/>
                <a:gd name="T36" fmla="*/ 6705 w 8922"/>
                <a:gd name="T37" fmla="*/ 4598 h 8922"/>
                <a:gd name="T38" fmla="*/ 6075 w 8922"/>
                <a:gd name="T39" fmla="*/ 4943 h 8922"/>
                <a:gd name="T40" fmla="*/ 5008 w 8922"/>
                <a:gd name="T41" fmla="*/ 5083 h 8922"/>
                <a:gd name="T42" fmla="*/ 4039 w 8922"/>
                <a:gd name="T43" fmla="*/ 4763 h 8922"/>
                <a:gd name="T44" fmla="*/ 3288 w 8922"/>
                <a:gd name="T45" fmla="*/ 4082 h 8922"/>
                <a:gd name="T46" fmla="*/ 2877 w 8922"/>
                <a:gd name="T47" fmla="*/ 3143 h 8922"/>
                <a:gd name="T48" fmla="*/ 2927 w 8922"/>
                <a:gd name="T49" fmla="*/ 2047 h 8922"/>
                <a:gd name="T50" fmla="*/ 5382 w 8922"/>
                <a:gd name="T51" fmla="*/ 8493 h 8922"/>
                <a:gd name="T52" fmla="*/ 1255 w 8922"/>
                <a:gd name="T53" fmla="*/ 8643 h 8922"/>
                <a:gd name="T54" fmla="*/ 1394 w 8922"/>
                <a:gd name="T55" fmla="*/ 8225 h 8922"/>
                <a:gd name="T56" fmla="*/ 2586 w 8922"/>
                <a:gd name="T57" fmla="*/ 3030 h 8922"/>
                <a:gd name="T58" fmla="*/ 2161 w 8922"/>
                <a:gd name="T59" fmla="*/ 3596 h 8922"/>
                <a:gd name="T60" fmla="*/ 3108 w 8922"/>
                <a:gd name="T61" fmla="*/ 4319 h 8922"/>
                <a:gd name="T62" fmla="*/ 2175 w 8922"/>
                <a:gd name="T63" fmla="*/ 4796 h 8922"/>
                <a:gd name="T64" fmla="*/ 4667 w 8922"/>
                <a:gd name="T65" fmla="*/ 5301 h 8922"/>
                <a:gd name="T66" fmla="*/ 5479 w 8922"/>
                <a:gd name="T67" fmla="*/ 8225 h 8922"/>
                <a:gd name="T68" fmla="*/ 960 w 8922"/>
                <a:gd name="T69" fmla="*/ 8550 h 8922"/>
                <a:gd name="T70" fmla="*/ 570 w 8922"/>
                <a:gd name="T71" fmla="*/ 8624 h 8922"/>
                <a:gd name="T72" fmla="*/ 280 w 8922"/>
                <a:gd name="T73" fmla="*/ 8267 h 8922"/>
                <a:gd name="T74" fmla="*/ 7361 w 8922"/>
                <a:gd name="T75" fmla="*/ 5117 h 8922"/>
                <a:gd name="T76" fmla="*/ 7348 w 8922"/>
                <a:gd name="T77" fmla="*/ 4367 h 8922"/>
                <a:gd name="T78" fmla="*/ 7907 w 8922"/>
                <a:gd name="T79" fmla="*/ 3150 h 8922"/>
                <a:gd name="T80" fmla="*/ 7905 w 8922"/>
                <a:gd name="T81" fmla="*/ 2182 h 8922"/>
                <a:gd name="T82" fmla="*/ 7681 w 8922"/>
                <a:gd name="T83" fmla="*/ 1504 h 8922"/>
                <a:gd name="T84" fmla="*/ 7314 w 8922"/>
                <a:gd name="T85" fmla="*/ 945 h 8922"/>
                <a:gd name="T86" fmla="*/ 6723 w 8922"/>
                <a:gd name="T87" fmla="*/ 431 h 8922"/>
                <a:gd name="T88" fmla="*/ 6021 w 8922"/>
                <a:gd name="T89" fmla="*/ 110 h 8922"/>
                <a:gd name="T90" fmla="*/ 5254 w 8922"/>
                <a:gd name="T91" fmla="*/ 0 h 8922"/>
                <a:gd name="T92" fmla="*/ 4472 w 8922"/>
                <a:gd name="T93" fmla="*/ 115 h 8922"/>
                <a:gd name="T94" fmla="*/ 3820 w 8922"/>
                <a:gd name="T95" fmla="*/ 411 h 8922"/>
                <a:gd name="T96" fmla="*/ 3118 w 8922"/>
                <a:gd name="T97" fmla="*/ 1044 h 8922"/>
                <a:gd name="T98" fmla="*/ 2681 w 8922"/>
                <a:gd name="T99" fmla="*/ 1894 h 8922"/>
                <a:gd name="T100" fmla="*/ 0 w 8922"/>
                <a:gd name="T101" fmla="*/ 6915 h 8922"/>
                <a:gd name="T102" fmla="*/ 68 w 8922"/>
                <a:gd name="T103" fmla="*/ 8529 h 8922"/>
                <a:gd name="T104" fmla="*/ 334 w 8922"/>
                <a:gd name="T105" fmla="*/ 8822 h 8922"/>
                <a:gd name="T106" fmla="*/ 697 w 8922"/>
                <a:gd name="T107" fmla="*/ 8922 h 8922"/>
                <a:gd name="T108" fmla="*/ 5365 w 8922"/>
                <a:gd name="T109" fmla="*/ 8854 h 8922"/>
                <a:gd name="T110" fmla="*/ 5659 w 8922"/>
                <a:gd name="T111" fmla="*/ 8589 h 8922"/>
                <a:gd name="T112" fmla="*/ 5758 w 8922"/>
                <a:gd name="T113" fmla="*/ 8225 h 8922"/>
                <a:gd name="T114" fmla="*/ 5981 w 8922"/>
                <a:gd name="T115" fmla="*/ 5827 h 8922"/>
                <a:gd name="T116" fmla="*/ 7700 w 8922"/>
                <a:gd name="T117" fmla="*/ 8868 h 8922"/>
                <a:gd name="T118" fmla="*/ 8001 w 8922"/>
                <a:gd name="T119" fmla="*/ 8915 h 8922"/>
                <a:gd name="T120" fmla="*/ 8710 w 8922"/>
                <a:gd name="T121" fmla="*/ 8576 h 8922"/>
                <a:gd name="T122" fmla="*/ 8915 w 8922"/>
                <a:gd name="T123" fmla="*/ 8090 h 8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22" h="8922">
                  <a:moveTo>
                    <a:pt x="8532" y="8364"/>
                  </a:moveTo>
                  <a:lnTo>
                    <a:pt x="8030" y="8615"/>
                  </a:lnTo>
                  <a:lnTo>
                    <a:pt x="8011" y="8624"/>
                  </a:lnTo>
                  <a:lnTo>
                    <a:pt x="7972" y="8637"/>
                  </a:lnTo>
                  <a:lnTo>
                    <a:pt x="7931" y="8640"/>
                  </a:lnTo>
                  <a:lnTo>
                    <a:pt x="7890" y="8635"/>
                  </a:lnTo>
                  <a:lnTo>
                    <a:pt x="7850" y="8622"/>
                  </a:lnTo>
                  <a:lnTo>
                    <a:pt x="7815" y="8601"/>
                  </a:lnTo>
                  <a:lnTo>
                    <a:pt x="7784" y="8573"/>
                  </a:lnTo>
                  <a:lnTo>
                    <a:pt x="7760" y="8537"/>
                  </a:lnTo>
                  <a:lnTo>
                    <a:pt x="7751" y="8517"/>
                  </a:lnTo>
                  <a:lnTo>
                    <a:pt x="6371" y="5925"/>
                  </a:lnTo>
                  <a:lnTo>
                    <a:pt x="7249" y="5478"/>
                  </a:lnTo>
                  <a:lnTo>
                    <a:pt x="8616" y="8086"/>
                  </a:lnTo>
                  <a:lnTo>
                    <a:pt x="8625" y="8103"/>
                  </a:lnTo>
                  <a:lnTo>
                    <a:pt x="8638" y="8142"/>
                  </a:lnTo>
                  <a:lnTo>
                    <a:pt x="8641" y="8182"/>
                  </a:lnTo>
                  <a:lnTo>
                    <a:pt x="8637" y="8222"/>
                  </a:lnTo>
                  <a:lnTo>
                    <a:pt x="8625" y="8259"/>
                  </a:lnTo>
                  <a:lnTo>
                    <a:pt x="8606" y="8295"/>
                  </a:lnTo>
                  <a:lnTo>
                    <a:pt x="8581" y="8326"/>
                  </a:lnTo>
                  <a:lnTo>
                    <a:pt x="8550" y="8353"/>
                  </a:lnTo>
                  <a:lnTo>
                    <a:pt x="8532" y="8364"/>
                  </a:lnTo>
                  <a:close/>
                  <a:moveTo>
                    <a:pt x="6469" y="5075"/>
                  </a:moveTo>
                  <a:lnTo>
                    <a:pt x="6530" y="5043"/>
                  </a:lnTo>
                  <a:lnTo>
                    <a:pt x="6640" y="4981"/>
                  </a:lnTo>
                  <a:lnTo>
                    <a:pt x="6692" y="4949"/>
                  </a:lnTo>
                  <a:lnTo>
                    <a:pt x="6901" y="5353"/>
                  </a:lnTo>
                  <a:lnTo>
                    <a:pt x="6427" y="5590"/>
                  </a:lnTo>
                  <a:lnTo>
                    <a:pt x="6218" y="5186"/>
                  </a:lnTo>
                  <a:lnTo>
                    <a:pt x="6254" y="5175"/>
                  </a:lnTo>
                  <a:lnTo>
                    <a:pt x="6322" y="5149"/>
                  </a:lnTo>
                  <a:lnTo>
                    <a:pt x="6415" y="5106"/>
                  </a:lnTo>
                  <a:lnTo>
                    <a:pt x="6469" y="5075"/>
                  </a:lnTo>
                  <a:close/>
                  <a:moveTo>
                    <a:pt x="2956" y="1952"/>
                  </a:moveTo>
                  <a:lnTo>
                    <a:pt x="2975" y="1894"/>
                  </a:lnTo>
                  <a:lnTo>
                    <a:pt x="3017" y="1783"/>
                  </a:lnTo>
                  <a:lnTo>
                    <a:pt x="3064" y="1673"/>
                  </a:lnTo>
                  <a:lnTo>
                    <a:pt x="3117" y="1566"/>
                  </a:lnTo>
                  <a:lnTo>
                    <a:pt x="3174" y="1463"/>
                  </a:lnTo>
                  <a:lnTo>
                    <a:pt x="3237" y="1362"/>
                  </a:lnTo>
                  <a:lnTo>
                    <a:pt x="3304" y="1266"/>
                  </a:lnTo>
                  <a:lnTo>
                    <a:pt x="3376" y="1173"/>
                  </a:lnTo>
                  <a:lnTo>
                    <a:pt x="3453" y="1083"/>
                  </a:lnTo>
                  <a:lnTo>
                    <a:pt x="3533" y="997"/>
                  </a:lnTo>
                  <a:lnTo>
                    <a:pt x="3618" y="916"/>
                  </a:lnTo>
                  <a:lnTo>
                    <a:pt x="3708" y="838"/>
                  </a:lnTo>
                  <a:lnTo>
                    <a:pt x="3801" y="764"/>
                  </a:lnTo>
                  <a:lnTo>
                    <a:pt x="3897" y="696"/>
                  </a:lnTo>
                  <a:lnTo>
                    <a:pt x="3997" y="631"/>
                  </a:lnTo>
                  <a:lnTo>
                    <a:pt x="4101" y="572"/>
                  </a:lnTo>
                  <a:lnTo>
                    <a:pt x="4154" y="544"/>
                  </a:lnTo>
                  <a:lnTo>
                    <a:pt x="4211" y="516"/>
                  </a:lnTo>
                  <a:lnTo>
                    <a:pt x="4323" y="466"/>
                  </a:lnTo>
                  <a:lnTo>
                    <a:pt x="4436" y="422"/>
                  </a:lnTo>
                  <a:lnTo>
                    <a:pt x="4551" y="385"/>
                  </a:lnTo>
                  <a:lnTo>
                    <a:pt x="4667" y="352"/>
                  </a:lnTo>
                  <a:lnTo>
                    <a:pt x="4784" y="326"/>
                  </a:lnTo>
                  <a:lnTo>
                    <a:pt x="4900" y="306"/>
                  </a:lnTo>
                  <a:lnTo>
                    <a:pt x="5017" y="293"/>
                  </a:lnTo>
                  <a:lnTo>
                    <a:pt x="5134" y="284"/>
                  </a:lnTo>
                  <a:lnTo>
                    <a:pt x="5251" y="281"/>
                  </a:lnTo>
                  <a:lnTo>
                    <a:pt x="5367" y="284"/>
                  </a:lnTo>
                  <a:lnTo>
                    <a:pt x="5483" y="293"/>
                  </a:lnTo>
                  <a:lnTo>
                    <a:pt x="5598" y="306"/>
                  </a:lnTo>
                  <a:lnTo>
                    <a:pt x="5712" y="325"/>
                  </a:lnTo>
                  <a:lnTo>
                    <a:pt x="5825" y="350"/>
                  </a:lnTo>
                  <a:lnTo>
                    <a:pt x="5936" y="381"/>
                  </a:lnTo>
                  <a:lnTo>
                    <a:pt x="6046" y="415"/>
                  </a:lnTo>
                  <a:lnTo>
                    <a:pt x="6154" y="456"/>
                  </a:lnTo>
                  <a:lnTo>
                    <a:pt x="6260" y="502"/>
                  </a:lnTo>
                  <a:lnTo>
                    <a:pt x="6364" y="552"/>
                  </a:lnTo>
                  <a:lnTo>
                    <a:pt x="6465" y="608"/>
                  </a:lnTo>
                  <a:lnTo>
                    <a:pt x="6563" y="669"/>
                  </a:lnTo>
                  <a:lnTo>
                    <a:pt x="6659" y="734"/>
                  </a:lnTo>
                  <a:lnTo>
                    <a:pt x="6752" y="805"/>
                  </a:lnTo>
                  <a:lnTo>
                    <a:pt x="6841" y="879"/>
                  </a:lnTo>
                  <a:lnTo>
                    <a:pt x="6928" y="960"/>
                  </a:lnTo>
                  <a:lnTo>
                    <a:pt x="7011" y="1044"/>
                  </a:lnTo>
                  <a:lnTo>
                    <a:pt x="7089" y="1133"/>
                  </a:lnTo>
                  <a:lnTo>
                    <a:pt x="7163" y="1226"/>
                  </a:lnTo>
                  <a:lnTo>
                    <a:pt x="7233" y="1325"/>
                  </a:lnTo>
                  <a:lnTo>
                    <a:pt x="7299" y="1427"/>
                  </a:lnTo>
                  <a:lnTo>
                    <a:pt x="7360" y="1534"/>
                  </a:lnTo>
                  <a:lnTo>
                    <a:pt x="7389" y="1589"/>
                  </a:lnTo>
                  <a:lnTo>
                    <a:pt x="7416" y="1645"/>
                  </a:lnTo>
                  <a:lnTo>
                    <a:pt x="7467" y="1757"/>
                  </a:lnTo>
                  <a:lnTo>
                    <a:pt x="7511" y="1871"/>
                  </a:lnTo>
                  <a:lnTo>
                    <a:pt x="7548" y="1986"/>
                  </a:lnTo>
                  <a:lnTo>
                    <a:pt x="7581" y="2101"/>
                  </a:lnTo>
                  <a:lnTo>
                    <a:pt x="7606" y="2218"/>
                  </a:lnTo>
                  <a:lnTo>
                    <a:pt x="7627" y="2335"/>
                  </a:lnTo>
                  <a:lnTo>
                    <a:pt x="7640" y="2452"/>
                  </a:lnTo>
                  <a:lnTo>
                    <a:pt x="7649" y="2569"/>
                  </a:lnTo>
                  <a:lnTo>
                    <a:pt x="7652" y="2686"/>
                  </a:lnTo>
                  <a:lnTo>
                    <a:pt x="7649" y="2802"/>
                  </a:lnTo>
                  <a:lnTo>
                    <a:pt x="7640" y="2918"/>
                  </a:lnTo>
                  <a:lnTo>
                    <a:pt x="7627" y="3033"/>
                  </a:lnTo>
                  <a:lnTo>
                    <a:pt x="7607" y="3147"/>
                  </a:lnTo>
                  <a:lnTo>
                    <a:pt x="7583" y="3260"/>
                  </a:lnTo>
                  <a:lnTo>
                    <a:pt x="7552" y="3371"/>
                  </a:lnTo>
                  <a:lnTo>
                    <a:pt x="7517" y="3480"/>
                  </a:lnTo>
                  <a:lnTo>
                    <a:pt x="7477" y="3588"/>
                  </a:lnTo>
                  <a:lnTo>
                    <a:pt x="7431" y="3695"/>
                  </a:lnTo>
                  <a:lnTo>
                    <a:pt x="7381" y="3798"/>
                  </a:lnTo>
                  <a:lnTo>
                    <a:pt x="7324" y="3900"/>
                  </a:lnTo>
                  <a:lnTo>
                    <a:pt x="7264" y="3998"/>
                  </a:lnTo>
                  <a:lnTo>
                    <a:pt x="7199" y="4094"/>
                  </a:lnTo>
                  <a:lnTo>
                    <a:pt x="7128" y="4187"/>
                  </a:lnTo>
                  <a:lnTo>
                    <a:pt x="7053" y="4276"/>
                  </a:lnTo>
                  <a:lnTo>
                    <a:pt x="6973" y="4363"/>
                  </a:lnTo>
                  <a:lnTo>
                    <a:pt x="6888" y="4444"/>
                  </a:lnTo>
                  <a:lnTo>
                    <a:pt x="6800" y="4524"/>
                  </a:lnTo>
                  <a:lnTo>
                    <a:pt x="6705" y="4598"/>
                  </a:lnTo>
                  <a:lnTo>
                    <a:pt x="6608" y="4668"/>
                  </a:lnTo>
                  <a:lnTo>
                    <a:pt x="6506" y="4734"/>
                  </a:lnTo>
                  <a:lnTo>
                    <a:pt x="6398" y="4795"/>
                  </a:lnTo>
                  <a:lnTo>
                    <a:pt x="6344" y="4824"/>
                  </a:lnTo>
                  <a:lnTo>
                    <a:pt x="6255" y="4868"/>
                  </a:lnTo>
                  <a:lnTo>
                    <a:pt x="6075" y="4943"/>
                  </a:lnTo>
                  <a:lnTo>
                    <a:pt x="5896" y="5003"/>
                  </a:lnTo>
                  <a:lnTo>
                    <a:pt x="5716" y="5048"/>
                  </a:lnTo>
                  <a:lnTo>
                    <a:pt x="5537" y="5077"/>
                  </a:lnTo>
                  <a:lnTo>
                    <a:pt x="5359" y="5093"/>
                  </a:lnTo>
                  <a:lnTo>
                    <a:pt x="5182" y="5095"/>
                  </a:lnTo>
                  <a:lnTo>
                    <a:pt x="5008" y="5083"/>
                  </a:lnTo>
                  <a:lnTo>
                    <a:pt x="4836" y="5059"/>
                  </a:lnTo>
                  <a:lnTo>
                    <a:pt x="4668" y="5022"/>
                  </a:lnTo>
                  <a:lnTo>
                    <a:pt x="4503" y="4974"/>
                  </a:lnTo>
                  <a:lnTo>
                    <a:pt x="4343" y="4915"/>
                  </a:lnTo>
                  <a:lnTo>
                    <a:pt x="4189" y="4844"/>
                  </a:lnTo>
                  <a:lnTo>
                    <a:pt x="4039" y="4763"/>
                  </a:lnTo>
                  <a:lnTo>
                    <a:pt x="3895" y="4671"/>
                  </a:lnTo>
                  <a:lnTo>
                    <a:pt x="3758" y="4571"/>
                  </a:lnTo>
                  <a:lnTo>
                    <a:pt x="3628" y="4461"/>
                  </a:lnTo>
                  <a:lnTo>
                    <a:pt x="3507" y="4343"/>
                  </a:lnTo>
                  <a:lnTo>
                    <a:pt x="3393" y="4216"/>
                  </a:lnTo>
                  <a:lnTo>
                    <a:pt x="3288" y="4082"/>
                  </a:lnTo>
                  <a:lnTo>
                    <a:pt x="3192" y="3940"/>
                  </a:lnTo>
                  <a:lnTo>
                    <a:pt x="3108" y="3793"/>
                  </a:lnTo>
                  <a:lnTo>
                    <a:pt x="3032" y="3638"/>
                  </a:lnTo>
                  <a:lnTo>
                    <a:pt x="2968" y="3478"/>
                  </a:lnTo>
                  <a:lnTo>
                    <a:pt x="2917" y="3313"/>
                  </a:lnTo>
                  <a:lnTo>
                    <a:pt x="2877" y="3143"/>
                  </a:lnTo>
                  <a:lnTo>
                    <a:pt x="2850" y="2968"/>
                  </a:lnTo>
                  <a:lnTo>
                    <a:pt x="2837" y="2790"/>
                  </a:lnTo>
                  <a:lnTo>
                    <a:pt x="2837" y="2608"/>
                  </a:lnTo>
                  <a:lnTo>
                    <a:pt x="2851" y="2423"/>
                  </a:lnTo>
                  <a:lnTo>
                    <a:pt x="2881" y="2236"/>
                  </a:lnTo>
                  <a:lnTo>
                    <a:pt x="2927" y="2047"/>
                  </a:lnTo>
                  <a:lnTo>
                    <a:pt x="2956" y="1952"/>
                  </a:lnTo>
                  <a:close/>
                  <a:moveTo>
                    <a:pt x="5479" y="8225"/>
                  </a:moveTo>
                  <a:lnTo>
                    <a:pt x="5478" y="8269"/>
                  </a:lnTo>
                  <a:lnTo>
                    <a:pt x="5460" y="8351"/>
                  </a:lnTo>
                  <a:lnTo>
                    <a:pt x="5428" y="8427"/>
                  </a:lnTo>
                  <a:lnTo>
                    <a:pt x="5382" y="8493"/>
                  </a:lnTo>
                  <a:lnTo>
                    <a:pt x="5324" y="8550"/>
                  </a:lnTo>
                  <a:lnTo>
                    <a:pt x="5257" y="8594"/>
                  </a:lnTo>
                  <a:lnTo>
                    <a:pt x="5182" y="8625"/>
                  </a:lnTo>
                  <a:lnTo>
                    <a:pt x="5103" y="8641"/>
                  </a:lnTo>
                  <a:lnTo>
                    <a:pt x="5061" y="8643"/>
                  </a:lnTo>
                  <a:lnTo>
                    <a:pt x="1255" y="8643"/>
                  </a:lnTo>
                  <a:lnTo>
                    <a:pt x="1285" y="8600"/>
                  </a:lnTo>
                  <a:lnTo>
                    <a:pt x="1336" y="8502"/>
                  </a:lnTo>
                  <a:lnTo>
                    <a:pt x="1373" y="8395"/>
                  </a:lnTo>
                  <a:lnTo>
                    <a:pt x="1389" y="8310"/>
                  </a:lnTo>
                  <a:lnTo>
                    <a:pt x="1394" y="8253"/>
                  </a:lnTo>
                  <a:lnTo>
                    <a:pt x="1394" y="8225"/>
                  </a:lnTo>
                  <a:lnTo>
                    <a:pt x="1394" y="2579"/>
                  </a:lnTo>
                  <a:lnTo>
                    <a:pt x="2565" y="2579"/>
                  </a:lnTo>
                  <a:lnTo>
                    <a:pt x="2563" y="2644"/>
                  </a:lnTo>
                  <a:lnTo>
                    <a:pt x="2565" y="2774"/>
                  </a:lnTo>
                  <a:lnTo>
                    <a:pt x="2572" y="2902"/>
                  </a:lnTo>
                  <a:lnTo>
                    <a:pt x="2586" y="3030"/>
                  </a:lnTo>
                  <a:lnTo>
                    <a:pt x="2606" y="3156"/>
                  </a:lnTo>
                  <a:lnTo>
                    <a:pt x="2631" y="3283"/>
                  </a:lnTo>
                  <a:lnTo>
                    <a:pt x="2661" y="3408"/>
                  </a:lnTo>
                  <a:lnTo>
                    <a:pt x="2698" y="3534"/>
                  </a:lnTo>
                  <a:lnTo>
                    <a:pt x="2719" y="3596"/>
                  </a:lnTo>
                  <a:lnTo>
                    <a:pt x="2161" y="3596"/>
                  </a:lnTo>
                  <a:lnTo>
                    <a:pt x="2161" y="3876"/>
                  </a:lnTo>
                  <a:lnTo>
                    <a:pt x="2830" y="3876"/>
                  </a:lnTo>
                  <a:lnTo>
                    <a:pt x="2865" y="3942"/>
                  </a:lnTo>
                  <a:lnTo>
                    <a:pt x="2939" y="4073"/>
                  </a:lnTo>
                  <a:lnTo>
                    <a:pt x="3020" y="4199"/>
                  </a:lnTo>
                  <a:lnTo>
                    <a:pt x="3108" y="4319"/>
                  </a:lnTo>
                  <a:lnTo>
                    <a:pt x="3202" y="4434"/>
                  </a:lnTo>
                  <a:lnTo>
                    <a:pt x="3302" y="4544"/>
                  </a:lnTo>
                  <a:lnTo>
                    <a:pt x="3410" y="4648"/>
                  </a:lnTo>
                  <a:lnTo>
                    <a:pt x="3524" y="4748"/>
                  </a:lnTo>
                  <a:lnTo>
                    <a:pt x="3583" y="4796"/>
                  </a:lnTo>
                  <a:lnTo>
                    <a:pt x="2175" y="4796"/>
                  </a:lnTo>
                  <a:lnTo>
                    <a:pt x="2175" y="5075"/>
                  </a:lnTo>
                  <a:lnTo>
                    <a:pt x="4043" y="5075"/>
                  </a:lnTo>
                  <a:lnTo>
                    <a:pt x="4132" y="5118"/>
                  </a:lnTo>
                  <a:lnTo>
                    <a:pt x="4310" y="5192"/>
                  </a:lnTo>
                  <a:lnTo>
                    <a:pt x="4488" y="5252"/>
                  </a:lnTo>
                  <a:lnTo>
                    <a:pt x="4667" y="5301"/>
                  </a:lnTo>
                  <a:lnTo>
                    <a:pt x="4845" y="5334"/>
                  </a:lnTo>
                  <a:lnTo>
                    <a:pt x="5025" y="5355"/>
                  </a:lnTo>
                  <a:lnTo>
                    <a:pt x="5206" y="5363"/>
                  </a:lnTo>
                  <a:lnTo>
                    <a:pt x="5388" y="5360"/>
                  </a:lnTo>
                  <a:lnTo>
                    <a:pt x="5479" y="5353"/>
                  </a:lnTo>
                  <a:lnTo>
                    <a:pt x="5479" y="8225"/>
                  </a:lnTo>
                  <a:close/>
                  <a:moveTo>
                    <a:pt x="1116" y="8225"/>
                  </a:moveTo>
                  <a:lnTo>
                    <a:pt x="1114" y="8269"/>
                  </a:lnTo>
                  <a:lnTo>
                    <a:pt x="1097" y="8351"/>
                  </a:lnTo>
                  <a:lnTo>
                    <a:pt x="1063" y="8427"/>
                  </a:lnTo>
                  <a:lnTo>
                    <a:pt x="1017" y="8493"/>
                  </a:lnTo>
                  <a:lnTo>
                    <a:pt x="960" y="8550"/>
                  </a:lnTo>
                  <a:lnTo>
                    <a:pt x="893" y="8594"/>
                  </a:lnTo>
                  <a:lnTo>
                    <a:pt x="819" y="8625"/>
                  </a:lnTo>
                  <a:lnTo>
                    <a:pt x="738" y="8641"/>
                  </a:lnTo>
                  <a:lnTo>
                    <a:pt x="697" y="8643"/>
                  </a:lnTo>
                  <a:lnTo>
                    <a:pt x="653" y="8641"/>
                  </a:lnTo>
                  <a:lnTo>
                    <a:pt x="570" y="8624"/>
                  </a:lnTo>
                  <a:lnTo>
                    <a:pt x="495" y="8592"/>
                  </a:lnTo>
                  <a:lnTo>
                    <a:pt x="428" y="8546"/>
                  </a:lnTo>
                  <a:lnTo>
                    <a:pt x="372" y="8488"/>
                  </a:lnTo>
                  <a:lnTo>
                    <a:pt x="327" y="8420"/>
                  </a:lnTo>
                  <a:lnTo>
                    <a:pt x="297" y="8346"/>
                  </a:lnTo>
                  <a:lnTo>
                    <a:pt x="280" y="8267"/>
                  </a:lnTo>
                  <a:lnTo>
                    <a:pt x="279" y="8225"/>
                  </a:lnTo>
                  <a:lnTo>
                    <a:pt x="279" y="7193"/>
                  </a:lnTo>
                  <a:lnTo>
                    <a:pt x="1116" y="7193"/>
                  </a:lnTo>
                  <a:lnTo>
                    <a:pt x="1116" y="8225"/>
                  </a:lnTo>
                  <a:close/>
                  <a:moveTo>
                    <a:pt x="8867" y="7946"/>
                  </a:moveTo>
                  <a:lnTo>
                    <a:pt x="7361" y="5117"/>
                  </a:lnTo>
                  <a:lnTo>
                    <a:pt x="7165" y="5214"/>
                  </a:lnTo>
                  <a:lnTo>
                    <a:pt x="6943" y="4767"/>
                  </a:lnTo>
                  <a:lnTo>
                    <a:pt x="6988" y="4732"/>
                  </a:lnTo>
                  <a:lnTo>
                    <a:pt x="7075" y="4656"/>
                  </a:lnTo>
                  <a:lnTo>
                    <a:pt x="7198" y="4537"/>
                  </a:lnTo>
                  <a:lnTo>
                    <a:pt x="7348" y="4367"/>
                  </a:lnTo>
                  <a:lnTo>
                    <a:pt x="7483" y="4185"/>
                  </a:lnTo>
                  <a:lnTo>
                    <a:pt x="7603" y="3994"/>
                  </a:lnTo>
                  <a:lnTo>
                    <a:pt x="7704" y="3793"/>
                  </a:lnTo>
                  <a:lnTo>
                    <a:pt x="7790" y="3585"/>
                  </a:lnTo>
                  <a:lnTo>
                    <a:pt x="7858" y="3370"/>
                  </a:lnTo>
                  <a:lnTo>
                    <a:pt x="7907" y="3150"/>
                  </a:lnTo>
                  <a:lnTo>
                    <a:pt x="7938" y="2925"/>
                  </a:lnTo>
                  <a:lnTo>
                    <a:pt x="7951" y="2698"/>
                  </a:lnTo>
                  <a:lnTo>
                    <a:pt x="7946" y="2527"/>
                  </a:lnTo>
                  <a:lnTo>
                    <a:pt x="7937" y="2412"/>
                  </a:lnTo>
                  <a:lnTo>
                    <a:pt x="7924" y="2297"/>
                  </a:lnTo>
                  <a:lnTo>
                    <a:pt x="7905" y="2182"/>
                  </a:lnTo>
                  <a:lnTo>
                    <a:pt x="7881" y="2068"/>
                  </a:lnTo>
                  <a:lnTo>
                    <a:pt x="7851" y="1954"/>
                  </a:lnTo>
                  <a:lnTo>
                    <a:pt x="7817" y="1840"/>
                  </a:lnTo>
                  <a:lnTo>
                    <a:pt x="7777" y="1728"/>
                  </a:lnTo>
                  <a:lnTo>
                    <a:pt x="7732" y="1616"/>
                  </a:lnTo>
                  <a:lnTo>
                    <a:pt x="7681" y="1504"/>
                  </a:lnTo>
                  <a:lnTo>
                    <a:pt x="7654" y="1450"/>
                  </a:lnTo>
                  <a:lnTo>
                    <a:pt x="7621" y="1388"/>
                  </a:lnTo>
                  <a:lnTo>
                    <a:pt x="7552" y="1270"/>
                  </a:lnTo>
                  <a:lnTo>
                    <a:pt x="7477" y="1157"/>
                  </a:lnTo>
                  <a:lnTo>
                    <a:pt x="7398" y="1049"/>
                  </a:lnTo>
                  <a:lnTo>
                    <a:pt x="7314" y="945"/>
                  </a:lnTo>
                  <a:lnTo>
                    <a:pt x="7225" y="847"/>
                  </a:lnTo>
                  <a:lnTo>
                    <a:pt x="7132" y="753"/>
                  </a:lnTo>
                  <a:lnTo>
                    <a:pt x="7036" y="664"/>
                  </a:lnTo>
                  <a:lnTo>
                    <a:pt x="6934" y="581"/>
                  </a:lnTo>
                  <a:lnTo>
                    <a:pt x="6831" y="503"/>
                  </a:lnTo>
                  <a:lnTo>
                    <a:pt x="6723" y="431"/>
                  </a:lnTo>
                  <a:lnTo>
                    <a:pt x="6612" y="363"/>
                  </a:lnTo>
                  <a:lnTo>
                    <a:pt x="6498" y="301"/>
                  </a:lnTo>
                  <a:lnTo>
                    <a:pt x="6382" y="245"/>
                  </a:lnTo>
                  <a:lnTo>
                    <a:pt x="6264" y="194"/>
                  </a:lnTo>
                  <a:lnTo>
                    <a:pt x="6143" y="150"/>
                  </a:lnTo>
                  <a:lnTo>
                    <a:pt x="6021" y="110"/>
                  </a:lnTo>
                  <a:lnTo>
                    <a:pt x="5896" y="76"/>
                  </a:lnTo>
                  <a:lnTo>
                    <a:pt x="5770" y="49"/>
                  </a:lnTo>
                  <a:lnTo>
                    <a:pt x="5642" y="27"/>
                  </a:lnTo>
                  <a:lnTo>
                    <a:pt x="5513" y="13"/>
                  </a:lnTo>
                  <a:lnTo>
                    <a:pt x="5384" y="3"/>
                  </a:lnTo>
                  <a:lnTo>
                    <a:pt x="5254" y="0"/>
                  </a:lnTo>
                  <a:lnTo>
                    <a:pt x="5123" y="3"/>
                  </a:lnTo>
                  <a:lnTo>
                    <a:pt x="4993" y="13"/>
                  </a:lnTo>
                  <a:lnTo>
                    <a:pt x="4862" y="28"/>
                  </a:lnTo>
                  <a:lnTo>
                    <a:pt x="4731" y="50"/>
                  </a:lnTo>
                  <a:lnTo>
                    <a:pt x="4602" y="79"/>
                  </a:lnTo>
                  <a:lnTo>
                    <a:pt x="4472" y="115"/>
                  </a:lnTo>
                  <a:lnTo>
                    <a:pt x="4344" y="157"/>
                  </a:lnTo>
                  <a:lnTo>
                    <a:pt x="4217" y="206"/>
                  </a:lnTo>
                  <a:lnTo>
                    <a:pt x="4091" y="262"/>
                  </a:lnTo>
                  <a:lnTo>
                    <a:pt x="4029" y="293"/>
                  </a:lnTo>
                  <a:lnTo>
                    <a:pt x="3958" y="330"/>
                  </a:lnTo>
                  <a:lnTo>
                    <a:pt x="3820" y="411"/>
                  </a:lnTo>
                  <a:lnTo>
                    <a:pt x="3687" y="500"/>
                  </a:lnTo>
                  <a:lnTo>
                    <a:pt x="3559" y="595"/>
                  </a:lnTo>
                  <a:lnTo>
                    <a:pt x="3439" y="697"/>
                  </a:lnTo>
                  <a:lnTo>
                    <a:pt x="3325" y="807"/>
                  </a:lnTo>
                  <a:lnTo>
                    <a:pt x="3217" y="923"/>
                  </a:lnTo>
                  <a:lnTo>
                    <a:pt x="3118" y="1044"/>
                  </a:lnTo>
                  <a:lnTo>
                    <a:pt x="3025" y="1173"/>
                  </a:lnTo>
                  <a:lnTo>
                    <a:pt x="2939" y="1307"/>
                  </a:lnTo>
                  <a:lnTo>
                    <a:pt x="2863" y="1446"/>
                  </a:lnTo>
                  <a:lnTo>
                    <a:pt x="2794" y="1590"/>
                  </a:lnTo>
                  <a:lnTo>
                    <a:pt x="2733" y="1741"/>
                  </a:lnTo>
                  <a:lnTo>
                    <a:pt x="2681" y="1894"/>
                  </a:lnTo>
                  <a:lnTo>
                    <a:pt x="2639" y="2053"/>
                  </a:lnTo>
                  <a:lnTo>
                    <a:pt x="2606" y="2216"/>
                  </a:lnTo>
                  <a:lnTo>
                    <a:pt x="2593" y="2300"/>
                  </a:lnTo>
                  <a:lnTo>
                    <a:pt x="1116" y="2300"/>
                  </a:lnTo>
                  <a:lnTo>
                    <a:pt x="1116" y="6915"/>
                  </a:lnTo>
                  <a:lnTo>
                    <a:pt x="0" y="6915"/>
                  </a:lnTo>
                  <a:lnTo>
                    <a:pt x="0" y="8225"/>
                  </a:lnTo>
                  <a:lnTo>
                    <a:pt x="1" y="8261"/>
                  </a:lnTo>
                  <a:lnTo>
                    <a:pt x="7" y="8332"/>
                  </a:lnTo>
                  <a:lnTo>
                    <a:pt x="21" y="8400"/>
                  </a:lnTo>
                  <a:lnTo>
                    <a:pt x="42" y="8466"/>
                  </a:lnTo>
                  <a:lnTo>
                    <a:pt x="68" y="8529"/>
                  </a:lnTo>
                  <a:lnTo>
                    <a:pt x="99" y="8589"/>
                  </a:lnTo>
                  <a:lnTo>
                    <a:pt x="137" y="8644"/>
                  </a:lnTo>
                  <a:lnTo>
                    <a:pt x="179" y="8695"/>
                  </a:lnTo>
                  <a:lnTo>
                    <a:pt x="226" y="8742"/>
                  </a:lnTo>
                  <a:lnTo>
                    <a:pt x="277" y="8785"/>
                  </a:lnTo>
                  <a:lnTo>
                    <a:pt x="334" y="8822"/>
                  </a:lnTo>
                  <a:lnTo>
                    <a:pt x="392" y="8854"/>
                  </a:lnTo>
                  <a:lnTo>
                    <a:pt x="455" y="8880"/>
                  </a:lnTo>
                  <a:lnTo>
                    <a:pt x="521" y="8900"/>
                  </a:lnTo>
                  <a:lnTo>
                    <a:pt x="590" y="8914"/>
                  </a:lnTo>
                  <a:lnTo>
                    <a:pt x="661" y="8921"/>
                  </a:lnTo>
                  <a:lnTo>
                    <a:pt x="697" y="8922"/>
                  </a:lnTo>
                  <a:lnTo>
                    <a:pt x="5061" y="8922"/>
                  </a:lnTo>
                  <a:lnTo>
                    <a:pt x="5097" y="8921"/>
                  </a:lnTo>
                  <a:lnTo>
                    <a:pt x="5168" y="8914"/>
                  </a:lnTo>
                  <a:lnTo>
                    <a:pt x="5236" y="8900"/>
                  </a:lnTo>
                  <a:lnTo>
                    <a:pt x="5302" y="8880"/>
                  </a:lnTo>
                  <a:lnTo>
                    <a:pt x="5365" y="8854"/>
                  </a:lnTo>
                  <a:lnTo>
                    <a:pt x="5425" y="8822"/>
                  </a:lnTo>
                  <a:lnTo>
                    <a:pt x="5480" y="8785"/>
                  </a:lnTo>
                  <a:lnTo>
                    <a:pt x="5531" y="8742"/>
                  </a:lnTo>
                  <a:lnTo>
                    <a:pt x="5578" y="8695"/>
                  </a:lnTo>
                  <a:lnTo>
                    <a:pt x="5621" y="8644"/>
                  </a:lnTo>
                  <a:lnTo>
                    <a:pt x="5659" y="8589"/>
                  </a:lnTo>
                  <a:lnTo>
                    <a:pt x="5690" y="8529"/>
                  </a:lnTo>
                  <a:lnTo>
                    <a:pt x="5716" y="8466"/>
                  </a:lnTo>
                  <a:lnTo>
                    <a:pt x="5736" y="8400"/>
                  </a:lnTo>
                  <a:lnTo>
                    <a:pt x="5750" y="8332"/>
                  </a:lnTo>
                  <a:lnTo>
                    <a:pt x="5757" y="8261"/>
                  </a:lnTo>
                  <a:lnTo>
                    <a:pt x="5758" y="8225"/>
                  </a:lnTo>
                  <a:lnTo>
                    <a:pt x="5758" y="5326"/>
                  </a:lnTo>
                  <a:lnTo>
                    <a:pt x="5810" y="5315"/>
                  </a:lnTo>
                  <a:lnTo>
                    <a:pt x="5915" y="5289"/>
                  </a:lnTo>
                  <a:lnTo>
                    <a:pt x="5967" y="5269"/>
                  </a:lnTo>
                  <a:lnTo>
                    <a:pt x="6190" y="5716"/>
                  </a:lnTo>
                  <a:lnTo>
                    <a:pt x="5981" y="5827"/>
                  </a:lnTo>
                  <a:lnTo>
                    <a:pt x="7486" y="8657"/>
                  </a:lnTo>
                  <a:lnTo>
                    <a:pt x="7503" y="8688"/>
                  </a:lnTo>
                  <a:lnTo>
                    <a:pt x="7543" y="8743"/>
                  </a:lnTo>
                  <a:lnTo>
                    <a:pt x="7590" y="8792"/>
                  </a:lnTo>
                  <a:lnTo>
                    <a:pt x="7642" y="8834"/>
                  </a:lnTo>
                  <a:lnTo>
                    <a:pt x="7700" y="8868"/>
                  </a:lnTo>
                  <a:lnTo>
                    <a:pt x="7761" y="8894"/>
                  </a:lnTo>
                  <a:lnTo>
                    <a:pt x="7824" y="8912"/>
                  </a:lnTo>
                  <a:lnTo>
                    <a:pt x="7887" y="8921"/>
                  </a:lnTo>
                  <a:lnTo>
                    <a:pt x="7918" y="8922"/>
                  </a:lnTo>
                  <a:lnTo>
                    <a:pt x="7946" y="8921"/>
                  </a:lnTo>
                  <a:lnTo>
                    <a:pt x="8001" y="8915"/>
                  </a:lnTo>
                  <a:lnTo>
                    <a:pt x="8058" y="8902"/>
                  </a:lnTo>
                  <a:lnTo>
                    <a:pt x="8115" y="8880"/>
                  </a:lnTo>
                  <a:lnTo>
                    <a:pt x="8142" y="8866"/>
                  </a:lnTo>
                  <a:lnTo>
                    <a:pt x="8644" y="8615"/>
                  </a:lnTo>
                  <a:lnTo>
                    <a:pt x="8667" y="8603"/>
                  </a:lnTo>
                  <a:lnTo>
                    <a:pt x="8710" y="8576"/>
                  </a:lnTo>
                  <a:lnTo>
                    <a:pt x="8768" y="8529"/>
                  </a:lnTo>
                  <a:lnTo>
                    <a:pt x="8832" y="8455"/>
                  </a:lnTo>
                  <a:lnTo>
                    <a:pt x="8880" y="8372"/>
                  </a:lnTo>
                  <a:lnTo>
                    <a:pt x="8910" y="8282"/>
                  </a:lnTo>
                  <a:lnTo>
                    <a:pt x="8922" y="8187"/>
                  </a:lnTo>
                  <a:lnTo>
                    <a:pt x="8915" y="8090"/>
                  </a:lnTo>
                  <a:lnTo>
                    <a:pt x="8896" y="8018"/>
                  </a:lnTo>
                  <a:lnTo>
                    <a:pt x="8878" y="7970"/>
                  </a:lnTo>
                  <a:lnTo>
                    <a:pt x="8867" y="7946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6" name="Freeform 34">
              <a:extLst>
                <a:ext uri="{FF2B5EF4-FFF2-40B4-BE49-F238E27FC236}">
                  <a16:creationId xmlns:a16="http://schemas.microsoft.com/office/drawing/2014/main" id="{2508A119-9E53-6D42-A118-048D63298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4053"/>
              <a:ext cx="75" cy="76"/>
            </a:xfrm>
            <a:custGeom>
              <a:avLst/>
              <a:gdLst>
                <a:gd name="T0" fmla="*/ 0 w 378"/>
                <a:gd name="T1" fmla="*/ 135 h 379"/>
                <a:gd name="T2" fmla="*/ 243 w 378"/>
                <a:gd name="T3" fmla="*/ 0 h 379"/>
                <a:gd name="T4" fmla="*/ 378 w 378"/>
                <a:gd name="T5" fmla="*/ 244 h 379"/>
                <a:gd name="T6" fmla="*/ 135 w 378"/>
                <a:gd name="T7" fmla="*/ 379 h 379"/>
                <a:gd name="T8" fmla="*/ 0 w 378"/>
                <a:gd name="T9" fmla="*/ 13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9">
                  <a:moveTo>
                    <a:pt x="0" y="135"/>
                  </a:moveTo>
                  <a:lnTo>
                    <a:pt x="243" y="0"/>
                  </a:lnTo>
                  <a:lnTo>
                    <a:pt x="378" y="244"/>
                  </a:lnTo>
                  <a:lnTo>
                    <a:pt x="135" y="37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7" name="Freeform 35">
              <a:extLst>
                <a:ext uri="{FF2B5EF4-FFF2-40B4-BE49-F238E27FC236}">
                  <a16:creationId xmlns:a16="http://schemas.microsoft.com/office/drawing/2014/main" id="{A15C22DC-2C1C-784D-B154-42B12D519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" y="4197"/>
              <a:ext cx="76" cy="76"/>
            </a:xfrm>
            <a:custGeom>
              <a:avLst/>
              <a:gdLst>
                <a:gd name="T0" fmla="*/ 0 w 380"/>
                <a:gd name="T1" fmla="*/ 135 h 378"/>
                <a:gd name="T2" fmla="*/ 245 w 380"/>
                <a:gd name="T3" fmla="*/ 0 h 378"/>
                <a:gd name="T4" fmla="*/ 380 w 380"/>
                <a:gd name="T5" fmla="*/ 243 h 378"/>
                <a:gd name="T6" fmla="*/ 135 w 380"/>
                <a:gd name="T7" fmla="*/ 378 h 378"/>
                <a:gd name="T8" fmla="*/ 0 w 380"/>
                <a:gd name="T9" fmla="*/ 13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78">
                  <a:moveTo>
                    <a:pt x="0" y="135"/>
                  </a:moveTo>
                  <a:lnTo>
                    <a:pt x="245" y="0"/>
                  </a:lnTo>
                  <a:lnTo>
                    <a:pt x="380" y="243"/>
                  </a:lnTo>
                  <a:lnTo>
                    <a:pt x="135" y="37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8" name="Freeform 36">
              <a:extLst>
                <a:ext uri="{FF2B5EF4-FFF2-40B4-BE49-F238E27FC236}">
                  <a16:creationId xmlns:a16="http://schemas.microsoft.com/office/drawing/2014/main" id="{8D2FACDD-A2A1-1348-8232-DF121AF04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4346"/>
              <a:ext cx="76" cy="76"/>
            </a:xfrm>
            <a:custGeom>
              <a:avLst/>
              <a:gdLst>
                <a:gd name="T0" fmla="*/ 0 w 379"/>
                <a:gd name="T1" fmla="*/ 135 h 380"/>
                <a:gd name="T2" fmla="*/ 244 w 379"/>
                <a:gd name="T3" fmla="*/ 0 h 380"/>
                <a:gd name="T4" fmla="*/ 379 w 379"/>
                <a:gd name="T5" fmla="*/ 245 h 380"/>
                <a:gd name="T6" fmla="*/ 135 w 379"/>
                <a:gd name="T7" fmla="*/ 380 h 380"/>
                <a:gd name="T8" fmla="*/ 0 w 379"/>
                <a:gd name="T9" fmla="*/ 13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80">
                  <a:moveTo>
                    <a:pt x="0" y="135"/>
                  </a:moveTo>
                  <a:lnTo>
                    <a:pt x="244" y="0"/>
                  </a:lnTo>
                  <a:lnTo>
                    <a:pt x="379" y="245"/>
                  </a:lnTo>
                  <a:lnTo>
                    <a:pt x="135" y="38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39" name="Freeform 37">
              <a:extLst>
                <a:ext uri="{FF2B5EF4-FFF2-40B4-BE49-F238E27FC236}">
                  <a16:creationId xmlns:a16="http://schemas.microsoft.com/office/drawing/2014/main" id="{BAF7A6D6-453E-854B-9C51-071EDD35B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3547"/>
              <a:ext cx="243" cy="56"/>
            </a:xfrm>
            <a:custGeom>
              <a:avLst/>
              <a:gdLst>
                <a:gd name="T0" fmla="*/ 182 w 1213"/>
                <a:gd name="T1" fmla="*/ 280 h 280"/>
                <a:gd name="T2" fmla="*/ 1213 w 1213"/>
                <a:gd name="T3" fmla="*/ 280 h 280"/>
                <a:gd name="T4" fmla="*/ 1213 w 1213"/>
                <a:gd name="T5" fmla="*/ 0 h 280"/>
                <a:gd name="T6" fmla="*/ 0 w 1213"/>
                <a:gd name="T7" fmla="*/ 0 h 280"/>
                <a:gd name="T8" fmla="*/ 21 w 1213"/>
                <a:gd name="T9" fmla="*/ 41 h 280"/>
                <a:gd name="T10" fmla="*/ 64 w 1213"/>
                <a:gd name="T11" fmla="*/ 116 h 280"/>
                <a:gd name="T12" fmla="*/ 131 w 1213"/>
                <a:gd name="T13" fmla="*/ 217 h 280"/>
                <a:gd name="T14" fmla="*/ 182 w 1213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3" h="280">
                  <a:moveTo>
                    <a:pt x="182" y="280"/>
                  </a:moveTo>
                  <a:lnTo>
                    <a:pt x="1213" y="280"/>
                  </a:lnTo>
                  <a:lnTo>
                    <a:pt x="1213" y="0"/>
                  </a:lnTo>
                  <a:lnTo>
                    <a:pt x="0" y="0"/>
                  </a:lnTo>
                  <a:lnTo>
                    <a:pt x="21" y="41"/>
                  </a:lnTo>
                  <a:lnTo>
                    <a:pt x="64" y="116"/>
                  </a:lnTo>
                  <a:lnTo>
                    <a:pt x="131" y="217"/>
                  </a:lnTo>
                  <a:lnTo>
                    <a:pt x="182" y="28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40" name="Freeform 38">
              <a:extLst>
                <a:ext uri="{FF2B5EF4-FFF2-40B4-BE49-F238E27FC236}">
                  <a16:creationId xmlns:a16="http://schemas.microsoft.com/office/drawing/2014/main" id="{90C37A50-2B8B-2842-A9C6-271265436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" y="3213"/>
              <a:ext cx="568" cy="530"/>
            </a:xfrm>
            <a:custGeom>
              <a:avLst/>
              <a:gdLst>
                <a:gd name="T0" fmla="*/ 2844 w 2844"/>
                <a:gd name="T1" fmla="*/ 2537 h 2649"/>
                <a:gd name="T2" fmla="*/ 2844 w 2844"/>
                <a:gd name="T3" fmla="*/ 0 h 2649"/>
                <a:gd name="T4" fmla="*/ 98 w 2844"/>
                <a:gd name="T5" fmla="*/ 0 h 2649"/>
                <a:gd name="T6" fmla="*/ 82 w 2844"/>
                <a:gd name="T7" fmla="*/ 32 h 2649"/>
                <a:gd name="T8" fmla="*/ 55 w 2844"/>
                <a:gd name="T9" fmla="*/ 99 h 2649"/>
                <a:gd name="T10" fmla="*/ 21 w 2844"/>
                <a:gd name="T11" fmla="*/ 206 h 2649"/>
                <a:gd name="T12" fmla="*/ 0 w 2844"/>
                <a:gd name="T13" fmla="*/ 279 h 2649"/>
                <a:gd name="T14" fmla="*/ 2551 w 2844"/>
                <a:gd name="T15" fmla="*/ 279 h 2649"/>
                <a:gd name="T16" fmla="*/ 2551 w 2844"/>
                <a:gd name="T17" fmla="*/ 2649 h 2649"/>
                <a:gd name="T18" fmla="*/ 2624 w 2844"/>
                <a:gd name="T19" fmla="*/ 2626 h 2649"/>
                <a:gd name="T20" fmla="*/ 2771 w 2844"/>
                <a:gd name="T21" fmla="*/ 2568 h 2649"/>
                <a:gd name="T22" fmla="*/ 2844 w 2844"/>
                <a:gd name="T23" fmla="*/ 2537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4" h="2649">
                  <a:moveTo>
                    <a:pt x="2844" y="2537"/>
                  </a:moveTo>
                  <a:lnTo>
                    <a:pt x="2844" y="0"/>
                  </a:lnTo>
                  <a:lnTo>
                    <a:pt x="98" y="0"/>
                  </a:lnTo>
                  <a:lnTo>
                    <a:pt x="82" y="32"/>
                  </a:lnTo>
                  <a:lnTo>
                    <a:pt x="55" y="99"/>
                  </a:lnTo>
                  <a:lnTo>
                    <a:pt x="21" y="206"/>
                  </a:lnTo>
                  <a:lnTo>
                    <a:pt x="0" y="279"/>
                  </a:lnTo>
                  <a:lnTo>
                    <a:pt x="2551" y="279"/>
                  </a:lnTo>
                  <a:lnTo>
                    <a:pt x="2551" y="2649"/>
                  </a:lnTo>
                  <a:lnTo>
                    <a:pt x="2624" y="2626"/>
                  </a:lnTo>
                  <a:lnTo>
                    <a:pt x="2771" y="2568"/>
                  </a:lnTo>
                  <a:lnTo>
                    <a:pt x="2844" y="2537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441" name="Group 41">
            <a:extLst>
              <a:ext uri="{FF2B5EF4-FFF2-40B4-BE49-F238E27FC236}">
                <a16:creationId xmlns:a16="http://schemas.microsoft.com/office/drawing/2014/main" id="{A0720B9E-35D3-084B-9011-BEDB095846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5891" y="6008110"/>
            <a:ext cx="323928" cy="324144"/>
            <a:chOff x="4388" y="2708"/>
            <a:chExt cx="1500" cy="1501"/>
          </a:xfrm>
        </p:grpSpPr>
        <p:sp>
          <p:nvSpPr>
            <p:cNvPr id="442" name="Freeform 42">
              <a:extLst>
                <a:ext uri="{FF2B5EF4-FFF2-40B4-BE49-F238E27FC236}">
                  <a16:creationId xmlns:a16="http://schemas.microsoft.com/office/drawing/2014/main" id="{1621A487-F4A3-544E-A53C-019920DD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43" name="Rectangle 43">
              <a:extLst>
                <a:ext uri="{FF2B5EF4-FFF2-40B4-BE49-F238E27FC236}">
                  <a16:creationId xmlns:a16="http://schemas.microsoft.com/office/drawing/2014/main" id="{28B9AF87-F247-0B4C-B470-E48CCB008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44" name="Freeform 44">
              <a:extLst>
                <a:ext uri="{FF2B5EF4-FFF2-40B4-BE49-F238E27FC236}">
                  <a16:creationId xmlns:a16="http://schemas.microsoft.com/office/drawing/2014/main" id="{5F505066-91EE-CA4A-8D7A-C4A3FBFF6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45" name="Freeform 45">
              <a:extLst>
                <a:ext uri="{FF2B5EF4-FFF2-40B4-BE49-F238E27FC236}">
                  <a16:creationId xmlns:a16="http://schemas.microsoft.com/office/drawing/2014/main" id="{230CBC8E-A111-4542-92D9-3F4DC92AC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46" name="Freeform 46">
              <a:extLst>
                <a:ext uri="{FF2B5EF4-FFF2-40B4-BE49-F238E27FC236}">
                  <a16:creationId xmlns:a16="http://schemas.microsoft.com/office/drawing/2014/main" id="{4AEACD80-E08A-9148-A88C-ED156C9AA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47" name="Freeform 47">
              <a:extLst>
                <a:ext uri="{FF2B5EF4-FFF2-40B4-BE49-F238E27FC236}">
                  <a16:creationId xmlns:a16="http://schemas.microsoft.com/office/drawing/2014/main" id="{368A9E5C-6429-8D44-95D7-2ABF6F037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48" name="Freeform 48">
              <a:extLst>
                <a:ext uri="{FF2B5EF4-FFF2-40B4-BE49-F238E27FC236}">
                  <a16:creationId xmlns:a16="http://schemas.microsoft.com/office/drawing/2014/main" id="{ADDE5459-684A-864A-A254-1A53AAD67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49" name="Rectangle 49">
              <a:extLst>
                <a:ext uri="{FF2B5EF4-FFF2-40B4-BE49-F238E27FC236}">
                  <a16:creationId xmlns:a16="http://schemas.microsoft.com/office/drawing/2014/main" id="{9A1A64A0-A78E-8545-9E2D-882DBD5CB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50" name="Rectangle 50">
              <a:extLst>
                <a:ext uri="{FF2B5EF4-FFF2-40B4-BE49-F238E27FC236}">
                  <a16:creationId xmlns:a16="http://schemas.microsoft.com/office/drawing/2014/main" id="{2012644D-E4F0-F042-BE4E-9F5068587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51" name="Rectangle 51">
              <a:extLst>
                <a:ext uri="{FF2B5EF4-FFF2-40B4-BE49-F238E27FC236}">
                  <a16:creationId xmlns:a16="http://schemas.microsoft.com/office/drawing/2014/main" id="{262F4A27-9260-3141-927D-063C9F88C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52" name="Freeform 52">
              <a:extLst>
                <a:ext uri="{FF2B5EF4-FFF2-40B4-BE49-F238E27FC236}">
                  <a16:creationId xmlns:a16="http://schemas.microsoft.com/office/drawing/2014/main" id="{E2BF6B22-05B9-4542-9D84-2148827CA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rgbClr val="19A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53" name="Freeform 53">
              <a:extLst>
                <a:ext uri="{FF2B5EF4-FFF2-40B4-BE49-F238E27FC236}">
                  <a16:creationId xmlns:a16="http://schemas.microsoft.com/office/drawing/2014/main" id="{964AF595-F922-ED46-AC67-50041586A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54" name="Freeform 54">
              <a:extLst>
                <a:ext uri="{FF2B5EF4-FFF2-40B4-BE49-F238E27FC236}">
                  <a16:creationId xmlns:a16="http://schemas.microsoft.com/office/drawing/2014/main" id="{E8DE6E80-F9B4-EB45-8F40-CE2D95B47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55" name="Freeform 55">
              <a:extLst>
                <a:ext uri="{FF2B5EF4-FFF2-40B4-BE49-F238E27FC236}">
                  <a16:creationId xmlns:a16="http://schemas.microsoft.com/office/drawing/2014/main" id="{056B0840-3A89-6C48-92F6-B75B4B2B6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456" name="Group 58">
            <a:extLst>
              <a:ext uri="{FF2B5EF4-FFF2-40B4-BE49-F238E27FC236}">
                <a16:creationId xmlns:a16="http://schemas.microsoft.com/office/drawing/2014/main" id="{AAD87929-1F4D-CD4F-BDB3-6FB9382A402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51381" y="3149587"/>
            <a:ext cx="263029" cy="323712"/>
            <a:chOff x="6133" y="1070"/>
            <a:chExt cx="1218" cy="1499"/>
          </a:xfrm>
        </p:grpSpPr>
        <p:sp>
          <p:nvSpPr>
            <p:cNvPr id="457" name="Freeform 59">
              <a:extLst>
                <a:ext uri="{FF2B5EF4-FFF2-40B4-BE49-F238E27FC236}">
                  <a16:creationId xmlns:a16="http://schemas.microsoft.com/office/drawing/2014/main" id="{D12F997B-D07B-9643-9B2C-2069D5B54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58" name="Freeform 60">
              <a:extLst>
                <a:ext uri="{FF2B5EF4-FFF2-40B4-BE49-F238E27FC236}">
                  <a16:creationId xmlns:a16="http://schemas.microsoft.com/office/drawing/2014/main" id="{94D3160C-BB10-864C-A2FF-831A7A5E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59" name="Freeform 61">
              <a:extLst>
                <a:ext uri="{FF2B5EF4-FFF2-40B4-BE49-F238E27FC236}">
                  <a16:creationId xmlns:a16="http://schemas.microsoft.com/office/drawing/2014/main" id="{6D26646D-34BA-7B47-A73F-E906AC641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0" name="Rectangle 62">
              <a:extLst>
                <a:ext uri="{FF2B5EF4-FFF2-40B4-BE49-F238E27FC236}">
                  <a16:creationId xmlns:a16="http://schemas.microsoft.com/office/drawing/2014/main" id="{DB7E8486-3B45-6042-94AD-F96878662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1" name="Freeform 63">
              <a:extLst>
                <a:ext uri="{FF2B5EF4-FFF2-40B4-BE49-F238E27FC236}">
                  <a16:creationId xmlns:a16="http://schemas.microsoft.com/office/drawing/2014/main" id="{3852B809-8FB6-704F-A54D-1634FD02A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2" name="Freeform 64">
              <a:extLst>
                <a:ext uri="{FF2B5EF4-FFF2-40B4-BE49-F238E27FC236}">
                  <a16:creationId xmlns:a16="http://schemas.microsoft.com/office/drawing/2014/main" id="{4FEE886A-0D5A-8C4B-A7DC-92BB8C2B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F0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3" name="Rectangle 65">
              <a:extLst>
                <a:ext uri="{FF2B5EF4-FFF2-40B4-BE49-F238E27FC236}">
                  <a16:creationId xmlns:a16="http://schemas.microsoft.com/office/drawing/2014/main" id="{9A7CEE7B-354F-F14E-AF25-543083D52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4" name="Freeform 66">
              <a:extLst>
                <a:ext uri="{FF2B5EF4-FFF2-40B4-BE49-F238E27FC236}">
                  <a16:creationId xmlns:a16="http://schemas.microsoft.com/office/drawing/2014/main" id="{EFB620A8-4398-EB47-B44F-56CBD44D8A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5" name="Freeform 67">
              <a:extLst>
                <a:ext uri="{FF2B5EF4-FFF2-40B4-BE49-F238E27FC236}">
                  <a16:creationId xmlns:a16="http://schemas.microsoft.com/office/drawing/2014/main" id="{C1FDEA50-1B11-4D4A-B689-46DE71DFF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F0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6" name="Rectangle 68">
              <a:extLst>
                <a:ext uri="{FF2B5EF4-FFF2-40B4-BE49-F238E27FC236}">
                  <a16:creationId xmlns:a16="http://schemas.microsoft.com/office/drawing/2014/main" id="{1FDF75C0-B5CA-C148-AAA6-A28B5F524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7" name="Rectangle 69">
              <a:extLst>
                <a:ext uri="{FF2B5EF4-FFF2-40B4-BE49-F238E27FC236}">
                  <a16:creationId xmlns:a16="http://schemas.microsoft.com/office/drawing/2014/main" id="{8979E9FF-2957-344C-9D03-731F94F42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8" name="Rectangle 70">
              <a:extLst>
                <a:ext uri="{FF2B5EF4-FFF2-40B4-BE49-F238E27FC236}">
                  <a16:creationId xmlns:a16="http://schemas.microsoft.com/office/drawing/2014/main" id="{E9A49E67-A954-E24E-AB08-5AAD1E179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69" name="Rectangle 71">
              <a:extLst>
                <a:ext uri="{FF2B5EF4-FFF2-40B4-BE49-F238E27FC236}">
                  <a16:creationId xmlns:a16="http://schemas.microsoft.com/office/drawing/2014/main" id="{0B73E32B-259B-BC43-9FB0-EC9D35D93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70" name="Rectangle 72">
              <a:extLst>
                <a:ext uri="{FF2B5EF4-FFF2-40B4-BE49-F238E27FC236}">
                  <a16:creationId xmlns:a16="http://schemas.microsoft.com/office/drawing/2014/main" id="{E49EDC79-6168-8748-8B0E-2CD4126B7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71" name="Rectangle 73">
              <a:extLst>
                <a:ext uri="{FF2B5EF4-FFF2-40B4-BE49-F238E27FC236}">
                  <a16:creationId xmlns:a16="http://schemas.microsoft.com/office/drawing/2014/main" id="{C486847D-F279-9D48-9604-AFC6393A8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72" name="Rectangle 74">
              <a:extLst>
                <a:ext uri="{FF2B5EF4-FFF2-40B4-BE49-F238E27FC236}">
                  <a16:creationId xmlns:a16="http://schemas.microsoft.com/office/drawing/2014/main" id="{C8C0F996-29BE-624D-B94B-84A6F4E4D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73" name="Rectangle 75">
              <a:extLst>
                <a:ext uri="{FF2B5EF4-FFF2-40B4-BE49-F238E27FC236}">
                  <a16:creationId xmlns:a16="http://schemas.microsoft.com/office/drawing/2014/main" id="{D48CBE65-7E12-CE4A-B6D1-43B649379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74" name="Freeform 76">
              <a:extLst>
                <a:ext uri="{FF2B5EF4-FFF2-40B4-BE49-F238E27FC236}">
                  <a16:creationId xmlns:a16="http://schemas.microsoft.com/office/drawing/2014/main" id="{9CC8855D-D646-0F47-BB47-C1AEE043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19A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75" name="Rectangle 77">
              <a:extLst>
                <a:ext uri="{FF2B5EF4-FFF2-40B4-BE49-F238E27FC236}">
                  <a16:creationId xmlns:a16="http://schemas.microsoft.com/office/drawing/2014/main" id="{1A4FDF44-B44E-4342-B093-7E34AA85E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476" name="Group 4">
            <a:extLst>
              <a:ext uri="{FF2B5EF4-FFF2-40B4-BE49-F238E27FC236}">
                <a16:creationId xmlns:a16="http://schemas.microsoft.com/office/drawing/2014/main" id="{01006407-ACE6-7C4F-81D7-00161B0DD54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36540" y="5997508"/>
            <a:ext cx="287527" cy="307142"/>
            <a:chOff x="813" y="838"/>
            <a:chExt cx="1246" cy="1331"/>
          </a:xfrm>
        </p:grpSpPr>
        <p:sp>
          <p:nvSpPr>
            <p:cNvPr id="477" name="Freeform 5">
              <a:extLst>
                <a:ext uri="{FF2B5EF4-FFF2-40B4-BE49-F238E27FC236}">
                  <a16:creationId xmlns:a16="http://schemas.microsoft.com/office/drawing/2014/main" id="{6EAC8619-BDA4-5A48-B954-D7950A1B8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" y="859"/>
              <a:ext cx="722" cy="700"/>
            </a:xfrm>
            <a:custGeom>
              <a:avLst/>
              <a:gdLst>
                <a:gd name="T0" fmla="*/ 0 w 5059"/>
                <a:gd name="T1" fmla="*/ 0 h 4899"/>
                <a:gd name="T2" fmla="*/ 945 w 5059"/>
                <a:gd name="T3" fmla="*/ 3881 h 4899"/>
                <a:gd name="T4" fmla="*/ 2530 w 5059"/>
                <a:gd name="T5" fmla="*/ 4899 h 4899"/>
                <a:gd name="T6" fmla="*/ 4099 w 5059"/>
                <a:gd name="T7" fmla="*/ 3881 h 4899"/>
                <a:gd name="T8" fmla="*/ 5059 w 5059"/>
                <a:gd name="T9" fmla="*/ 0 h 4899"/>
                <a:gd name="T10" fmla="*/ 0 w 5059"/>
                <a:gd name="T11" fmla="*/ 0 h 4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9" h="4899">
                  <a:moveTo>
                    <a:pt x="0" y="0"/>
                  </a:moveTo>
                  <a:lnTo>
                    <a:pt x="945" y="3881"/>
                  </a:lnTo>
                  <a:lnTo>
                    <a:pt x="2530" y="4899"/>
                  </a:lnTo>
                  <a:lnTo>
                    <a:pt x="4099" y="3881"/>
                  </a:lnTo>
                  <a:lnTo>
                    <a:pt x="50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78" name="Freeform 6">
              <a:extLst>
                <a:ext uri="{FF2B5EF4-FFF2-40B4-BE49-F238E27FC236}">
                  <a16:creationId xmlns:a16="http://schemas.microsoft.com/office/drawing/2014/main" id="{99615F71-9C10-934B-A852-B27A2637D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8" y="838"/>
              <a:ext cx="777" cy="746"/>
            </a:xfrm>
            <a:custGeom>
              <a:avLst/>
              <a:gdLst>
                <a:gd name="T0" fmla="*/ 1264 w 5437"/>
                <a:gd name="T1" fmla="*/ 3925 h 5219"/>
                <a:gd name="T2" fmla="*/ 2718 w 5437"/>
                <a:gd name="T3" fmla="*/ 4870 h 5219"/>
                <a:gd name="T4" fmla="*/ 4172 w 5437"/>
                <a:gd name="T5" fmla="*/ 3925 h 5219"/>
                <a:gd name="T6" fmla="*/ 5058 w 5437"/>
                <a:gd name="T7" fmla="*/ 291 h 5219"/>
                <a:gd name="T8" fmla="*/ 363 w 5437"/>
                <a:gd name="T9" fmla="*/ 291 h 5219"/>
                <a:gd name="T10" fmla="*/ 1264 w 5437"/>
                <a:gd name="T11" fmla="*/ 3925 h 5219"/>
                <a:gd name="T12" fmla="*/ 2718 w 5437"/>
                <a:gd name="T13" fmla="*/ 5219 h 5219"/>
                <a:gd name="T14" fmla="*/ 1017 w 5437"/>
                <a:gd name="T15" fmla="*/ 4113 h 5219"/>
                <a:gd name="T16" fmla="*/ 0 w 5437"/>
                <a:gd name="T17" fmla="*/ 0 h 5219"/>
                <a:gd name="T18" fmla="*/ 5437 w 5437"/>
                <a:gd name="T19" fmla="*/ 0 h 5219"/>
                <a:gd name="T20" fmla="*/ 4434 w 5437"/>
                <a:gd name="T21" fmla="*/ 4113 h 5219"/>
                <a:gd name="T22" fmla="*/ 2718 w 5437"/>
                <a:gd name="T23" fmla="*/ 5219 h 5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37" h="5219">
                  <a:moveTo>
                    <a:pt x="1264" y="3925"/>
                  </a:moveTo>
                  <a:lnTo>
                    <a:pt x="2718" y="4870"/>
                  </a:lnTo>
                  <a:lnTo>
                    <a:pt x="4172" y="3925"/>
                  </a:lnTo>
                  <a:lnTo>
                    <a:pt x="5058" y="291"/>
                  </a:lnTo>
                  <a:lnTo>
                    <a:pt x="363" y="291"/>
                  </a:lnTo>
                  <a:lnTo>
                    <a:pt x="1264" y="3925"/>
                  </a:lnTo>
                  <a:close/>
                  <a:moveTo>
                    <a:pt x="2718" y="5219"/>
                  </a:moveTo>
                  <a:lnTo>
                    <a:pt x="1017" y="4113"/>
                  </a:lnTo>
                  <a:lnTo>
                    <a:pt x="0" y="0"/>
                  </a:lnTo>
                  <a:lnTo>
                    <a:pt x="5437" y="0"/>
                  </a:lnTo>
                  <a:lnTo>
                    <a:pt x="4434" y="4113"/>
                  </a:lnTo>
                  <a:lnTo>
                    <a:pt x="2718" y="52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79" name="Freeform 7">
              <a:extLst>
                <a:ext uri="{FF2B5EF4-FFF2-40B4-BE49-F238E27FC236}">
                  <a16:creationId xmlns:a16="http://schemas.microsoft.com/office/drawing/2014/main" id="{BDAED056-C950-6247-A966-70615B345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977"/>
              <a:ext cx="463" cy="584"/>
            </a:xfrm>
            <a:custGeom>
              <a:avLst/>
              <a:gdLst>
                <a:gd name="T0" fmla="*/ 2820 w 3241"/>
                <a:gd name="T1" fmla="*/ 0 h 4085"/>
                <a:gd name="T2" fmla="*/ 422 w 3241"/>
                <a:gd name="T3" fmla="*/ 0 h 4085"/>
                <a:gd name="T4" fmla="*/ 425 w 3241"/>
                <a:gd name="T5" fmla="*/ 33 h 4085"/>
                <a:gd name="T6" fmla="*/ 428 w 3241"/>
                <a:gd name="T7" fmla="*/ 100 h 4085"/>
                <a:gd name="T8" fmla="*/ 425 w 3241"/>
                <a:gd name="T9" fmla="*/ 163 h 4085"/>
                <a:gd name="T10" fmla="*/ 418 w 3241"/>
                <a:gd name="T11" fmla="*/ 224 h 4085"/>
                <a:gd name="T12" fmla="*/ 406 w 3241"/>
                <a:gd name="T13" fmla="*/ 282 h 4085"/>
                <a:gd name="T14" fmla="*/ 390 w 3241"/>
                <a:gd name="T15" fmla="*/ 336 h 4085"/>
                <a:gd name="T16" fmla="*/ 369 w 3241"/>
                <a:gd name="T17" fmla="*/ 387 h 4085"/>
                <a:gd name="T18" fmla="*/ 344 w 3241"/>
                <a:gd name="T19" fmla="*/ 435 h 4085"/>
                <a:gd name="T20" fmla="*/ 316 w 3241"/>
                <a:gd name="T21" fmla="*/ 477 h 4085"/>
                <a:gd name="T22" fmla="*/ 283 w 3241"/>
                <a:gd name="T23" fmla="*/ 515 h 4085"/>
                <a:gd name="T24" fmla="*/ 248 w 3241"/>
                <a:gd name="T25" fmla="*/ 549 h 4085"/>
                <a:gd name="T26" fmla="*/ 209 w 3241"/>
                <a:gd name="T27" fmla="*/ 578 h 4085"/>
                <a:gd name="T28" fmla="*/ 167 w 3241"/>
                <a:gd name="T29" fmla="*/ 602 h 4085"/>
                <a:gd name="T30" fmla="*/ 122 w 3241"/>
                <a:gd name="T31" fmla="*/ 620 h 4085"/>
                <a:gd name="T32" fmla="*/ 75 w 3241"/>
                <a:gd name="T33" fmla="*/ 633 h 4085"/>
                <a:gd name="T34" fmla="*/ 26 w 3241"/>
                <a:gd name="T35" fmla="*/ 640 h 4085"/>
                <a:gd name="T36" fmla="*/ 0 w 3241"/>
                <a:gd name="T37" fmla="*/ 640 h 4085"/>
                <a:gd name="T38" fmla="*/ 494 w 3241"/>
                <a:gd name="T39" fmla="*/ 3357 h 4085"/>
                <a:gd name="T40" fmla="*/ 1613 w 3241"/>
                <a:gd name="T41" fmla="*/ 4085 h 4085"/>
                <a:gd name="T42" fmla="*/ 2733 w 3241"/>
                <a:gd name="T43" fmla="*/ 3357 h 4085"/>
                <a:gd name="T44" fmla="*/ 3241 w 3241"/>
                <a:gd name="T45" fmla="*/ 625 h 4085"/>
                <a:gd name="T46" fmla="*/ 3216 w 3241"/>
                <a:gd name="T47" fmla="*/ 624 h 4085"/>
                <a:gd name="T48" fmla="*/ 3166 w 3241"/>
                <a:gd name="T49" fmla="*/ 618 h 4085"/>
                <a:gd name="T50" fmla="*/ 3119 w 3241"/>
                <a:gd name="T51" fmla="*/ 606 h 4085"/>
                <a:gd name="T52" fmla="*/ 3074 w 3241"/>
                <a:gd name="T53" fmla="*/ 587 h 4085"/>
                <a:gd name="T54" fmla="*/ 3032 w 3241"/>
                <a:gd name="T55" fmla="*/ 564 h 4085"/>
                <a:gd name="T56" fmla="*/ 2994 w 3241"/>
                <a:gd name="T57" fmla="*/ 536 h 4085"/>
                <a:gd name="T58" fmla="*/ 2958 w 3241"/>
                <a:gd name="T59" fmla="*/ 502 h 4085"/>
                <a:gd name="T60" fmla="*/ 2925 w 3241"/>
                <a:gd name="T61" fmla="*/ 464 h 4085"/>
                <a:gd name="T62" fmla="*/ 2897 w 3241"/>
                <a:gd name="T63" fmla="*/ 421 h 4085"/>
                <a:gd name="T64" fmla="*/ 2871 w 3241"/>
                <a:gd name="T65" fmla="*/ 376 h 4085"/>
                <a:gd name="T66" fmla="*/ 2851 w 3241"/>
                <a:gd name="T67" fmla="*/ 326 h 4085"/>
                <a:gd name="T68" fmla="*/ 2834 w 3241"/>
                <a:gd name="T69" fmla="*/ 272 h 4085"/>
                <a:gd name="T70" fmla="*/ 2818 w 3241"/>
                <a:gd name="T71" fmla="*/ 187 h 4085"/>
                <a:gd name="T72" fmla="*/ 2814 w 3241"/>
                <a:gd name="T73" fmla="*/ 97 h 4085"/>
                <a:gd name="T74" fmla="*/ 2816 w 3241"/>
                <a:gd name="T75" fmla="*/ 32 h 4085"/>
                <a:gd name="T76" fmla="*/ 2820 w 3241"/>
                <a:gd name="T77" fmla="*/ 0 h 4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41" h="4085">
                  <a:moveTo>
                    <a:pt x="2820" y="0"/>
                  </a:moveTo>
                  <a:lnTo>
                    <a:pt x="422" y="0"/>
                  </a:lnTo>
                  <a:lnTo>
                    <a:pt x="425" y="33"/>
                  </a:lnTo>
                  <a:lnTo>
                    <a:pt x="428" y="100"/>
                  </a:lnTo>
                  <a:lnTo>
                    <a:pt x="425" y="163"/>
                  </a:lnTo>
                  <a:lnTo>
                    <a:pt x="418" y="224"/>
                  </a:lnTo>
                  <a:lnTo>
                    <a:pt x="406" y="282"/>
                  </a:lnTo>
                  <a:lnTo>
                    <a:pt x="390" y="336"/>
                  </a:lnTo>
                  <a:lnTo>
                    <a:pt x="369" y="387"/>
                  </a:lnTo>
                  <a:lnTo>
                    <a:pt x="344" y="435"/>
                  </a:lnTo>
                  <a:lnTo>
                    <a:pt x="316" y="477"/>
                  </a:lnTo>
                  <a:lnTo>
                    <a:pt x="283" y="515"/>
                  </a:lnTo>
                  <a:lnTo>
                    <a:pt x="248" y="549"/>
                  </a:lnTo>
                  <a:lnTo>
                    <a:pt x="209" y="578"/>
                  </a:lnTo>
                  <a:lnTo>
                    <a:pt x="167" y="602"/>
                  </a:lnTo>
                  <a:lnTo>
                    <a:pt x="122" y="620"/>
                  </a:lnTo>
                  <a:lnTo>
                    <a:pt x="75" y="633"/>
                  </a:lnTo>
                  <a:lnTo>
                    <a:pt x="26" y="640"/>
                  </a:lnTo>
                  <a:lnTo>
                    <a:pt x="0" y="640"/>
                  </a:lnTo>
                  <a:lnTo>
                    <a:pt x="494" y="3357"/>
                  </a:lnTo>
                  <a:lnTo>
                    <a:pt x="1613" y="4085"/>
                  </a:lnTo>
                  <a:lnTo>
                    <a:pt x="2733" y="3357"/>
                  </a:lnTo>
                  <a:lnTo>
                    <a:pt x="3241" y="625"/>
                  </a:lnTo>
                  <a:lnTo>
                    <a:pt x="3216" y="624"/>
                  </a:lnTo>
                  <a:lnTo>
                    <a:pt x="3166" y="618"/>
                  </a:lnTo>
                  <a:lnTo>
                    <a:pt x="3119" y="606"/>
                  </a:lnTo>
                  <a:lnTo>
                    <a:pt x="3074" y="587"/>
                  </a:lnTo>
                  <a:lnTo>
                    <a:pt x="3032" y="564"/>
                  </a:lnTo>
                  <a:lnTo>
                    <a:pt x="2994" y="536"/>
                  </a:lnTo>
                  <a:lnTo>
                    <a:pt x="2958" y="502"/>
                  </a:lnTo>
                  <a:lnTo>
                    <a:pt x="2925" y="464"/>
                  </a:lnTo>
                  <a:lnTo>
                    <a:pt x="2897" y="421"/>
                  </a:lnTo>
                  <a:lnTo>
                    <a:pt x="2871" y="376"/>
                  </a:lnTo>
                  <a:lnTo>
                    <a:pt x="2851" y="326"/>
                  </a:lnTo>
                  <a:lnTo>
                    <a:pt x="2834" y="272"/>
                  </a:lnTo>
                  <a:lnTo>
                    <a:pt x="2818" y="187"/>
                  </a:lnTo>
                  <a:lnTo>
                    <a:pt x="2814" y="97"/>
                  </a:lnTo>
                  <a:lnTo>
                    <a:pt x="2816" y="32"/>
                  </a:lnTo>
                  <a:lnTo>
                    <a:pt x="2820" y="0"/>
                  </a:lnTo>
                  <a:close/>
                </a:path>
              </a:pathLst>
            </a:custGeom>
            <a:solidFill>
              <a:srgbClr val="1C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80" name="Freeform 8">
              <a:extLst>
                <a:ext uri="{FF2B5EF4-FFF2-40B4-BE49-F238E27FC236}">
                  <a16:creationId xmlns:a16="http://schemas.microsoft.com/office/drawing/2014/main" id="{FF640839-0047-9742-8191-ECFBF0068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" y="1272"/>
              <a:ext cx="242" cy="216"/>
            </a:xfrm>
            <a:custGeom>
              <a:avLst/>
              <a:gdLst>
                <a:gd name="T0" fmla="*/ 809 w 1698"/>
                <a:gd name="T1" fmla="*/ 1511 h 1511"/>
                <a:gd name="T2" fmla="*/ 656 w 1698"/>
                <a:gd name="T3" fmla="*/ 1492 h 1511"/>
                <a:gd name="T4" fmla="*/ 509 w 1698"/>
                <a:gd name="T5" fmla="*/ 1447 h 1511"/>
                <a:gd name="T6" fmla="*/ 376 w 1698"/>
                <a:gd name="T7" fmla="*/ 1382 h 1511"/>
                <a:gd name="T8" fmla="*/ 258 w 1698"/>
                <a:gd name="T9" fmla="*/ 1297 h 1511"/>
                <a:gd name="T10" fmla="*/ 157 w 1698"/>
                <a:gd name="T11" fmla="*/ 1194 h 1511"/>
                <a:gd name="T12" fmla="*/ 79 w 1698"/>
                <a:gd name="T13" fmla="*/ 1076 h 1511"/>
                <a:gd name="T14" fmla="*/ 26 w 1698"/>
                <a:gd name="T15" fmla="*/ 947 h 1511"/>
                <a:gd name="T16" fmla="*/ 6 w 1698"/>
                <a:gd name="T17" fmla="*/ 843 h 1511"/>
                <a:gd name="T18" fmla="*/ 0 w 1698"/>
                <a:gd name="T19" fmla="*/ 721 h 1511"/>
                <a:gd name="T20" fmla="*/ 26 w 1698"/>
                <a:gd name="T21" fmla="*/ 565 h 1511"/>
                <a:gd name="T22" fmla="*/ 89 w 1698"/>
                <a:gd name="T23" fmla="*/ 419 h 1511"/>
                <a:gd name="T24" fmla="*/ 181 w 1698"/>
                <a:gd name="T25" fmla="*/ 288 h 1511"/>
                <a:gd name="T26" fmla="*/ 302 w 1698"/>
                <a:gd name="T27" fmla="*/ 176 h 1511"/>
                <a:gd name="T28" fmla="*/ 448 w 1698"/>
                <a:gd name="T29" fmla="*/ 88 h 1511"/>
                <a:gd name="T30" fmla="*/ 615 w 1698"/>
                <a:gd name="T31" fmla="*/ 28 h 1511"/>
                <a:gd name="T32" fmla="*/ 801 w 1698"/>
                <a:gd name="T33" fmla="*/ 0 h 1511"/>
                <a:gd name="T34" fmla="*/ 898 w 1698"/>
                <a:gd name="T35" fmla="*/ 0 h 1511"/>
                <a:gd name="T36" fmla="*/ 1083 w 1698"/>
                <a:gd name="T37" fmla="*/ 28 h 1511"/>
                <a:gd name="T38" fmla="*/ 1250 w 1698"/>
                <a:gd name="T39" fmla="*/ 88 h 1511"/>
                <a:gd name="T40" fmla="*/ 1396 w 1698"/>
                <a:gd name="T41" fmla="*/ 176 h 1511"/>
                <a:gd name="T42" fmla="*/ 1517 w 1698"/>
                <a:gd name="T43" fmla="*/ 288 h 1511"/>
                <a:gd name="T44" fmla="*/ 1610 w 1698"/>
                <a:gd name="T45" fmla="*/ 419 h 1511"/>
                <a:gd name="T46" fmla="*/ 1671 w 1698"/>
                <a:gd name="T47" fmla="*/ 565 h 1511"/>
                <a:gd name="T48" fmla="*/ 1698 w 1698"/>
                <a:gd name="T49" fmla="*/ 721 h 1511"/>
                <a:gd name="T50" fmla="*/ 1692 w 1698"/>
                <a:gd name="T51" fmla="*/ 843 h 1511"/>
                <a:gd name="T52" fmla="*/ 1672 w 1698"/>
                <a:gd name="T53" fmla="*/ 947 h 1511"/>
                <a:gd name="T54" fmla="*/ 1618 w 1698"/>
                <a:gd name="T55" fmla="*/ 1076 h 1511"/>
                <a:gd name="T56" fmla="*/ 1541 w 1698"/>
                <a:gd name="T57" fmla="*/ 1194 h 1511"/>
                <a:gd name="T58" fmla="*/ 1441 w 1698"/>
                <a:gd name="T59" fmla="*/ 1297 h 1511"/>
                <a:gd name="T60" fmla="*/ 1322 w 1698"/>
                <a:gd name="T61" fmla="*/ 1382 h 1511"/>
                <a:gd name="T62" fmla="*/ 1188 w 1698"/>
                <a:gd name="T63" fmla="*/ 1447 h 1511"/>
                <a:gd name="T64" fmla="*/ 1043 w 1698"/>
                <a:gd name="T65" fmla="*/ 1492 h 1511"/>
                <a:gd name="T66" fmla="*/ 889 w 1698"/>
                <a:gd name="T67" fmla="*/ 1511 h 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8" h="1511">
                  <a:moveTo>
                    <a:pt x="849" y="1511"/>
                  </a:moveTo>
                  <a:lnTo>
                    <a:pt x="809" y="1511"/>
                  </a:lnTo>
                  <a:lnTo>
                    <a:pt x="732" y="1505"/>
                  </a:lnTo>
                  <a:lnTo>
                    <a:pt x="656" y="1492"/>
                  </a:lnTo>
                  <a:lnTo>
                    <a:pt x="581" y="1472"/>
                  </a:lnTo>
                  <a:lnTo>
                    <a:pt x="509" y="1447"/>
                  </a:lnTo>
                  <a:lnTo>
                    <a:pt x="441" y="1418"/>
                  </a:lnTo>
                  <a:lnTo>
                    <a:pt x="376" y="1382"/>
                  </a:lnTo>
                  <a:lnTo>
                    <a:pt x="314" y="1341"/>
                  </a:lnTo>
                  <a:lnTo>
                    <a:pt x="258" y="1297"/>
                  </a:lnTo>
                  <a:lnTo>
                    <a:pt x="205" y="1248"/>
                  </a:lnTo>
                  <a:lnTo>
                    <a:pt x="157" y="1194"/>
                  </a:lnTo>
                  <a:lnTo>
                    <a:pt x="115" y="1136"/>
                  </a:lnTo>
                  <a:lnTo>
                    <a:pt x="79" y="1076"/>
                  </a:lnTo>
                  <a:lnTo>
                    <a:pt x="49" y="1013"/>
                  </a:lnTo>
                  <a:lnTo>
                    <a:pt x="26" y="947"/>
                  </a:lnTo>
                  <a:lnTo>
                    <a:pt x="10" y="878"/>
                  </a:lnTo>
                  <a:lnTo>
                    <a:pt x="6" y="843"/>
                  </a:lnTo>
                  <a:lnTo>
                    <a:pt x="1" y="803"/>
                  </a:lnTo>
                  <a:lnTo>
                    <a:pt x="0" y="721"/>
                  </a:lnTo>
                  <a:lnTo>
                    <a:pt x="9" y="643"/>
                  </a:lnTo>
                  <a:lnTo>
                    <a:pt x="26" y="565"/>
                  </a:lnTo>
                  <a:lnTo>
                    <a:pt x="54" y="490"/>
                  </a:lnTo>
                  <a:lnTo>
                    <a:pt x="89" y="419"/>
                  </a:lnTo>
                  <a:lnTo>
                    <a:pt x="131" y="351"/>
                  </a:lnTo>
                  <a:lnTo>
                    <a:pt x="181" y="288"/>
                  </a:lnTo>
                  <a:lnTo>
                    <a:pt x="238" y="229"/>
                  </a:lnTo>
                  <a:lnTo>
                    <a:pt x="302" y="176"/>
                  </a:lnTo>
                  <a:lnTo>
                    <a:pt x="372" y="129"/>
                  </a:lnTo>
                  <a:lnTo>
                    <a:pt x="448" y="88"/>
                  </a:lnTo>
                  <a:lnTo>
                    <a:pt x="529" y="54"/>
                  </a:lnTo>
                  <a:lnTo>
                    <a:pt x="615" y="28"/>
                  </a:lnTo>
                  <a:lnTo>
                    <a:pt x="706" y="10"/>
                  </a:lnTo>
                  <a:lnTo>
                    <a:pt x="801" y="0"/>
                  </a:lnTo>
                  <a:lnTo>
                    <a:pt x="849" y="0"/>
                  </a:lnTo>
                  <a:lnTo>
                    <a:pt x="898" y="0"/>
                  </a:lnTo>
                  <a:lnTo>
                    <a:pt x="992" y="10"/>
                  </a:lnTo>
                  <a:lnTo>
                    <a:pt x="1083" y="28"/>
                  </a:lnTo>
                  <a:lnTo>
                    <a:pt x="1169" y="54"/>
                  </a:lnTo>
                  <a:lnTo>
                    <a:pt x="1250" y="88"/>
                  </a:lnTo>
                  <a:lnTo>
                    <a:pt x="1325" y="129"/>
                  </a:lnTo>
                  <a:lnTo>
                    <a:pt x="1396" y="176"/>
                  </a:lnTo>
                  <a:lnTo>
                    <a:pt x="1459" y="229"/>
                  </a:lnTo>
                  <a:lnTo>
                    <a:pt x="1517" y="288"/>
                  </a:lnTo>
                  <a:lnTo>
                    <a:pt x="1567" y="351"/>
                  </a:lnTo>
                  <a:lnTo>
                    <a:pt x="1610" y="419"/>
                  </a:lnTo>
                  <a:lnTo>
                    <a:pt x="1644" y="490"/>
                  </a:lnTo>
                  <a:lnTo>
                    <a:pt x="1671" y="565"/>
                  </a:lnTo>
                  <a:lnTo>
                    <a:pt x="1689" y="643"/>
                  </a:lnTo>
                  <a:lnTo>
                    <a:pt x="1698" y="721"/>
                  </a:lnTo>
                  <a:lnTo>
                    <a:pt x="1697" y="803"/>
                  </a:lnTo>
                  <a:lnTo>
                    <a:pt x="1692" y="843"/>
                  </a:lnTo>
                  <a:lnTo>
                    <a:pt x="1687" y="878"/>
                  </a:lnTo>
                  <a:lnTo>
                    <a:pt x="1672" y="947"/>
                  </a:lnTo>
                  <a:lnTo>
                    <a:pt x="1649" y="1013"/>
                  </a:lnTo>
                  <a:lnTo>
                    <a:pt x="1618" y="1076"/>
                  </a:lnTo>
                  <a:lnTo>
                    <a:pt x="1582" y="1136"/>
                  </a:lnTo>
                  <a:lnTo>
                    <a:pt x="1541" y="1194"/>
                  </a:lnTo>
                  <a:lnTo>
                    <a:pt x="1493" y="1248"/>
                  </a:lnTo>
                  <a:lnTo>
                    <a:pt x="1441" y="1297"/>
                  </a:lnTo>
                  <a:lnTo>
                    <a:pt x="1383" y="1341"/>
                  </a:lnTo>
                  <a:lnTo>
                    <a:pt x="1322" y="1382"/>
                  </a:lnTo>
                  <a:lnTo>
                    <a:pt x="1256" y="1418"/>
                  </a:lnTo>
                  <a:lnTo>
                    <a:pt x="1188" y="1447"/>
                  </a:lnTo>
                  <a:lnTo>
                    <a:pt x="1117" y="1472"/>
                  </a:lnTo>
                  <a:lnTo>
                    <a:pt x="1043" y="1492"/>
                  </a:lnTo>
                  <a:lnTo>
                    <a:pt x="966" y="1505"/>
                  </a:lnTo>
                  <a:lnTo>
                    <a:pt x="889" y="1511"/>
                  </a:lnTo>
                  <a:lnTo>
                    <a:pt x="849" y="15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81" name="Freeform 9">
              <a:extLst>
                <a:ext uri="{FF2B5EF4-FFF2-40B4-BE49-F238E27FC236}">
                  <a16:creationId xmlns:a16="http://schemas.microsoft.com/office/drawing/2014/main" id="{9698CA82-F3DA-684A-8A4F-50CA7CE3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" y="1073"/>
              <a:ext cx="75" cy="87"/>
            </a:xfrm>
            <a:custGeom>
              <a:avLst/>
              <a:gdLst>
                <a:gd name="T0" fmla="*/ 262 w 525"/>
                <a:gd name="T1" fmla="*/ 610 h 610"/>
                <a:gd name="T2" fmla="*/ 235 w 525"/>
                <a:gd name="T3" fmla="*/ 609 h 610"/>
                <a:gd name="T4" fmla="*/ 184 w 525"/>
                <a:gd name="T5" fmla="*/ 597 h 610"/>
                <a:gd name="T6" fmla="*/ 136 w 525"/>
                <a:gd name="T7" fmla="*/ 576 h 610"/>
                <a:gd name="T8" fmla="*/ 95 w 525"/>
                <a:gd name="T9" fmla="*/ 544 h 610"/>
                <a:gd name="T10" fmla="*/ 60 w 525"/>
                <a:gd name="T11" fmla="*/ 505 h 610"/>
                <a:gd name="T12" fmla="*/ 31 w 525"/>
                <a:gd name="T13" fmla="*/ 458 h 610"/>
                <a:gd name="T14" fmla="*/ 12 w 525"/>
                <a:gd name="T15" fmla="*/ 406 h 610"/>
                <a:gd name="T16" fmla="*/ 1 w 525"/>
                <a:gd name="T17" fmla="*/ 349 h 610"/>
                <a:gd name="T18" fmla="*/ 0 w 525"/>
                <a:gd name="T19" fmla="*/ 319 h 610"/>
                <a:gd name="T20" fmla="*/ 1 w 525"/>
                <a:gd name="T21" fmla="*/ 287 h 610"/>
                <a:gd name="T22" fmla="*/ 12 w 525"/>
                <a:gd name="T23" fmla="*/ 225 h 610"/>
                <a:gd name="T24" fmla="*/ 31 w 525"/>
                <a:gd name="T25" fmla="*/ 168 h 610"/>
                <a:gd name="T26" fmla="*/ 60 w 525"/>
                <a:gd name="T27" fmla="*/ 117 h 610"/>
                <a:gd name="T28" fmla="*/ 95 w 525"/>
                <a:gd name="T29" fmla="*/ 73 h 610"/>
                <a:gd name="T30" fmla="*/ 136 w 525"/>
                <a:gd name="T31" fmla="*/ 38 h 610"/>
                <a:gd name="T32" fmla="*/ 184 w 525"/>
                <a:gd name="T33" fmla="*/ 14 h 610"/>
                <a:gd name="T34" fmla="*/ 235 w 525"/>
                <a:gd name="T35" fmla="*/ 1 h 610"/>
                <a:gd name="T36" fmla="*/ 262 w 525"/>
                <a:gd name="T37" fmla="*/ 0 h 610"/>
                <a:gd name="T38" fmla="*/ 289 w 525"/>
                <a:gd name="T39" fmla="*/ 1 h 610"/>
                <a:gd name="T40" fmla="*/ 341 w 525"/>
                <a:gd name="T41" fmla="*/ 14 h 610"/>
                <a:gd name="T42" fmla="*/ 390 w 525"/>
                <a:gd name="T43" fmla="*/ 38 h 610"/>
                <a:gd name="T44" fmla="*/ 434 w 525"/>
                <a:gd name="T45" fmla="*/ 73 h 610"/>
                <a:gd name="T46" fmla="*/ 471 w 525"/>
                <a:gd name="T47" fmla="*/ 117 h 610"/>
                <a:gd name="T48" fmla="*/ 499 w 525"/>
                <a:gd name="T49" fmla="*/ 168 h 610"/>
                <a:gd name="T50" fmla="*/ 518 w 525"/>
                <a:gd name="T51" fmla="*/ 225 h 610"/>
                <a:gd name="T52" fmla="*/ 525 w 525"/>
                <a:gd name="T53" fmla="*/ 287 h 610"/>
                <a:gd name="T54" fmla="*/ 523 w 525"/>
                <a:gd name="T55" fmla="*/ 319 h 610"/>
                <a:gd name="T56" fmla="*/ 522 w 525"/>
                <a:gd name="T57" fmla="*/ 349 h 610"/>
                <a:gd name="T58" fmla="*/ 511 w 525"/>
                <a:gd name="T59" fmla="*/ 406 h 610"/>
                <a:gd name="T60" fmla="*/ 489 w 525"/>
                <a:gd name="T61" fmla="*/ 458 h 610"/>
                <a:gd name="T62" fmla="*/ 460 w 525"/>
                <a:gd name="T63" fmla="*/ 505 h 610"/>
                <a:gd name="T64" fmla="*/ 423 w 525"/>
                <a:gd name="T65" fmla="*/ 544 h 610"/>
                <a:gd name="T66" fmla="*/ 380 w 525"/>
                <a:gd name="T67" fmla="*/ 576 h 610"/>
                <a:gd name="T68" fmla="*/ 335 w 525"/>
                <a:gd name="T69" fmla="*/ 597 h 610"/>
                <a:gd name="T70" fmla="*/ 287 w 525"/>
                <a:gd name="T71" fmla="*/ 609 h 610"/>
                <a:gd name="T72" fmla="*/ 262 w 525"/>
                <a:gd name="T73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5" h="610">
                  <a:moveTo>
                    <a:pt x="262" y="610"/>
                  </a:moveTo>
                  <a:lnTo>
                    <a:pt x="235" y="609"/>
                  </a:lnTo>
                  <a:lnTo>
                    <a:pt x="184" y="597"/>
                  </a:lnTo>
                  <a:lnTo>
                    <a:pt x="136" y="576"/>
                  </a:lnTo>
                  <a:lnTo>
                    <a:pt x="95" y="544"/>
                  </a:lnTo>
                  <a:lnTo>
                    <a:pt x="60" y="505"/>
                  </a:lnTo>
                  <a:lnTo>
                    <a:pt x="31" y="458"/>
                  </a:lnTo>
                  <a:lnTo>
                    <a:pt x="12" y="406"/>
                  </a:lnTo>
                  <a:lnTo>
                    <a:pt x="1" y="349"/>
                  </a:lnTo>
                  <a:lnTo>
                    <a:pt x="0" y="319"/>
                  </a:lnTo>
                  <a:lnTo>
                    <a:pt x="1" y="287"/>
                  </a:lnTo>
                  <a:lnTo>
                    <a:pt x="12" y="225"/>
                  </a:lnTo>
                  <a:lnTo>
                    <a:pt x="31" y="168"/>
                  </a:lnTo>
                  <a:lnTo>
                    <a:pt x="60" y="117"/>
                  </a:lnTo>
                  <a:lnTo>
                    <a:pt x="95" y="73"/>
                  </a:lnTo>
                  <a:lnTo>
                    <a:pt x="136" y="38"/>
                  </a:lnTo>
                  <a:lnTo>
                    <a:pt x="184" y="14"/>
                  </a:lnTo>
                  <a:lnTo>
                    <a:pt x="235" y="1"/>
                  </a:lnTo>
                  <a:lnTo>
                    <a:pt x="262" y="0"/>
                  </a:lnTo>
                  <a:lnTo>
                    <a:pt x="289" y="1"/>
                  </a:lnTo>
                  <a:lnTo>
                    <a:pt x="341" y="14"/>
                  </a:lnTo>
                  <a:lnTo>
                    <a:pt x="390" y="38"/>
                  </a:lnTo>
                  <a:lnTo>
                    <a:pt x="434" y="73"/>
                  </a:lnTo>
                  <a:lnTo>
                    <a:pt x="471" y="117"/>
                  </a:lnTo>
                  <a:lnTo>
                    <a:pt x="499" y="168"/>
                  </a:lnTo>
                  <a:lnTo>
                    <a:pt x="518" y="225"/>
                  </a:lnTo>
                  <a:lnTo>
                    <a:pt x="525" y="287"/>
                  </a:lnTo>
                  <a:lnTo>
                    <a:pt x="523" y="319"/>
                  </a:lnTo>
                  <a:lnTo>
                    <a:pt x="522" y="349"/>
                  </a:lnTo>
                  <a:lnTo>
                    <a:pt x="511" y="406"/>
                  </a:lnTo>
                  <a:lnTo>
                    <a:pt x="489" y="458"/>
                  </a:lnTo>
                  <a:lnTo>
                    <a:pt x="460" y="505"/>
                  </a:lnTo>
                  <a:lnTo>
                    <a:pt x="423" y="544"/>
                  </a:lnTo>
                  <a:lnTo>
                    <a:pt x="380" y="576"/>
                  </a:lnTo>
                  <a:lnTo>
                    <a:pt x="335" y="597"/>
                  </a:lnTo>
                  <a:lnTo>
                    <a:pt x="287" y="609"/>
                  </a:lnTo>
                  <a:lnTo>
                    <a:pt x="262" y="6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82" name="Rectangle 10">
              <a:extLst>
                <a:ext uri="{FF2B5EF4-FFF2-40B4-BE49-F238E27FC236}">
                  <a16:creationId xmlns:a16="http://schemas.microsoft.com/office/drawing/2014/main" id="{8DF44261-222E-0740-AF4E-5660A4A0F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386"/>
              <a:ext cx="288" cy="661"/>
            </a:xfrm>
            <a:prstGeom prst="rect">
              <a:avLst/>
            </a:prstGeom>
            <a:solidFill>
              <a:srgbClr val="1C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83" name="Freeform 11">
              <a:extLst>
                <a:ext uri="{FF2B5EF4-FFF2-40B4-BE49-F238E27FC236}">
                  <a16:creationId xmlns:a16="http://schemas.microsoft.com/office/drawing/2014/main" id="{A11FA7E8-C7D5-C646-8700-E68419369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1366"/>
              <a:ext cx="330" cy="701"/>
            </a:xfrm>
            <a:custGeom>
              <a:avLst/>
              <a:gdLst>
                <a:gd name="T0" fmla="*/ 291 w 2311"/>
                <a:gd name="T1" fmla="*/ 4622 h 4912"/>
                <a:gd name="T2" fmla="*/ 2020 w 2311"/>
                <a:gd name="T3" fmla="*/ 4622 h 4912"/>
                <a:gd name="T4" fmla="*/ 2020 w 2311"/>
                <a:gd name="T5" fmla="*/ 290 h 4912"/>
                <a:gd name="T6" fmla="*/ 291 w 2311"/>
                <a:gd name="T7" fmla="*/ 290 h 4912"/>
                <a:gd name="T8" fmla="*/ 291 w 2311"/>
                <a:gd name="T9" fmla="*/ 4622 h 4912"/>
                <a:gd name="T10" fmla="*/ 2311 w 2311"/>
                <a:gd name="T11" fmla="*/ 4912 h 4912"/>
                <a:gd name="T12" fmla="*/ 0 w 2311"/>
                <a:gd name="T13" fmla="*/ 4912 h 4912"/>
                <a:gd name="T14" fmla="*/ 0 w 2311"/>
                <a:gd name="T15" fmla="*/ 0 h 4912"/>
                <a:gd name="T16" fmla="*/ 2311 w 2311"/>
                <a:gd name="T17" fmla="*/ 0 h 4912"/>
                <a:gd name="T18" fmla="*/ 2311 w 2311"/>
                <a:gd name="T19" fmla="*/ 4912 h 4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1" h="4912">
                  <a:moveTo>
                    <a:pt x="291" y="4622"/>
                  </a:moveTo>
                  <a:lnTo>
                    <a:pt x="2020" y="4622"/>
                  </a:lnTo>
                  <a:lnTo>
                    <a:pt x="2020" y="290"/>
                  </a:lnTo>
                  <a:lnTo>
                    <a:pt x="291" y="290"/>
                  </a:lnTo>
                  <a:lnTo>
                    <a:pt x="291" y="4622"/>
                  </a:lnTo>
                  <a:close/>
                  <a:moveTo>
                    <a:pt x="2311" y="4912"/>
                  </a:moveTo>
                  <a:lnTo>
                    <a:pt x="0" y="4912"/>
                  </a:lnTo>
                  <a:lnTo>
                    <a:pt x="0" y="0"/>
                  </a:lnTo>
                  <a:lnTo>
                    <a:pt x="2311" y="0"/>
                  </a:lnTo>
                  <a:lnTo>
                    <a:pt x="2311" y="491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84" name="Freeform 12">
              <a:extLst>
                <a:ext uri="{FF2B5EF4-FFF2-40B4-BE49-F238E27FC236}">
                  <a16:creationId xmlns:a16="http://schemas.microsoft.com/office/drawing/2014/main" id="{E8B1412C-AAF4-AE4E-B4B1-8F9616814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1272"/>
              <a:ext cx="918" cy="874"/>
            </a:xfrm>
            <a:custGeom>
              <a:avLst/>
              <a:gdLst>
                <a:gd name="T0" fmla="*/ 6039 w 6427"/>
                <a:gd name="T1" fmla="*/ 2047 h 6120"/>
                <a:gd name="T2" fmla="*/ 6278 w 6427"/>
                <a:gd name="T3" fmla="*/ 1820 h 6120"/>
                <a:gd name="T4" fmla="*/ 6383 w 6427"/>
                <a:gd name="T5" fmla="*/ 1622 h 6120"/>
                <a:gd name="T6" fmla="*/ 6426 w 6427"/>
                <a:gd name="T7" fmla="*/ 1410 h 6120"/>
                <a:gd name="T8" fmla="*/ 6399 w 6427"/>
                <a:gd name="T9" fmla="*/ 1196 h 6120"/>
                <a:gd name="T10" fmla="*/ 6279 w 6427"/>
                <a:gd name="T11" fmla="*/ 975 h 6120"/>
                <a:gd name="T12" fmla="*/ 6101 w 6427"/>
                <a:gd name="T13" fmla="*/ 798 h 6120"/>
                <a:gd name="T14" fmla="*/ 5904 w 6427"/>
                <a:gd name="T15" fmla="*/ 676 h 6120"/>
                <a:gd name="T16" fmla="*/ 5725 w 6427"/>
                <a:gd name="T17" fmla="*/ 615 h 6120"/>
                <a:gd name="T18" fmla="*/ 5157 w 6427"/>
                <a:gd name="T19" fmla="*/ 601 h 6120"/>
                <a:gd name="T20" fmla="*/ 2172 w 6427"/>
                <a:gd name="T21" fmla="*/ 550 h 6120"/>
                <a:gd name="T22" fmla="*/ 1862 w 6427"/>
                <a:gd name="T23" fmla="*/ 29 h 6120"/>
                <a:gd name="T24" fmla="*/ 1566 w 6427"/>
                <a:gd name="T25" fmla="*/ 260 h 6120"/>
                <a:gd name="T26" fmla="*/ 1357 w 6427"/>
                <a:gd name="T27" fmla="*/ 574 h 6120"/>
                <a:gd name="T28" fmla="*/ 1294 w 6427"/>
                <a:gd name="T29" fmla="*/ 756 h 6120"/>
                <a:gd name="T30" fmla="*/ 1216 w 6427"/>
                <a:gd name="T31" fmla="*/ 922 h 6120"/>
                <a:gd name="T32" fmla="*/ 1060 w 6427"/>
                <a:gd name="T33" fmla="*/ 1076 h 6120"/>
                <a:gd name="T34" fmla="*/ 888 w 6427"/>
                <a:gd name="T35" fmla="*/ 1148 h 6120"/>
                <a:gd name="T36" fmla="*/ 366 w 6427"/>
                <a:gd name="T37" fmla="*/ 1241 h 6120"/>
                <a:gd name="T38" fmla="*/ 0 w 6427"/>
                <a:gd name="T39" fmla="*/ 1265 h 6120"/>
                <a:gd name="T40" fmla="*/ 257 w 6427"/>
                <a:gd name="T41" fmla="*/ 5155 h 6120"/>
                <a:gd name="T42" fmla="*/ 940 w 6427"/>
                <a:gd name="T43" fmla="*/ 5298 h 6120"/>
                <a:gd name="T44" fmla="*/ 1366 w 6427"/>
                <a:gd name="T45" fmla="*/ 5460 h 6120"/>
                <a:gd name="T46" fmla="*/ 1701 w 6427"/>
                <a:gd name="T47" fmla="*/ 5654 h 6120"/>
                <a:gd name="T48" fmla="*/ 1913 w 6427"/>
                <a:gd name="T49" fmla="*/ 5774 h 6120"/>
                <a:gd name="T50" fmla="*/ 2449 w 6427"/>
                <a:gd name="T51" fmla="*/ 5948 h 6120"/>
                <a:gd name="T52" fmla="*/ 3041 w 6427"/>
                <a:gd name="T53" fmla="*/ 6050 h 6120"/>
                <a:gd name="T54" fmla="*/ 4018 w 6427"/>
                <a:gd name="T55" fmla="*/ 6120 h 6120"/>
                <a:gd name="T56" fmla="*/ 4551 w 6427"/>
                <a:gd name="T57" fmla="*/ 6117 h 6120"/>
                <a:gd name="T58" fmla="*/ 4881 w 6427"/>
                <a:gd name="T59" fmla="*/ 6101 h 6120"/>
                <a:gd name="T60" fmla="*/ 5097 w 6427"/>
                <a:gd name="T61" fmla="*/ 6001 h 6120"/>
                <a:gd name="T62" fmla="*/ 5326 w 6427"/>
                <a:gd name="T63" fmla="*/ 5793 h 6120"/>
                <a:gd name="T64" fmla="*/ 5419 w 6427"/>
                <a:gd name="T65" fmla="*/ 5629 h 6120"/>
                <a:gd name="T66" fmla="*/ 5445 w 6427"/>
                <a:gd name="T67" fmla="*/ 5460 h 6120"/>
                <a:gd name="T68" fmla="*/ 5375 w 6427"/>
                <a:gd name="T69" fmla="*/ 5120 h 6120"/>
                <a:gd name="T70" fmla="*/ 5221 w 6427"/>
                <a:gd name="T71" fmla="*/ 4864 h 6120"/>
                <a:gd name="T72" fmla="*/ 5194 w 6427"/>
                <a:gd name="T73" fmla="*/ 4828 h 6120"/>
                <a:gd name="T74" fmla="*/ 5537 w 6427"/>
                <a:gd name="T75" fmla="*/ 4785 h 6120"/>
                <a:gd name="T76" fmla="*/ 5753 w 6427"/>
                <a:gd name="T77" fmla="*/ 4685 h 6120"/>
                <a:gd name="T78" fmla="*/ 5959 w 6427"/>
                <a:gd name="T79" fmla="*/ 4498 h 6120"/>
                <a:gd name="T80" fmla="*/ 6053 w 6427"/>
                <a:gd name="T81" fmla="*/ 4343 h 6120"/>
                <a:gd name="T82" fmla="*/ 6080 w 6427"/>
                <a:gd name="T83" fmla="*/ 4004 h 6120"/>
                <a:gd name="T84" fmla="*/ 6032 w 6427"/>
                <a:gd name="T85" fmla="*/ 3794 h 6120"/>
                <a:gd name="T86" fmla="*/ 5905 w 6427"/>
                <a:gd name="T87" fmla="*/ 3599 h 6120"/>
                <a:gd name="T88" fmla="*/ 5820 w 6427"/>
                <a:gd name="T89" fmla="*/ 3513 h 6120"/>
                <a:gd name="T90" fmla="*/ 6133 w 6427"/>
                <a:gd name="T91" fmla="*/ 3358 h 6120"/>
                <a:gd name="T92" fmla="*/ 6289 w 6427"/>
                <a:gd name="T93" fmla="*/ 3201 h 6120"/>
                <a:gd name="T94" fmla="*/ 6386 w 6427"/>
                <a:gd name="T95" fmla="*/ 2976 h 6120"/>
                <a:gd name="T96" fmla="*/ 6395 w 6427"/>
                <a:gd name="T97" fmla="*/ 2785 h 6120"/>
                <a:gd name="T98" fmla="*/ 6340 w 6427"/>
                <a:gd name="T99" fmla="*/ 2530 h 6120"/>
                <a:gd name="T100" fmla="*/ 6229 w 6427"/>
                <a:gd name="T101" fmla="*/ 2341 h 6120"/>
                <a:gd name="T102" fmla="*/ 6039 w 6427"/>
                <a:gd name="T103" fmla="*/ 2167 h 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27" h="6120">
                  <a:moveTo>
                    <a:pt x="5931" y="2108"/>
                  </a:moveTo>
                  <a:lnTo>
                    <a:pt x="5946" y="2101"/>
                  </a:lnTo>
                  <a:lnTo>
                    <a:pt x="6039" y="2047"/>
                  </a:lnTo>
                  <a:lnTo>
                    <a:pt x="6123" y="1985"/>
                  </a:lnTo>
                  <a:lnTo>
                    <a:pt x="6212" y="1900"/>
                  </a:lnTo>
                  <a:lnTo>
                    <a:pt x="6278" y="1820"/>
                  </a:lnTo>
                  <a:lnTo>
                    <a:pt x="6318" y="1760"/>
                  </a:lnTo>
                  <a:lnTo>
                    <a:pt x="6354" y="1694"/>
                  </a:lnTo>
                  <a:lnTo>
                    <a:pt x="6383" y="1622"/>
                  </a:lnTo>
                  <a:lnTo>
                    <a:pt x="6407" y="1542"/>
                  </a:lnTo>
                  <a:lnTo>
                    <a:pt x="6422" y="1456"/>
                  </a:lnTo>
                  <a:lnTo>
                    <a:pt x="6426" y="1410"/>
                  </a:lnTo>
                  <a:lnTo>
                    <a:pt x="6427" y="1365"/>
                  </a:lnTo>
                  <a:lnTo>
                    <a:pt x="6419" y="1279"/>
                  </a:lnTo>
                  <a:lnTo>
                    <a:pt x="6399" y="1196"/>
                  </a:lnTo>
                  <a:lnTo>
                    <a:pt x="6367" y="1118"/>
                  </a:lnTo>
                  <a:lnTo>
                    <a:pt x="6327" y="1044"/>
                  </a:lnTo>
                  <a:lnTo>
                    <a:pt x="6279" y="975"/>
                  </a:lnTo>
                  <a:lnTo>
                    <a:pt x="6224" y="911"/>
                  </a:lnTo>
                  <a:lnTo>
                    <a:pt x="6164" y="852"/>
                  </a:lnTo>
                  <a:lnTo>
                    <a:pt x="6101" y="798"/>
                  </a:lnTo>
                  <a:lnTo>
                    <a:pt x="6036" y="752"/>
                  </a:lnTo>
                  <a:lnTo>
                    <a:pt x="5969" y="711"/>
                  </a:lnTo>
                  <a:lnTo>
                    <a:pt x="5904" y="676"/>
                  </a:lnTo>
                  <a:lnTo>
                    <a:pt x="5841" y="649"/>
                  </a:lnTo>
                  <a:lnTo>
                    <a:pt x="5781" y="628"/>
                  </a:lnTo>
                  <a:lnTo>
                    <a:pt x="5725" y="615"/>
                  </a:lnTo>
                  <a:lnTo>
                    <a:pt x="5676" y="610"/>
                  </a:lnTo>
                  <a:lnTo>
                    <a:pt x="5655" y="611"/>
                  </a:lnTo>
                  <a:lnTo>
                    <a:pt x="5157" y="601"/>
                  </a:lnTo>
                  <a:lnTo>
                    <a:pt x="3247" y="564"/>
                  </a:lnTo>
                  <a:lnTo>
                    <a:pt x="2477" y="552"/>
                  </a:lnTo>
                  <a:lnTo>
                    <a:pt x="2172" y="550"/>
                  </a:lnTo>
                  <a:lnTo>
                    <a:pt x="2123" y="552"/>
                  </a:lnTo>
                  <a:lnTo>
                    <a:pt x="1919" y="0"/>
                  </a:lnTo>
                  <a:lnTo>
                    <a:pt x="1862" y="29"/>
                  </a:lnTo>
                  <a:lnTo>
                    <a:pt x="1755" y="94"/>
                  </a:lnTo>
                  <a:lnTo>
                    <a:pt x="1656" y="172"/>
                  </a:lnTo>
                  <a:lnTo>
                    <a:pt x="1566" y="260"/>
                  </a:lnTo>
                  <a:lnTo>
                    <a:pt x="1486" y="356"/>
                  </a:lnTo>
                  <a:lnTo>
                    <a:pt x="1416" y="462"/>
                  </a:lnTo>
                  <a:lnTo>
                    <a:pt x="1357" y="574"/>
                  </a:lnTo>
                  <a:lnTo>
                    <a:pt x="1312" y="694"/>
                  </a:lnTo>
                  <a:lnTo>
                    <a:pt x="1294" y="756"/>
                  </a:lnTo>
                  <a:lnTo>
                    <a:pt x="1294" y="756"/>
                  </a:lnTo>
                  <a:lnTo>
                    <a:pt x="1282" y="791"/>
                  </a:lnTo>
                  <a:lnTo>
                    <a:pt x="1253" y="858"/>
                  </a:lnTo>
                  <a:lnTo>
                    <a:pt x="1216" y="922"/>
                  </a:lnTo>
                  <a:lnTo>
                    <a:pt x="1171" y="981"/>
                  </a:lnTo>
                  <a:lnTo>
                    <a:pt x="1119" y="1032"/>
                  </a:lnTo>
                  <a:lnTo>
                    <a:pt x="1060" y="1076"/>
                  </a:lnTo>
                  <a:lnTo>
                    <a:pt x="995" y="1112"/>
                  </a:lnTo>
                  <a:lnTo>
                    <a:pt x="925" y="1140"/>
                  </a:lnTo>
                  <a:lnTo>
                    <a:pt x="888" y="1148"/>
                  </a:lnTo>
                  <a:lnTo>
                    <a:pt x="784" y="1175"/>
                  </a:lnTo>
                  <a:lnTo>
                    <a:pt x="576" y="1214"/>
                  </a:lnTo>
                  <a:lnTo>
                    <a:pt x="366" y="1241"/>
                  </a:lnTo>
                  <a:lnTo>
                    <a:pt x="153" y="1259"/>
                  </a:lnTo>
                  <a:lnTo>
                    <a:pt x="44" y="1265"/>
                  </a:lnTo>
                  <a:lnTo>
                    <a:pt x="0" y="1265"/>
                  </a:lnTo>
                  <a:lnTo>
                    <a:pt x="0" y="5131"/>
                  </a:lnTo>
                  <a:lnTo>
                    <a:pt x="33" y="5133"/>
                  </a:lnTo>
                  <a:lnTo>
                    <a:pt x="257" y="5155"/>
                  </a:lnTo>
                  <a:lnTo>
                    <a:pt x="474" y="5189"/>
                  </a:lnTo>
                  <a:lnTo>
                    <a:pt x="731" y="5241"/>
                  </a:lnTo>
                  <a:lnTo>
                    <a:pt x="940" y="5298"/>
                  </a:lnTo>
                  <a:lnTo>
                    <a:pt x="1082" y="5345"/>
                  </a:lnTo>
                  <a:lnTo>
                    <a:pt x="1224" y="5398"/>
                  </a:lnTo>
                  <a:lnTo>
                    <a:pt x="1366" y="5460"/>
                  </a:lnTo>
                  <a:lnTo>
                    <a:pt x="1505" y="5530"/>
                  </a:lnTo>
                  <a:lnTo>
                    <a:pt x="1638" y="5611"/>
                  </a:lnTo>
                  <a:lnTo>
                    <a:pt x="1701" y="5654"/>
                  </a:lnTo>
                  <a:lnTo>
                    <a:pt x="1734" y="5676"/>
                  </a:lnTo>
                  <a:lnTo>
                    <a:pt x="1801" y="5718"/>
                  </a:lnTo>
                  <a:lnTo>
                    <a:pt x="1913" y="5774"/>
                  </a:lnTo>
                  <a:lnTo>
                    <a:pt x="2079" y="5841"/>
                  </a:lnTo>
                  <a:lnTo>
                    <a:pt x="2259" y="5899"/>
                  </a:lnTo>
                  <a:lnTo>
                    <a:pt x="2449" y="5948"/>
                  </a:lnTo>
                  <a:lnTo>
                    <a:pt x="2646" y="5989"/>
                  </a:lnTo>
                  <a:lnTo>
                    <a:pt x="2845" y="6023"/>
                  </a:lnTo>
                  <a:lnTo>
                    <a:pt x="3041" y="6050"/>
                  </a:lnTo>
                  <a:lnTo>
                    <a:pt x="3325" y="6082"/>
                  </a:lnTo>
                  <a:lnTo>
                    <a:pt x="3659" y="6106"/>
                  </a:lnTo>
                  <a:lnTo>
                    <a:pt x="4018" y="6120"/>
                  </a:lnTo>
                  <a:lnTo>
                    <a:pt x="4071" y="6120"/>
                  </a:lnTo>
                  <a:lnTo>
                    <a:pt x="4153" y="6120"/>
                  </a:lnTo>
                  <a:lnTo>
                    <a:pt x="4551" y="6117"/>
                  </a:lnTo>
                  <a:lnTo>
                    <a:pt x="4791" y="6110"/>
                  </a:lnTo>
                  <a:lnTo>
                    <a:pt x="4856" y="6106"/>
                  </a:lnTo>
                  <a:lnTo>
                    <a:pt x="4881" y="6101"/>
                  </a:lnTo>
                  <a:lnTo>
                    <a:pt x="4944" y="6082"/>
                  </a:lnTo>
                  <a:lnTo>
                    <a:pt x="5018" y="6048"/>
                  </a:lnTo>
                  <a:lnTo>
                    <a:pt x="5097" y="6001"/>
                  </a:lnTo>
                  <a:lnTo>
                    <a:pt x="5178" y="5942"/>
                  </a:lnTo>
                  <a:lnTo>
                    <a:pt x="5255" y="5872"/>
                  </a:lnTo>
                  <a:lnTo>
                    <a:pt x="5326" y="5793"/>
                  </a:lnTo>
                  <a:lnTo>
                    <a:pt x="5385" y="5703"/>
                  </a:lnTo>
                  <a:lnTo>
                    <a:pt x="5408" y="5654"/>
                  </a:lnTo>
                  <a:lnTo>
                    <a:pt x="5419" y="5629"/>
                  </a:lnTo>
                  <a:lnTo>
                    <a:pt x="5433" y="5576"/>
                  </a:lnTo>
                  <a:lnTo>
                    <a:pt x="5442" y="5519"/>
                  </a:lnTo>
                  <a:lnTo>
                    <a:pt x="5445" y="5460"/>
                  </a:lnTo>
                  <a:lnTo>
                    <a:pt x="5438" y="5368"/>
                  </a:lnTo>
                  <a:lnTo>
                    <a:pt x="5414" y="5242"/>
                  </a:lnTo>
                  <a:lnTo>
                    <a:pt x="5375" y="5120"/>
                  </a:lnTo>
                  <a:lnTo>
                    <a:pt x="5324" y="5010"/>
                  </a:lnTo>
                  <a:lnTo>
                    <a:pt x="5266" y="4917"/>
                  </a:lnTo>
                  <a:lnTo>
                    <a:pt x="5221" y="4864"/>
                  </a:lnTo>
                  <a:lnTo>
                    <a:pt x="5191" y="4837"/>
                  </a:lnTo>
                  <a:lnTo>
                    <a:pt x="5175" y="4826"/>
                  </a:lnTo>
                  <a:lnTo>
                    <a:pt x="5194" y="4828"/>
                  </a:lnTo>
                  <a:lnTo>
                    <a:pt x="5318" y="4827"/>
                  </a:lnTo>
                  <a:lnTo>
                    <a:pt x="5436" y="4812"/>
                  </a:lnTo>
                  <a:lnTo>
                    <a:pt x="5537" y="4785"/>
                  </a:lnTo>
                  <a:lnTo>
                    <a:pt x="5608" y="4760"/>
                  </a:lnTo>
                  <a:lnTo>
                    <a:pt x="5680" y="4728"/>
                  </a:lnTo>
                  <a:lnTo>
                    <a:pt x="5753" y="4685"/>
                  </a:lnTo>
                  <a:lnTo>
                    <a:pt x="5824" y="4634"/>
                  </a:lnTo>
                  <a:lnTo>
                    <a:pt x="5894" y="4572"/>
                  </a:lnTo>
                  <a:lnTo>
                    <a:pt x="5959" y="4498"/>
                  </a:lnTo>
                  <a:lnTo>
                    <a:pt x="6019" y="4410"/>
                  </a:lnTo>
                  <a:lnTo>
                    <a:pt x="6048" y="4361"/>
                  </a:lnTo>
                  <a:lnTo>
                    <a:pt x="6053" y="4343"/>
                  </a:lnTo>
                  <a:lnTo>
                    <a:pt x="6076" y="4220"/>
                  </a:lnTo>
                  <a:lnTo>
                    <a:pt x="6084" y="4103"/>
                  </a:lnTo>
                  <a:lnTo>
                    <a:pt x="6080" y="4004"/>
                  </a:lnTo>
                  <a:lnTo>
                    <a:pt x="6072" y="3935"/>
                  </a:lnTo>
                  <a:lnTo>
                    <a:pt x="6055" y="3864"/>
                  </a:lnTo>
                  <a:lnTo>
                    <a:pt x="6032" y="3794"/>
                  </a:lnTo>
                  <a:lnTo>
                    <a:pt x="6000" y="3726"/>
                  </a:lnTo>
                  <a:lnTo>
                    <a:pt x="5958" y="3660"/>
                  </a:lnTo>
                  <a:lnTo>
                    <a:pt x="5905" y="3599"/>
                  </a:lnTo>
                  <a:lnTo>
                    <a:pt x="5839" y="3543"/>
                  </a:lnTo>
                  <a:lnTo>
                    <a:pt x="5800" y="3517"/>
                  </a:lnTo>
                  <a:lnTo>
                    <a:pt x="5820" y="3513"/>
                  </a:lnTo>
                  <a:lnTo>
                    <a:pt x="5941" y="3468"/>
                  </a:lnTo>
                  <a:lnTo>
                    <a:pt x="6048" y="3415"/>
                  </a:lnTo>
                  <a:lnTo>
                    <a:pt x="6133" y="3358"/>
                  </a:lnTo>
                  <a:lnTo>
                    <a:pt x="6187" y="3313"/>
                  </a:lnTo>
                  <a:lnTo>
                    <a:pt x="6241" y="3260"/>
                  </a:lnTo>
                  <a:lnTo>
                    <a:pt x="6289" y="3201"/>
                  </a:lnTo>
                  <a:lnTo>
                    <a:pt x="6330" y="3134"/>
                  </a:lnTo>
                  <a:lnTo>
                    <a:pt x="6363" y="3060"/>
                  </a:lnTo>
                  <a:lnTo>
                    <a:pt x="6386" y="2976"/>
                  </a:lnTo>
                  <a:lnTo>
                    <a:pt x="6397" y="2884"/>
                  </a:lnTo>
                  <a:lnTo>
                    <a:pt x="6397" y="2835"/>
                  </a:lnTo>
                  <a:lnTo>
                    <a:pt x="6395" y="2785"/>
                  </a:lnTo>
                  <a:lnTo>
                    <a:pt x="6386" y="2692"/>
                  </a:lnTo>
                  <a:lnTo>
                    <a:pt x="6366" y="2607"/>
                  </a:lnTo>
                  <a:lnTo>
                    <a:pt x="6340" y="2530"/>
                  </a:lnTo>
                  <a:lnTo>
                    <a:pt x="6307" y="2460"/>
                  </a:lnTo>
                  <a:lnTo>
                    <a:pt x="6270" y="2397"/>
                  </a:lnTo>
                  <a:lnTo>
                    <a:pt x="6229" y="2341"/>
                  </a:lnTo>
                  <a:lnTo>
                    <a:pt x="6186" y="2292"/>
                  </a:lnTo>
                  <a:lnTo>
                    <a:pt x="6121" y="2229"/>
                  </a:lnTo>
                  <a:lnTo>
                    <a:pt x="6039" y="2167"/>
                  </a:lnTo>
                  <a:lnTo>
                    <a:pt x="5946" y="2113"/>
                  </a:lnTo>
                  <a:lnTo>
                    <a:pt x="5931" y="2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85" name="Freeform 13">
              <a:extLst>
                <a:ext uri="{FF2B5EF4-FFF2-40B4-BE49-F238E27FC236}">
                  <a16:creationId xmlns:a16="http://schemas.microsoft.com/office/drawing/2014/main" id="{DC9B7CE4-1F11-AE49-A23E-54EAC0A1B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" y="1252"/>
              <a:ext cx="957" cy="917"/>
            </a:xfrm>
            <a:custGeom>
              <a:avLst/>
              <a:gdLst>
                <a:gd name="T0" fmla="*/ 1140 w 6704"/>
                <a:gd name="T1" fmla="*/ 5291 h 6420"/>
                <a:gd name="T2" fmla="*/ 1934 w 6704"/>
                <a:gd name="T3" fmla="*/ 5663 h 6420"/>
                <a:gd name="T4" fmla="*/ 2822 w 6704"/>
                <a:gd name="T5" fmla="*/ 5981 h 6420"/>
                <a:gd name="T6" fmla="*/ 4202 w 6704"/>
                <a:gd name="T7" fmla="*/ 6115 h 6420"/>
                <a:gd name="T8" fmla="*/ 5037 w 6704"/>
                <a:gd name="T9" fmla="*/ 6079 h 6420"/>
                <a:gd name="T10" fmla="*/ 5390 w 6704"/>
                <a:gd name="T11" fmla="*/ 5775 h 6420"/>
                <a:gd name="T12" fmla="*/ 5406 w 6704"/>
                <a:gd name="T13" fmla="*/ 5415 h 6420"/>
                <a:gd name="T14" fmla="*/ 5199 w 6704"/>
                <a:gd name="T15" fmla="*/ 5066 h 6420"/>
                <a:gd name="T16" fmla="*/ 5205 w 6704"/>
                <a:gd name="T17" fmla="*/ 4850 h 6420"/>
                <a:gd name="T18" fmla="*/ 5406 w 6704"/>
                <a:gd name="T19" fmla="*/ 4821 h 6420"/>
                <a:gd name="T20" fmla="*/ 5900 w 6704"/>
                <a:gd name="T21" fmla="*/ 4623 h 6420"/>
                <a:gd name="T22" fmla="*/ 6070 w 6704"/>
                <a:gd name="T23" fmla="*/ 4288 h 6420"/>
                <a:gd name="T24" fmla="*/ 5969 w 6704"/>
                <a:gd name="T25" fmla="*/ 3876 h 6420"/>
                <a:gd name="T26" fmla="*/ 5797 w 6704"/>
                <a:gd name="T27" fmla="*/ 3692 h 6420"/>
                <a:gd name="T28" fmla="*/ 5881 w 6704"/>
                <a:gd name="T29" fmla="*/ 3519 h 6420"/>
                <a:gd name="T30" fmla="*/ 6265 w 6704"/>
                <a:gd name="T31" fmla="*/ 3302 h 6420"/>
                <a:gd name="T32" fmla="*/ 6397 w 6704"/>
                <a:gd name="T33" fmla="*/ 2975 h 6420"/>
                <a:gd name="T34" fmla="*/ 6291 w 6704"/>
                <a:gd name="T35" fmla="*/ 2627 h 6420"/>
                <a:gd name="T36" fmla="*/ 5998 w 6704"/>
                <a:gd name="T37" fmla="*/ 2368 h 6420"/>
                <a:gd name="T38" fmla="*/ 5943 w 6704"/>
                <a:gd name="T39" fmla="*/ 2185 h 6420"/>
                <a:gd name="T40" fmla="*/ 6185 w 6704"/>
                <a:gd name="T41" fmla="*/ 2009 h 6420"/>
                <a:gd name="T42" fmla="*/ 6424 w 6704"/>
                <a:gd name="T43" fmla="*/ 1585 h 6420"/>
                <a:gd name="T44" fmla="*/ 6353 w 6704"/>
                <a:gd name="T45" fmla="*/ 1273 h 6420"/>
                <a:gd name="T46" fmla="*/ 6045 w 6704"/>
                <a:gd name="T47" fmla="*/ 991 h 6420"/>
                <a:gd name="T48" fmla="*/ 5372 w 6704"/>
                <a:gd name="T49" fmla="*/ 904 h 6420"/>
                <a:gd name="T50" fmla="*/ 2276 w 6704"/>
                <a:gd name="T51" fmla="*/ 837 h 6420"/>
                <a:gd name="T52" fmla="*/ 2006 w 6704"/>
                <a:gd name="T53" fmla="*/ 358 h 6420"/>
                <a:gd name="T54" fmla="*/ 1678 w 6704"/>
                <a:gd name="T55" fmla="*/ 730 h 6420"/>
                <a:gd name="T56" fmla="*/ 1499 w 6704"/>
                <a:gd name="T57" fmla="*/ 1152 h 6420"/>
                <a:gd name="T58" fmla="*/ 1090 w 6704"/>
                <a:gd name="T59" fmla="*/ 1433 h 6420"/>
                <a:gd name="T60" fmla="*/ 321 w 6704"/>
                <a:gd name="T61" fmla="*/ 5126 h 6420"/>
                <a:gd name="T62" fmla="*/ 3401 w 6704"/>
                <a:gd name="T63" fmla="*/ 6363 h 6420"/>
                <a:gd name="T64" fmla="*/ 2143 w 6704"/>
                <a:gd name="T65" fmla="*/ 6100 h 6420"/>
                <a:gd name="T66" fmla="*/ 1576 w 6704"/>
                <a:gd name="T67" fmla="*/ 5780 h 6420"/>
                <a:gd name="T68" fmla="*/ 599 w 6704"/>
                <a:gd name="T69" fmla="*/ 5456 h 6420"/>
                <a:gd name="T70" fmla="*/ 68 w 6704"/>
                <a:gd name="T71" fmla="*/ 5376 h 6420"/>
                <a:gd name="T72" fmla="*/ 1 w 6704"/>
                <a:gd name="T73" fmla="*/ 1391 h 6420"/>
                <a:gd name="T74" fmla="*/ 130 w 6704"/>
                <a:gd name="T75" fmla="*/ 1260 h 6420"/>
                <a:gd name="T76" fmla="*/ 891 w 6704"/>
                <a:gd name="T77" fmla="*/ 1170 h 6420"/>
                <a:gd name="T78" fmla="*/ 1196 w 6704"/>
                <a:gd name="T79" fmla="*/ 1021 h 6420"/>
                <a:gd name="T80" fmla="*/ 1353 w 6704"/>
                <a:gd name="T81" fmla="*/ 653 h 6420"/>
                <a:gd name="T82" fmla="*/ 1916 w 6704"/>
                <a:gd name="T83" fmla="*/ 40 h 6420"/>
                <a:gd name="T84" fmla="*/ 2137 w 6704"/>
                <a:gd name="T85" fmla="*/ 31 h 6420"/>
                <a:gd name="T86" fmla="*/ 3799 w 6704"/>
                <a:gd name="T87" fmla="*/ 585 h 6420"/>
                <a:gd name="T88" fmla="*/ 5810 w 6704"/>
                <a:gd name="T89" fmla="*/ 635 h 6420"/>
                <a:gd name="T90" fmla="*/ 6339 w 6704"/>
                <a:gd name="T91" fmla="*/ 875 h 6420"/>
                <a:gd name="T92" fmla="*/ 6633 w 6704"/>
                <a:gd name="T93" fmla="*/ 1234 h 6420"/>
                <a:gd name="T94" fmla="*/ 6698 w 6704"/>
                <a:gd name="T95" fmla="*/ 1656 h 6420"/>
                <a:gd name="T96" fmla="*/ 6417 w 6704"/>
                <a:gd name="T97" fmla="*/ 2194 h 6420"/>
                <a:gd name="T98" fmla="*/ 6533 w 6704"/>
                <a:gd name="T99" fmla="*/ 2509 h 6420"/>
                <a:gd name="T100" fmla="*/ 6673 w 6704"/>
                <a:gd name="T101" fmla="*/ 3039 h 6420"/>
                <a:gd name="T102" fmla="*/ 6485 w 6704"/>
                <a:gd name="T103" fmla="*/ 3509 h 6420"/>
                <a:gd name="T104" fmla="*/ 6257 w 6704"/>
                <a:gd name="T105" fmla="*/ 3828 h 6420"/>
                <a:gd name="T106" fmla="*/ 6347 w 6704"/>
                <a:gd name="T107" fmla="*/ 4319 h 6420"/>
                <a:gd name="T108" fmla="*/ 6295 w 6704"/>
                <a:gd name="T109" fmla="*/ 4589 h 6420"/>
                <a:gd name="T110" fmla="*/ 5806 w 6704"/>
                <a:gd name="T111" fmla="*/ 5042 h 6420"/>
                <a:gd name="T112" fmla="*/ 5675 w 6704"/>
                <a:gd name="T113" fmla="*/ 5346 h 6420"/>
                <a:gd name="T114" fmla="*/ 5670 w 6704"/>
                <a:gd name="T115" fmla="*/ 5882 h 6420"/>
                <a:gd name="T116" fmla="*/ 5211 w 6704"/>
                <a:gd name="T117" fmla="*/ 6344 h 6420"/>
                <a:gd name="T118" fmla="*/ 4322 w 6704"/>
                <a:gd name="T119" fmla="*/ 6405 h 6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704" h="6420">
                  <a:moveTo>
                    <a:pt x="291" y="5126"/>
                  </a:moveTo>
                  <a:lnTo>
                    <a:pt x="355" y="5133"/>
                  </a:lnTo>
                  <a:lnTo>
                    <a:pt x="513" y="5152"/>
                  </a:lnTo>
                  <a:lnTo>
                    <a:pt x="702" y="5184"/>
                  </a:lnTo>
                  <a:lnTo>
                    <a:pt x="913" y="5230"/>
                  </a:lnTo>
                  <a:lnTo>
                    <a:pt x="1140" y="5291"/>
                  </a:lnTo>
                  <a:lnTo>
                    <a:pt x="1373" y="5370"/>
                  </a:lnTo>
                  <a:lnTo>
                    <a:pt x="1547" y="5443"/>
                  </a:lnTo>
                  <a:lnTo>
                    <a:pt x="1662" y="5499"/>
                  </a:lnTo>
                  <a:lnTo>
                    <a:pt x="1774" y="5560"/>
                  </a:lnTo>
                  <a:lnTo>
                    <a:pt x="1882" y="5628"/>
                  </a:lnTo>
                  <a:lnTo>
                    <a:pt x="1934" y="5663"/>
                  </a:lnTo>
                  <a:lnTo>
                    <a:pt x="1993" y="5704"/>
                  </a:lnTo>
                  <a:lnTo>
                    <a:pt x="2129" y="5776"/>
                  </a:lnTo>
                  <a:lnTo>
                    <a:pt x="2285" y="5839"/>
                  </a:lnTo>
                  <a:lnTo>
                    <a:pt x="2454" y="5895"/>
                  </a:lnTo>
                  <a:lnTo>
                    <a:pt x="2634" y="5941"/>
                  </a:lnTo>
                  <a:lnTo>
                    <a:pt x="2822" y="5981"/>
                  </a:lnTo>
                  <a:lnTo>
                    <a:pt x="3010" y="6015"/>
                  </a:lnTo>
                  <a:lnTo>
                    <a:pt x="3199" y="6042"/>
                  </a:lnTo>
                  <a:lnTo>
                    <a:pt x="3473" y="6072"/>
                  </a:lnTo>
                  <a:lnTo>
                    <a:pt x="3795" y="6098"/>
                  </a:lnTo>
                  <a:lnTo>
                    <a:pt x="4145" y="6114"/>
                  </a:lnTo>
                  <a:lnTo>
                    <a:pt x="4202" y="6115"/>
                  </a:lnTo>
                  <a:lnTo>
                    <a:pt x="4409" y="6115"/>
                  </a:lnTo>
                  <a:lnTo>
                    <a:pt x="4750" y="6112"/>
                  </a:lnTo>
                  <a:lnTo>
                    <a:pt x="4924" y="6105"/>
                  </a:lnTo>
                  <a:lnTo>
                    <a:pt x="4972" y="6100"/>
                  </a:lnTo>
                  <a:lnTo>
                    <a:pt x="4990" y="6096"/>
                  </a:lnTo>
                  <a:lnTo>
                    <a:pt x="5037" y="6079"/>
                  </a:lnTo>
                  <a:lnTo>
                    <a:pt x="5094" y="6051"/>
                  </a:lnTo>
                  <a:lnTo>
                    <a:pt x="5157" y="6012"/>
                  </a:lnTo>
                  <a:lnTo>
                    <a:pt x="5223" y="5964"/>
                  </a:lnTo>
                  <a:lnTo>
                    <a:pt x="5286" y="5909"/>
                  </a:lnTo>
                  <a:lnTo>
                    <a:pt x="5344" y="5844"/>
                  </a:lnTo>
                  <a:lnTo>
                    <a:pt x="5390" y="5775"/>
                  </a:lnTo>
                  <a:lnTo>
                    <a:pt x="5408" y="5737"/>
                  </a:lnTo>
                  <a:lnTo>
                    <a:pt x="5416" y="5718"/>
                  </a:lnTo>
                  <a:lnTo>
                    <a:pt x="5426" y="5679"/>
                  </a:lnTo>
                  <a:lnTo>
                    <a:pt x="5434" y="5612"/>
                  </a:lnTo>
                  <a:lnTo>
                    <a:pt x="5427" y="5516"/>
                  </a:lnTo>
                  <a:lnTo>
                    <a:pt x="5406" y="5415"/>
                  </a:lnTo>
                  <a:lnTo>
                    <a:pt x="5373" y="5317"/>
                  </a:lnTo>
                  <a:lnTo>
                    <a:pt x="5333" y="5227"/>
                  </a:lnTo>
                  <a:lnTo>
                    <a:pt x="5287" y="5152"/>
                  </a:lnTo>
                  <a:lnTo>
                    <a:pt x="5241" y="5099"/>
                  </a:lnTo>
                  <a:lnTo>
                    <a:pt x="5219" y="5082"/>
                  </a:lnTo>
                  <a:lnTo>
                    <a:pt x="5199" y="5066"/>
                  </a:lnTo>
                  <a:lnTo>
                    <a:pt x="5171" y="5028"/>
                  </a:lnTo>
                  <a:lnTo>
                    <a:pt x="5157" y="4984"/>
                  </a:lnTo>
                  <a:lnTo>
                    <a:pt x="5156" y="4935"/>
                  </a:lnTo>
                  <a:lnTo>
                    <a:pt x="5161" y="4908"/>
                  </a:lnTo>
                  <a:lnTo>
                    <a:pt x="5172" y="4886"/>
                  </a:lnTo>
                  <a:lnTo>
                    <a:pt x="5205" y="4850"/>
                  </a:lnTo>
                  <a:lnTo>
                    <a:pt x="5245" y="4826"/>
                  </a:lnTo>
                  <a:lnTo>
                    <a:pt x="5294" y="4817"/>
                  </a:lnTo>
                  <a:lnTo>
                    <a:pt x="5321" y="4821"/>
                  </a:lnTo>
                  <a:lnTo>
                    <a:pt x="5380" y="4821"/>
                  </a:lnTo>
                  <a:lnTo>
                    <a:pt x="5380" y="4821"/>
                  </a:lnTo>
                  <a:lnTo>
                    <a:pt x="5406" y="4821"/>
                  </a:lnTo>
                  <a:lnTo>
                    <a:pt x="5471" y="4815"/>
                  </a:lnTo>
                  <a:lnTo>
                    <a:pt x="5551" y="4801"/>
                  </a:lnTo>
                  <a:lnTo>
                    <a:pt x="5639" y="4776"/>
                  </a:lnTo>
                  <a:lnTo>
                    <a:pt x="5734" y="4736"/>
                  </a:lnTo>
                  <a:lnTo>
                    <a:pt x="5829" y="4679"/>
                  </a:lnTo>
                  <a:lnTo>
                    <a:pt x="5900" y="4623"/>
                  </a:lnTo>
                  <a:lnTo>
                    <a:pt x="5944" y="4580"/>
                  </a:lnTo>
                  <a:lnTo>
                    <a:pt x="5988" y="4530"/>
                  </a:lnTo>
                  <a:lnTo>
                    <a:pt x="6028" y="4474"/>
                  </a:lnTo>
                  <a:lnTo>
                    <a:pt x="6048" y="4442"/>
                  </a:lnTo>
                  <a:lnTo>
                    <a:pt x="6055" y="4401"/>
                  </a:lnTo>
                  <a:lnTo>
                    <a:pt x="6070" y="4288"/>
                  </a:lnTo>
                  <a:lnTo>
                    <a:pt x="6072" y="4196"/>
                  </a:lnTo>
                  <a:lnTo>
                    <a:pt x="6062" y="4097"/>
                  </a:lnTo>
                  <a:lnTo>
                    <a:pt x="6043" y="4021"/>
                  </a:lnTo>
                  <a:lnTo>
                    <a:pt x="6025" y="3970"/>
                  </a:lnTo>
                  <a:lnTo>
                    <a:pt x="6000" y="3922"/>
                  </a:lnTo>
                  <a:lnTo>
                    <a:pt x="5969" y="3876"/>
                  </a:lnTo>
                  <a:lnTo>
                    <a:pt x="5931" y="3832"/>
                  </a:lnTo>
                  <a:lnTo>
                    <a:pt x="5885" y="3793"/>
                  </a:lnTo>
                  <a:lnTo>
                    <a:pt x="5859" y="3774"/>
                  </a:lnTo>
                  <a:lnTo>
                    <a:pt x="5843" y="3762"/>
                  </a:lnTo>
                  <a:lnTo>
                    <a:pt x="5817" y="3731"/>
                  </a:lnTo>
                  <a:lnTo>
                    <a:pt x="5797" y="3692"/>
                  </a:lnTo>
                  <a:lnTo>
                    <a:pt x="5787" y="3651"/>
                  </a:lnTo>
                  <a:lnTo>
                    <a:pt x="5786" y="3629"/>
                  </a:lnTo>
                  <a:lnTo>
                    <a:pt x="5793" y="3607"/>
                  </a:lnTo>
                  <a:lnTo>
                    <a:pt x="5813" y="3570"/>
                  </a:lnTo>
                  <a:lnTo>
                    <a:pt x="5844" y="3540"/>
                  </a:lnTo>
                  <a:lnTo>
                    <a:pt x="5881" y="3519"/>
                  </a:lnTo>
                  <a:lnTo>
                    <a:pt x="5903" y="3512"/>
                  </a:lnTo>
                  <a:lnTo>
                    <a:pt x="5922" y="3508"/>
                  </a:lnTo>
                  <a:lnTo>
                    <a:pt x="6023" y="3470"/>
                  </a:lnTo>
                  <a:lnTo>
                    <a:pt x="6109" y="3426"/>
                  </a:lnTo>
                  <a:lnTo>
                    <a:pt x="6200" y="3363"/>
                  </a:lnTo>
                  <a:lnTo>
                    <a:pt x="6265" y="3302"/>
                  </a:lnTo>
                  <a:lnTo>
                    <a:pt x="6304" y="3256"/>
                  </a:lnTo>
                  <a:lnTo>
                    <a:pt x="6338" y="3204"/>
                  </a:lnTo>
                  <a:lnTo>
                    <a:pt x="6365" y="3146"/>
                  </a:lnTo>
                  <a:lnTo>
                    <a:pt x="6385" y="3082"/>
                  </a:lnTo>
                  <a:lnTo>
                    <a:pt x="6396" y="3012"/>
                  </a:lnTo>
                  <a:lnTo>
                    <a:pt x="6397" y="2975"/>
                  </a:lnTo>
                  <a:lnTo>
                    <a:pt x="6395" y="2936"/>
                  </a:lnTo>
                  <a:lnTo>
                    <a:pt x="6385" y="2863"/>
                  </a:lnTo>
                  <a:lnTo>
                    <a:pt x="6368" y="2795"/>
                  </a:lnTo>
                  <a:lnTo>
                    <a:pt x="6347" y="2734"/>
                  </a:lnTo>
                  <a:lnTo>
                    <a:pt x="6320" y="2678"/>
                  </a:lnTo>
                  <a:lnTo>
                    <a:pt x="6291" y="2627"/>
                  </a:lnTo>
                  <a:lnTo>
                    <a:pt x="6242" y="2561"/>
                  </a:lnTo>
                  <a:lnTo>
                    <a:pt x="6173" y="2490"/>
                  </a:lnTo>
                  <a:lnTo>
                    <a:pt x="6110" y="2438"/>
                  </a:lnTo>
                  <a:lnTo>
                    <a:pt x="6035" y="2388"/>
                  </a:lnTo>
                  <a:lnTo>
                    <a:pt x="6018" y="2379"/>
                  </a:lnTo>
                  <a:lnTo>
                    <a:pt x="5998" y="2368"/>
                  </a:lnTo>
                  <a:lnTo>
                    <a:pt x="5965" y="2340"/>
                  </a:lnTo>
                  <a:lnTo>
                    <a:pt x="5943" y="2308"/>
                  </a:lnTo>
                  <a:lnTo>
                    <a:pt x="5932" y="2270"/>
                  </a:lnTo>
                  <a:lnTo>
                    <a:pt x="5931" y="2248"/>
                  </a:lnTo>
                  <a:lnTo>
                    <a:pt x="5932" y="2226"/>
                  </a:lnTo>
                  <a:lnTo>
                    <a:pt x="5943" y="2185"/>
                  </a:lnTo>
                  <a:lnTo>
                    <a:pt x="5965" y="2149"/>
                  </a:lnTo>
                  <a:lnTo>
                    <a:pt x="5998" y="2124"/>
                  </a:lnTo>
                  <a:lnTo>
                    <a:pt x="6018" y="2117"/>
                  </a:lnTo>
                  <a:lnTo>
                    <a:pt x="6036" y="2112"/>
                  </a:lnTo>
                  <a:lnTo>
                    <a:pt x="6117" y="2062"/>
                  </a:lnTo>
                  <a:lnTo>
                    <a:pt x="6185" y="2009"/>
                  </a:lnTo>
                  <a:lnTo>
                    <a:pt x="6259" y="1938"/>
                  </a:lnTo>
                  <a:lnTo>
                    <a:pt x="6328" y="1850"/>
                  </a:lnTo>
                  <a:lnTo>
                    <a:pt x="6372" y="1771"/>
                  </a:lnTo>
                  <a:lnTo>
                    <a:pt x="6396" y="1714"/>
                  </a:lnTo>
                  <a:lnTo>
                    <a:pt x="6413" y="1651"/>
                  </a:lnTo>
                  <a:lnTo>
                    <a:pt x="6424" y="1585"/>
                  </a:lnTo>
                  <a:lnTo>
                    <a:pt x="6426" y="1550"/>
                  </a:lnTo>
                  <a:lnTo>
                    <a:pt x="6427" y="1517"/>
                  </a:lnTo>
                  <a:lnTo>
                    <a:pt x="6423" y="1456"/>
                  </a:lnTo>
                  <a:lnTo>
                    <a:pt x="6410" y="1400"/>
                  </a:lnTo>
                  <a:lnTo>
                    <a:pt x="6390" y="1346"/>
                  </a:lnTo>
                  <a:lnTo>
                    <a:pt x="6353" y="1273"/>
                  </a:lnTo>
                  <a:lnTo>
                    <a:pt x="6294" y="1191"/>
                  </a:lnTo>
                  <a:lnTo>
                    <a:pt x="6266" y="1158"/>
                  </a:lnTo>
                  <a:lnTo>
                    <a:pt x="6235" y="1128"/>
                  </a:lnTo>
                  <a:lnTo>
                    <a:pt x="6172" y="1075"/>
                  </a:lnTo>
                  <a:lnTo>
                    <a:pt x="6108" y="1029"/>
                  </a:lnTo>
                  <a:lnTo>
                    <a:pt x="6045" y="991"/>
                  </a:lnTo>
                  <a:lnTo>
                    <a:pt x="5953" y="945"/>
                  </a:lnTo>
                  <a:lnTo>
                    <a:pt x="5876" y="919"/>
                  </a:lnTo>
                  <a:lnTo>
                    <a:pt x="5832" y="911"/>
                  </a:lnTo>
                  <a:lnTo>
                    <a:pt x="5816" y="910"/>
                  </a:lnTo>
                  <a:lnTo>
                    <a:pt x="5786" y="910"/>
                  </a:lnTo>
                  <a:lnTo>
                    <a:pt x="5372" y="904"/>
                  </a:lnTo>
                  <a:lnTo>
                    <a:pt x="4448" y="882"/>
                  </a:lnTo>
                  <a:lnTo>
                    <a:pt x="3804" y="869"/>
                  </a:lnTo>
                  <a:lnTo>
                    <a:pt x="2670" y="841"/>
                  </a:lnTo>
                  <a:lnTo>
                    <a:pt x="2370" y="838"/>
                  </a:lnTo>
                  <a:lnTo>
                    <a:pt x="2297" y="838"/>
                  </a:lnTo>
                  <a:lnTo>
                    <a:pt x="2276" y="837"/>
                  </a:lnTo>
                  <a:lnTo>
                    <a:pt x="2230" y="826"/>
                  </a:lnTo>
                  <a:lnTo>
                    <a:pt x="2188" y="804"/>
                  </a:lnTo>
                  <a:lnTo>
                    <a:pt x="2165" y="780"/>
                  </a:lnTo>
                  <a:lnTo>
                    <a:pt x="2156" y="761"/>
                  </a:lnTo>
                  <a:lnTo>
                    <a:pt x="2152" y="751"/>
                  </a:lnTo>
                  <a:lnTo>
                    <a:pt x="2006" y="358"/>
                  </a:lnTo>
                  <a:lnTo>
                    <a:pt x="1969" y="386"/>
                  </a:lnTo>
                  <a:lnTo>
                    <a:pt x="1898" y="446"/>
                  </a:lnTo>
                  <a:lnTo>
                    <a:pt x="1834" y="510"/>
                  </a:lnTo>
                  <a:lnTo>
                    <a:pt x="1775" y="580"/>
                  </a:lnTo>
                  <a:lnTo>
                    <a:pt x="1723" y="653"/>
                  </a:lnTo>
                  <a:lnTo>
                    <a:pt x="1678" y="730"/>
                  </a:lnTo>
                  <a:lnTo>
                    <a:pt x="1641" y="812"/>
                  </a:lnTo>
                  <a:lnTo>
                    <a:pt x="1612" y="896"/>
                  </a:lnTo>
                  <a:lnTo>
                    <a:pt x="1600" y="940"/>
                  </a:lnTo>
                  <a:lnTo>
                    <a:pt x="1585" y="985"/>
                  </a:lnTo>
                  <a:lnTo>
                    <a:pt x="1547" y="1073"/>
                  </a:lnTo>
                  <a:lnTo>
                    <a:pt x="1499" y="1152"/>
                  </a:lnTo>
                  <a:lnTo>
                    <a:pt x="1443" y="1225"/>
                  </a:lnTo>
                  <a:lnTo>
                    <a:pt x="1377" y="1288"/>
                  </a:lnTo>
                  <a:lnTo>
                    <a:pt x="1304" y="1344"/>
                  </a:lnTo>
                  <a:lnTo>
                    <a:pt x="1223" y="1389"/>
                  </a:lnTo>
                  <a:lnTo>
                    <a:pt x="1136" y="1421"/>
                  </a:lnTo>
                  <a:lnTo>
                    <a:pt x="1090" y="1433"/>
                  </a:lnTo>
                  <a:lnTo>
                    <a:pt x="998" y="1455"/>
                  </a:lnTo>
                  <a:lnTo>
                    <a:pt x="808" y="1492"/>
                  </a:lnTo>
                  <a:lnTo>
                    <a:pt x="614" y="1523"/>
                  </a:lnTo>
                  <a:lnTo>
                    <a:pt x="419" y="1544"/>
                  </a:lnTo>
                  <a:lnTo>
                    <a:pt x="321" y="1550"/>
                  </a:lnTo>
                  <a:lnTo>
                    <a:pt x="321" y="5126"/>
                  </a:lnTo>
                  <a:lnTo>
                    <a:pt x="291" y="5126"/>
                  </a:lnTo>
                  <a:close/>
                  <a:moveTo>
                    <a:pt x="4202" y="6405"/>
                  </a:moveTo>
                  <a:lnTo>
                    <a:pt x="4202" y="6405"/>
                  </a:lnTo>
                  <a:lnTo>
                    <a:pt x="4124" y="6405"/>
                  </a:lnTo>
                  <a:lnTo>
                    <a:pt x="3744" y="6391"/>
                  </a:lnTo>
                  <a:lnTo>
                    <a:pt x="3401" y="6363"/>
                  </a:lnTo>
                  <a:lnTo>
                    <a:pt x="3112" y="6330"/>
                  </a:lnTo>
                  <a:lnTo>
                    <a:pt x="2913" y="6299"/>
                  </a:lnTo>
                  <a:lnTo>
                    <a:pt x="2713" y="6262"/>
                  </a:lnTo>
                  <a:lnTo>
                    <a:pt x="2515" y="6216"/>
                  </a:lnTo>
                  <a:lnTo>
                    <a:pt x="2324" y="6163"/>
                  </a:lnTo>
                  <a:lnTo>
                    <a:pt x="2143" y="6100"/>
                  </a:lnTo>
                  <a:lnTo>
                    <a:pt x="1976" y="6027"/>
                  </a:lnTo>
                  <a:lnTo>
                    <a:pt x="1861" y="5964"/>
                  </a:lnTo>
                  <a:lnTo>
                    <a:pt x="1792" y="5920"/>
                  </a:lnTo>
                  <a:lnTo>
                    <a:pt x="1760" y="5897"/>
                  </a:lnTo>
                  <a:lnTo>
                    <a:pt x="1700" y="5855"/>
                  </a:lnTo>
                  <a:lnTo>
                    <a:pt x="1576" y="5780"/>
                  </a:lnTo>
                  <a:lnTo>
                    <a:pt x="1445" y="5714"/>
                  </a:lnTo>
                  <a:lnTo>
                    <a:pt x="1312" y="5655"/>
                  </a:lnTo>
                  <a:lnTo>
                    <a:pt x="1176" y="5605"/>
                  </a:lnTo>
                  <a:lnTo>
                    <a:pt x="1041" y="5561"/>
                  </a:lnTo>
                  <a:lnTo>
                    <a:pt x="843" y="5508"/>
                  </a:lnTo>
                  <a:lnTo>
                    <a:pt x="599" y="5456"/>
                  </a:lnTo>
                  <a:lnTo>
                    <a:pt x="392" y="5426"/>
                  </a:lnTo>
                  <a:lnTo>
                    <a:pt x="177" y="5404"/>
                  </a:lnTo>
                  <a:lnTo>
                    <a:pt x="146" y="5402"/>
                  </a:lnTo>
                  <a:lnTo>
                    <a:pt x="132" y="5402"/>
                  </a:lnTo>
                  <a:lnTo>
                    <a:pt x="106" y="5395"/>
                  </a:lnTo>
                  <a:lnTo>
                    <a:pt x="68" y="5376"/>
                  </a:lnTo>
                  <a:lnTo>
                    <a:pt x="26" y="5335"/>
                  </a:lnTo>
                  <a:lnTo>
                    <a:pt x="8" y="5297"/>
                  </a:lnTo>
                  <a:lnTo>
                    <a:pt x="1" y="5270"/>
                  </a:lnTo>
                  <a:lnTo>
                    <a:pt x="0" y="5257"/>
                  </a:lnTo>
                  <a:lnTo>
                    <a:pt x="0" y="1405"/>
                  </a:lnTo>
                  <a:lnTo>
                    <a:pt x="1" y="1391"/>
                  </a:lnTo>
                  <a:lnTo>
                    <a:pt x="7" y="1365"/>
                  </a:lnTo>
                  <a:lnTo>
                    <a:pt x="23" y="1327"/>
                  </a:lnTo>
                  <a:lnTo>
                    <a:pt x="50" y="1295"/>
                  </a:lnTo>
                  <a:lnTo>
                    <a:pt x="73" y="1279"/>
                  </a:lnTo>
                  <a:lnTo>
                    <a:pt x="101" y="1267"/>
                  </a:lnTo>
                  <a:lnTo>
                    <a:pt x="130" y="1260"/>
                  </a:lnTo>
                  <a:lnTo>
                    <a:pt x="146" y="1259"/>
                  </a:lnTo>
                  <a:lnTo>
                    <a:pt x="190" y="1259"/>
                  </a:lnTo>
                  <a:lnTo>
                    <a:pt x="292" y="1258"/>
                  </a:lnTo>
                  <a:lnTo>
                    <a:pt x="495" y="1243"/>
                  </a:lnTo>
                  <a:lnTo>
                    <a:pt x="694" y="1212"/>
                  </a:lnTo>
                  <a:lnTo>
                    <a:pt x="891" y="1170"/>
                  </a:lnTo>
                  <a:lnTo>
                    <a:pt x="989" y="1143"/>
                  </a:lnTo>
                  <a:lnTo>
                    <a:pt x="1016" y="1137"/>
                  </a:lnTo>
                  <a:lnTo>
                    <a:pt x="1068" y="1118"/>
                  </a:lnTo>
                  <a:lnTo>
                    <a:pt x="1116" y="1092"/>
                  </a:lnTo>
                  <a:lnTo>
                    <a:pt x="1158" y="1059"/>
                  </a:lnTo>
                  <a:lnTo>
                    <a:pt x="1196" y="1021"/>
                  </a:lnTo>
                  <a:lnTo>
                    <a:pt x="1229" y="979"/>
                  </a:lnTo>
                  <a:lnTo>
                    <a:pt x="1255" y="931"/>
                  </a:lnTo>
                  <a:lnTo>
                    <a:pt x="1274" y="880"/>
                  </a:lnTo>
                  <a:lnTo>
                    <a:pt x="1280" y="852"/>
                  </a:lnTo>
                  <a:lnTo>
                    <a:pt x="1300" y="785"/>
                  </a:lnTo>
                  <a:lnTo>
                    <a:pt x="1353" y="653"/>
                  </a:lnTo>
                  <a:lnTo>
                    <a:pt x="1419" y="527"/>
                  </a:lnTo>
                  <a:lnTo>
                    <a:pt x="1497" y="410"/>
                  </a:lnTo>
                  <a:lnTo>
                    <a:pt x="1588" y="301"/>
                  </a:lnTo>
                  <a:lnTo>
                    <a:pt x="1688" y="201"/>
                  </a:lnTo>
                  <a:lnTo>
                    <a:pt x="1797" y="114"/>
                  </a:lnTo>
                  <a:lnTo>
                    <a:pt x="1916" y="40"/>
                  </a:lnTo>
                  <a:lnTo>
                    <a:pt x="1978" y="10"/>
                  </a:lnTo>
                  <a:lnTo>
                    <a:pt x="2008" y="0"/>
                  </a:lnTo>
                  <a:lnTo>
                    <a:pt x="2063" y="0"/>
                  </a:lnTo>
                  <a:lnTo>
                    <a:pt x="2094" y="10"/>
                  </a:lnTo>
                  <a:lnTo>
                    <a:pt x="2110" y="15"/>
                  </a:lnTo>
                  <a:lnTo>
                    <a:pt x="2137" y="31"/>
                  </a:lnTo>
                  <a:lnTo>
                    <a:pt x="2159" y="53"/>
                  </a:lnTo>
                  <a:lnTo>
                    <a:pt x="2175" y="80"/>
                  </a:lnTo>
                  <a:lnTo>
                    <a:pt x="2181" y="97"/>
                  </a:lnTo>
                  <a:lnTo>
                    <a:pt x="2355" y="561"/>
                  </a:lnTo>
                  <a:lnTo>
                    <a:pt x="2665" y="563"/>
                  </a:lnTo>
                  <a:lnTo>
                    <a:pt x="3799" y="585"/>
                  </a:lnTo>
                  <a:lnTo>
                    <a:pt x="4434" y="605"/>
                  </a:lnTo>
                  <a:lnTo>
                    <a:pt x="5350" y="627"/>
                  </a:lnTo>
                  <a:lnTo>
                    <a:pt x="5757" y="634"/>
                  </a:lnTo>
                  <a:lnTo>
                    <a:pt x="5772" y="634"/>
                  </a:lnTo>
                  <a:lnTo>
                    <a:pt x="5772" y="634"/>
                  </a:lnTo>
                  <a:lnTo>
                    <a:pt x="5810" y="635"/>
                  </a:lnTo>
                  <a:lnTo>
                    <a:pt x="5894" y="648"/>
                  </a:lnTo>
                  <a:lnTo>
                    <a:pt x="5982" y="674"/>
                  </a:lnTo>
                  <a:lnTo>
                    <a:pt x="6073" y="710"/>
                  </a:lnTo>
                  <a:lnTo>
                    <a:pt x="6165" y="756"/>
                  </a:lnTo>
                  <a:lnTo>
                    <a:pt x="6254" y="812"/>
                  </a:lnTo>
                  <a:lnTo>
                    <a:pt x="6339" y="875"/>
                  </a:lnTo>
                  <a:lnTo>
                    <a:pt x="6419" y="945"/>
                  </a:lnTo>
                  <a:lnTo>
                    <a:pt x="6455" y="983"/>
                  </a:lnTo>
                  <a:lnTo>
                    <a:pt x="6487" y="1016"/>
                  </a:lnTo>
                  <a:lnTo>
                    <a:pt x="6544" y="1086"/>
                  </a:lnTo>
                  <a:lnTo>
                    <a:pt x="6593" y="1158"/>
                  </a:lnTo>
                  <a:lnTo>
                    <a:pt x="6633" y="1234"/>
                  </a:lnTo>
                  <a:lnTo>
                    <a:pt x="6664" y="1311"/>
                  </a:lnTo>
                  <a:lnTo>
                    <a:pt x="6687" y="1391"/>
                  </a:lnTo>
                  <a:lnTo>
                    <a:pt x="6700" y="1472"/>
                  </a:lnTo>
                  <a:lnTo>
                    <a:pt x="6704" y="1553"/>
                  </a:lnTo>
                  <a:lnTo>
                    <a:pt x="6702" y="1594"/>
                  </a:lnTo>
                  <a:lnTo>
                    <a:pt x="6698" y="1656"/>
                  </a:lnTo>
                  <a:lnTo>
                    <a:pt x="6676" y="1770"/>
                  </a:lnTo>
                  <a:lnTo>
                    <a:pt x="6641" y="1874"/>
                  </a:lnTo>
                  <a:lnTo>
                    <a:pt x="6594" y="1969"/>
                  </a:lnTo>
                  <a:lnTo>
                    <a:pt x="6540" y="2053"/>
                  </a:lnTo>
                  <a:lnTo>
                    <a:pt x="6480" y="2128"/>
                  </a:lnTo>
                  <a:lnTo>
                    <a:pt x="6417" y="2194"/>
                  </a:lnTo>
                  <a:lnTo>
                    <a:pt x="6354" y="2252"/>
                  </a:lnTo>
                  <a:lnTo>
                    <a:pt x="6324" y="2277"/>
                  </a:lnTo>
                  <a:lnTo>
                    <a:pt x="6354" y="2302"/>
                  </a:lnTo>
                  <a:lnTo>
                    <a:pt x="6415" y="2361"/>
                  </a:lnTo>
                  <a:lnTo>
                    <a:pt x="6476" y="2430"/>
                  </a:lnTo>
                  <a:lnTo>
                    <a:pt x="6533" y="2509"/>
                  </a:lnTo>
                  <a:lnTo>
                    <a:pt x="6583" y="2599"/>
                  </a:lnTo>
                  <a:lnTo>
                    <a:pt x="6625" y="2700"/>
                  </a:lnTo>
                  <a:lnTo>
                    <a:pt x="6655" y="2813"/>
                  </a:lnTo>
                  <a:lnTo>
                    <a:pt x="6671" y="2937"/>
                  </a:lnTo>
                  <a:lnTo>
                    <a:pt x="6673" y="3003"/>
                  </a:lnTo>
                  <a:lnTo>
                    <a:pt x="6673" y="3039"/>
                  </a:lnTo>
                  <a:lnTo>
                    <a:pt x="6667" y="3106"/>
                  </a:lnTo>
                  <a:lnTo>
                    <a:pt x="6656" y="3170"/>
                  </a:lnTo>
                  <a:lnTo>
                    <a:pt x="6640" y="3231"/>
                  </a:lnTo>
                  <a:lnTo>
                    <a:pt x="6609" y="3317"/>
                  </a:lnTo>
                  <a:lnTo>
                    <a:pt x="6554" y="3419"/>
                  </a:lnTo>
                  <a:lnTo>
                    <a:pt x="6485" y="3509"/>
                  </a:lnTo>
                  <a:lnTo>
                    <a:pt x="6408" y="3587"/>
                  </a:lnTo>
                  <a:lnTo>
                    <a:pt x="6324" y="3653"/>
                  </a:lnTo>
                  <a:lnTo>
                    <a:pt x="6236" y="3708"/>
                  </a:lnTo>
                  <a:lnTo>
                    <a:pt x="6193" y="3731"/>
                  </a:lnTo>
                  <a:lnTo>
                    <a:pt x="6217" y="3762"/>
                  </a:lnTo>
                  <a:lnTo>
                    <a:pt x="6257" y="3828"/>
                  </a:lnTo>
                  <a:lnTo>
                    <a:pt x="6289" y="3895"/>
                  </a:lnTo>
                  <a:lnTo>
                    <a:pt x="6313" y="3963"/>
                  </a:lnTo>
                  <a:lnTo>
                    <a:pt x="6330" y="4031"/>
                  </a:lnTo>
                  <a:lnTo>
                    <a:pt x="6341" y="4099"/>
                  </a:lnTo>
                  <a:lnTo>
                    <a:pt x="6350" y="4197"/>
                  </a:lnTo>
                  <a:lnTo>
                    <a:pt x="6347" y="4319"/>
                  </a:lnTo>
                  <a:lnTo>
                    <a:pt x="6336" y="4423"/>
                  </a:lnTo>
                  <a:lnTo>
                    <a:pt x="6314" y="4535"/>
                  </a:lnTo>
                  <a:lnTo>
                    <a:pt x="6310" y="4559"/>
                  </a:lnTo>
                  <a:lnTo>
                    <a:pt x="6310" y="4568"/>
                  </a:lnTo>
                  <a:lnTo>
                    <a:pt x="6304" y="4579"/>
                  </a:lnTo>
                  <a:lnTo>
                    <a:pt x="6295" y="4589"/>
                  </a:lnTo>
                  <a:lnTo>
                    <a:pt x="6258" y="4652"/>
                  </a:lnTo>
                  <a:lnTo>
                    <a:pt x="6178" y="4763"/>
                  </a:lnTo>
                  <a:lnTo>
                    <a:pt x="6090" y="4856"/>
                  </a:lnTo>
                  <a:lnTo>
                    <a:pt x="5998" y="4932"/>
                  </a:lnTo>
                  <a:lnTo>
                    <a:pt x="5902" y="4994"/>
                  </a:lnTo>
                  <a:lnTo>
                    <a:pt x="5806" y="5042"/>
                  </a:lnTo>
                  <a:lnTo>
                    <a:pt x="5713" y="5077"/>
                  </a:lnTo>
                  <a:lnTo>
                    <a:pt x="5624" y="5103"/>
                  </a:lnTo>
                  <a:lnTo>
                    <a:pt x="5582" y="5112"/>
                  </a:lnTo>
                  <a:lnTo>
                    <a:pt x="5604" y="5155"/>
                  </a:lnTo>
                  <a:lnTo>
                    <a:pt x="5643" y="5249"/>
                  </a:lnTo>
                  <a:lnTo>
                    <a:pt x="5675" y="5346"/>
                  </a:lnTo>
                  <a:lnTo>
                    <a:pt x="5700" y="5447"/>
                  </a:lnTo>
                  <a:lnTo>
                    <a:pt x="5714" y="5547"/>
                  </a:lnTo>
                  <a:lnTo>
                    <a:pt x="5719" y="5647"/>
                  </a:lnTo>
                  <a:lnTo>
                    <a:pt x="5710" y="5744"/>
                  </a:lnTo>
                  <a:lnTo>
                    <a:pt x="5688" y="5838"/>
                  </a:lnTo>
                  <a:lnTo>
                    <a:pt x="5670" y="5882"/>
                  </a:lnTo>
                  <a:lnTo>
                    <a:pt x="5641" y="5938"/>
                  </a:lnTo>
                  <a:lnTo>
                    <a:pt x="5571" y="6043"/>
                  </a:lnTo>
                  <a:lnTo>
                    <a:pt x="5489" y="6137"/>
                  </a:lnTo>
                  <a:lnTo>
                    <a:pt x="5399" y="6218"/>
                  </a:lnTo>
                  <a:lnTo>
                    <a:pt x="5304" y="6288"/>
                  </a:lnTo>
                  <a:lnTo>
                    <a:pt x="5211" y="6344"/>
                  </a:lnTo>
                  <a:lnTo>
                    <a:pt x="5120" y="6386"/>
                  </a:lnTo>
                  <a:lnTo>
                    <a:pt x="5038" y="6412"/>
                  </a:lnTo>
                  <a:lnTo>
                    <a:pt x="5001" y="6420"/>
                  </a:lnTo>
                  <a:lnTo>
                    <a:pt x="4938" y="6415"/>
                  </a:lnTo>
                  <a:lnTo>
                    <a:pt x="4711" y="6408"/>
                  </a:lnTo>
                  <a:lnTo>
                    <a:pt x="4322" y="6405"/>
                  </a:lnTo>
                  <a:lnTo>
                    <a:pt x="4202" y="640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86" name="Rectangle 14">
              <a:extLst>
                <a:ext uri="{FF2B5EF4-FFF2-40B4-BE49-F238E27FC236}">
                  <a16:creationId xmlns:a16="http://schemas.microsoft.com/office/drawing/2014/main" id="{3E3D097E-5367-2147-99F0-08F83CFF7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511"/>
              <a:ext cx="42" cy="4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87" name="Rectangle 15">
              <a:extLst>
                <a:ext uri="{FF2B5EF4-FFF2-40B4-BE49-F238E27FC236}">
                  <a16:creationId xmlns:a16="http://schemas.microsoft.com/office/drawing/2014/main" id="{B893BF44-3680-FA46-99DC-E777E26B4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685"/>
              <a:ext cx="42" cy="42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488" name="Rectangle 16">
              <a:extLst>
                <a:ext uri="{FF2B5EF4-FFF2-40B4-BE49-F238E27FC236}">
                  <a16:creationId xmlns:a16="http://schemas.microsoft.com/office/drawing/2014/main" id="{115C8AC8-0AAC-5C41-AAD9-4BDB470B4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862"/>
              <a:ext cx="42" cy="4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DAF9E555-51D3-2F4C-B73B-3C1DF2671992}"/>
              </a:ext>
            </a:extLst>
          </p:cNvPr>
          <p:cNvSpPr/>
          <p:nvPr/>
        </p:nvSpPr>
        <p:spPr>
          <a:xfrm>
            <a:off x="2393129" y="3501108"/>
            <a:ext cx="1725356" cy="597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불법주정차 단속 건수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주변 중앙분리대 개수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AF435F8F-1747-5C43-8B33-8BD53A746F3F}"/>
              </a:ext>
            </a:extLst>
          </p:cNvPr>
          <p:cNvSpPr/>
          <p:nvPr/>
        </p:nvSpPr>
        <p:spPr>
          <a:xfrm>
            <a:off x="8133057" y="3434467"/>
            <a:ext cx="2307388" cy="115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거주인구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주변 학교</a:t>
            </a:r>
            <a:r>
              <a:rPr lang="en-US" altLang="ko-KR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어린이집 개수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주변 어린이 대상 학원</a:t>
            </a:r>
            <a:r>
              <a:rPr lang="en-US" altLang="ko-KR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교습소 수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AC2C52A2-52AB-4149-8D34-6978729DBB81}"/>
              </a:ext>
            </a:extLst>
          </p:cNvPr>
          <p:cNvSpPr/>
          <p:nvPr/>
        </p:nvSpPr>
        <p:spPr>
          <a:xfrm>
            <a:off x="4511060" y="5080032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도로의 특성</a:t>
            </a: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624625F-85B1-0042-A1A5-774A95E16B9A}"/>
              </a:ext>
            </a:extLst>
          </p:cNvPr>
          <p:cNvSpPr/>
          <p:nvPr/>
        </p:nvSpPr>
        <p:spPr>
          <a:xfrm>
            <a:off x="2015412" y="4706867"/>
            <a:ext cx="2106208" cy="198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 폭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사거리 여부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횡단보도와의 최소 거리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신호등과의 최소 거리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인도와의 최소 거리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혼잡 빈도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ore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해당 도로에서의 차량의 속도</a:t>
            </a: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282BA1E2-7CBA-9847-B78D-A497C09E6E05}"/>
              </a:ext>
            </a:extLst>
          </p:cNvPr>
          <p:cNvSpPr/>
          <p:nvPr/>
        </p:nvSpPr>
        <p:spPr>
          <a:xfrm>
            <a:off x="8133057" y="5227433"/>
            <a:ext cx="1836981" cy="120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유동인구 평균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차량등록현황 </a:t>
            </a: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수</a:t>
            </a:r>
            <a:r>
              <a:rPr lang="en-US" altLang="ko-KR" sz="14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(Target)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07ABC99A-A15E-0D46-AA4A-A9AB58AD84D5}"/>
              </a:ext>
            </a:extLst>
          </p:cNvPr>
          <p:cNvSpPr/>
          <p:nvPr/>
        </p:nvSpPr>
        <p:spPr>
          <a:xfrm>
            <a:off x="6370055" y="508003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주변 정보</a:t>
            </a: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373B1C8-B40E-C84C-A114-85E68BB23DDE}"/>
              </a:ext>
            </a:extLst>
          </p:cNvPr>
          <p:cNvSpPr/>
          <p:nvPr/>
        </p:nvSpPr>
        <p:spPr>
          <a:xfrm>
            <a:off x="6248610" y="4018497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관련 정보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C7CCE6-8BA7-1C43-8E8A-A24D8B77E1BA}"/>
              </a:ext>
            </a:extLst>
          </p:cNvPr>
          <p:cNvGrpSpPr/>
          <p:nvPr/>
        </p:nvGrpSpPr>
        <p:grpSpPr>
          <a:xfrm>
            <a:off x="950461" y="5424737"/>
            <a:ext cx="1026862" cy="523220"/>
            <a:chOff x="945524" y="5404506"/>
            <a:chExt cx="1026862" cy="523220"/>
          </a:xfrm>
        </p:grpSpPr>
        <p:sp>
          <p:nvSpPr>
            <p:cNvPr id="497" name="모서리가 둥근 직사각형 496">
              <a:extLst>
                <a:ext uri="{FF2B5EF4-FFF2-40B4-BE49-F238E27FC236}">
                  <a16:creationId xmlns:a16="http://schemas.microsoft.com/office/drawing/2014/main" id="{91B2B2FB-4D37-6047-A648-66168FB96030}"/>
                </a:ext>
              </a:extLst>
            </p:cNvPr>
            <p:cNvSpPr/>
            <p:nvPr/>
          </p:nvSpPr>
          <p:spPr>
            <a:xfrm>
              <a:off x="1007706" y="5404506"/>
              <a:ext cx="889966" cy="523220"/>
            </a:xfrm>
            <a:prstGeom prst="roundRect">
              <a:avLst/>
            </a:prstGeom>
            <a:solidFill>
              <a:srgbClr val="FFFFFF">
                <a:alpha val="2902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FDDC94D7-98A3-004B-A815-36163C833B37}"/>
                </a:ext>
              </a:extLst>
            </p:cNvPr>
            <p:cNvSpPr/>
            <p:nvPr/>
          </p:nvSpPr>
          <p:spPr>
            <a:xfrm>
              <a:off x="945524" y="5404506"/>
              <a:ext cx="10268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ore-KR" sz="1600" b="1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Cluster</a:t>
              </a:r>
            </a:p>
            <a:p>
              <a:pPr algn="ctr"/>
              <a:r>
                <a:rPr lang="en-US" altLang="ko-Kore-KR" sz="1200" b="1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(Category)</a:t>
              </a:r>
              <a:endParaRPr lang="ko-Kore-KR" altLang="en-US" sz="1200" b="1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sp>
        <p:nvSpPr>
          <p:cNvPr id="4" name="십자형[C] 3">
            <a:extLst>
              <a:ext uri="{FF2B5EF4-FFF2-40B4-BE49-F238E27FC236}">
                <a16:creationId xmlns:a16="http://schemas.microsoft.com/office/drawing/2014/main" id="{A3D8194B-C388-1C46-A859-868A9B433BAC}"/>
              </a:ext>
            </a:extLst>
          </p:cNvPr>
          <p:cNvSpPr/>
          <p:nvPr/>
        </p:nvSpPr>
        <p:spPr>
          <a:xfrm>
            <a:off x="2122625" y="5537378"/>
            <a:ext cx="297937" cy="297937"/>
          </a:xfrm>
          <a:prstGeom prst="plus">
            <a:avLst>
              <a:gd name="adj" fmla="val 4065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A4CC22-C89A-F248-8DB4-F1A8885E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6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435AC918-603F-6C4A-9B26-8823841AF6AD}"/>
              </a:ext>
            </a:extLst>
          </p:cNvPr>
          <p:cNvSpPr txBox="1"/>
          <p:nvPr/>
        </p:nvSpPr>
        <p:spPr>
          <a:xfrm>
            <a:off x="411081" y="1242853"/>
            <a:ext cx="1903085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불균형 데이터</a:t>
            </a:r>
            <a:endParaRPr kumimoji="1" lang="en-US" altLang="ko-KR" sz="12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3695CF-5BEC-4964-95C3-DACCB478DB88}"/>
              </a:ext>
            </a:extLst>
          </p:cNvPr>
          <p:cNvSpPr txBox="1"/>
          <p:nvPr/>
        </p:nvSpPr>
        <p:spPr>
          <a:xfrm>
            <a:off x="5491071" y="3617661"/>
            <a:ext cx="127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SMOTE</a:t>
            </a:r>
            <a:endParaRPr kumimoji="1" lang="en-US" altLang="ko-KR" sz="105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42306E9-7E4F-48FA-9D52-30B750A32AD4}"/>
              </a:ext>
            </a:extLst>
          </p:cNvPr>
          <p:cNvSpPr/>
          <p:nvPr/>
        </p:nvSpPr>
        <p:spPr>
          <a:xfrm>
            <a:off x="4871899" y="3982198"/>
            <a:ext cx="2356852" cy="461666"/>
          </a:xfrm>
          <a:prstGeom prst="rightArrow">
            <a:avLst>
              <a:gd name="adj1" fmla="val 29554"/>
              <a:gd name="adj2" fmla="val 71724"/>
            </a:avLst>
          </a:prstGeom>
          <a:noFill/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B6DCD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C79F5BD-F919-4CE6-AF5C-9D015DC8246A}"/>
              </a:ext>
            </a:extLst>
          </p:cNvPr>
          <p:cNvSpPr txBox="1"/>
          <p:nvPr/>
        </p:nvSpPr>
        <p:spPr>
          <a:xfrm>
            <a:off x="4909680" y="4443863"/>
            <a:ext cx="243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Over-Sampling</a:t>
            </a:r>
            <a:endParaRPr kumimoji="1" lang="en-US" altLang="ko-KR" sz="105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2410A-D819-4D04-8F83-A9BDF3796A79}"/>
              </a:ext>
            </a:extLst>
          </p:cNvPr>
          <p:cNvSpPr txBox="1"/>
          <p:nvPr/>
        </p:nvSpPr>
        <p:spPr>
          <a:xfrm>
            <a:off x="415574" y="1796297"/>
            <a:ext cx="1074275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1) Train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set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: 3912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rows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중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3677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개의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target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변수 값이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0 (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사고 없음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2)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Oversampling : Data Leakage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최소화와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Overfitting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완화에 강점이 있는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 SMOTE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방법 사용</a:t>
            </a:r>
            <a:endParaRPr kumimoji="1" lang="en-US" altLang="ko-KR" sz="16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9504E7-0CBC-4D3D-830F-D3ECF73C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69" y="2879975"/>
            <a:ext cx="3299720" cy="24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50D224F-3AC8-4248-BFEB-FBBC51FE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63" y="2879975"/>
            <a:ext cx="3299720" cy="24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1AE1B8-F359-E446-A35B-647DD2A7A422}"/>
              </a:ext>
            </a:extLst>
          </p:cNvPr>
          <p:cNvSpPr txBox="1"/>
          <p:nvPr/>
        </p:nvSpPr>
        <p:spPr>
          <a:xfrm>
            <a:off x="2364795" y="5558678"/>
            <a:ext cx="1585616" cy="7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없음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 3677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있음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 235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5EE93-FC4D-6E41-8659-B73BBA1399B6}"/>
              </a:ext>
            </a:extLst>
          </p:cNvPr>
          <p:cNvSpPr txBox="1"/>
          <p:nvPr/>
        </p:nvSpPr>
        <p:spPr>
          <a:xfrm>
            <a:off x="8661165" y="5558678"/>
            <a:ext cx="1585616" cy="7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없음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 3677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있음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 </a:t>
            </a:r>
            <a:r>
              <a:rPr kumimoji="1" lang="en-US" altLang="ko-KR" sz="1600" b="1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3677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DECB5-E186-254C-90D6-8A055801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4E130B-56EF-C541-AB97-822DFF55DBE5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- 4.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</p:txBody>
      </p:sp>
    </p:spTree>
    <p:extLst>
      <p:ext uri="{BB962C8B-B14F-4D97-AF65-F5344CB8AC3E}">
        <p14:creationId xmlns:p14="http://schemas.microsoft.com/office/powerpoint/2010/main" val="1666236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435AC918-603F-6C4A-9B26-8823841AF6AD}"/>
              </a:ext>
            </a:extLst>
          </p:cNvPr>
          <p:cNvSpPr txBox="1"/>
          <p:nvPr/>
        </p:nvSpPr>
        <p:spPr>
          <a:xfrm>
            <a:off x="411081" y="1242853"/>
            <a:ext cx="6892784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Modern Model( </a:t>
            </a:r>
            <a:r>
              <a:rPr kumimoji="1" lang="en-US" altLang="ko-KR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XGB Classifier vs LGBM Classifier </a:t>
            </a:r>
            <a:r>
              <a:rPr kumimoji="1" lang="en-US" altLang="ko-KR" sz="2400" b="1" dirty="0">
                <a:solidFill>
                  <a:srgbClr val="00000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8FFABA-0924-48D3-AEB2-9E64B46FEC93}"/>
              </a:ext>
            </a:extLst>
          </p:cNvPr>
          <p:cNvSpPr txBox="1"/>
          <p:nvPr/>
        </p:nvSpPr>
        <p:spPr>
          <a:xfrm>
            <a:off x="406226" y="1792046"/>
            <a:ext cx="10742756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00000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1) </a:t>
            </a:r>
            <a:r>
              <a:rPr kumimoji="1" lang="ko-KR" altLang="en-US" sz="1600" dirty="0">
                <a:solidFill>
                  <a:srgbClr val="00000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성능 비교 </a:t>
            </a:r>
            <a:r>
              <a:rPr kumimoji="1" lang="en-US" altLang="ko-KR" sz="1600" dirty="0">
                <a:solidFill>
                  <a:srgbClr val="00000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: </a:t>
            </a:r>
            <a:r>
              <a:rPr kumimoji="1" lang="en-US" altLang="ko-KR" sz="1600" u="sng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AUC-score, F1-score, Recall-score</a:t>
            </a:r>
            <a:r>
              <a:rPr kumimoji="1" lang="ko-KR" altLang="en-US" sz="1600" dirty="0">
                <a:solidFill>
                  <a:srgbClr val="00000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을 종합적으로 평가</a:t>
            </a:r>
            <a:endParaRPr kumimoji="1" lang="en-US" altLang="ko-KR" sz="1600" dirty="0">
              <a:solidFill>
                <a:srgbClr val="00000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EB60A-7D07-4B80-8B0D-17D58EB68F8A}"/>
              </a:ext>
            </a:extLst>
          </p:cNvPr>
          <p:cNvSpPr txBox="1"/>
          <p:nvPr/>
        </p:nvSpPr>
        <p:spPr>
          <a:xfrm>
            <a:off x="870855" y="2143634"/>
            <a:ext cx="11321143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1-1) AUC-score, F1-score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분류 모델의 대표적인 성능지표이자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imbalanced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data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에서의 모델 성능을 비교하기에 적합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1-2) About Recall-score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1) Recall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이란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	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 값이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 (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실제로 사고가 났음을 의미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인 것 중에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Model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이라고 분류한 비율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2) Recall-score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를 살펴본 이유는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	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실제로 사고가 나지 않은 지점인데 사고가 난다고 예측한 것보다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	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실제로 사고가 난 지점인데 사고가 나지 않는다고 하는 것이 더 심각한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error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라고 판단했기 때문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3A220-F1D7-452B-B65C-87499C76FFF9}"/>
              </a:ext>
            </a:extLst>
          </p:cNvPr>
          <p:cNvSpPr txBox="1"/>
          <p:nvPr/>
        </p:nvSpPr>
        <p:spPr>
          <a:xfrm>
            <a:off x="406226" y="4730287"/>
            <a:ext cx="107427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00000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2) Parameter Tuning : </a:t>
            </a:r>
            <a:r>
              <a:rPr kumimoji="1" lang="en-US" altLang="ko-KR" sz="1600" u="sng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Bayesian Optimization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DEDD3-BA62-49D2-A13A-0F3D527C8049}"/>
              </a:ext>
            </a:extLst>
          </p:cNvPr>
          <p:cNvSpPr txBox="1"/>
          <p:nvPr/>
        </p:nvSpPr>
        <p:spPr>
          <a:xfrm>
            <a:off x="870856" y="5068329"/>
            <a:ext cx="1132114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2-1)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매번 새로운 조합의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parameter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로 학습시키며 진행되는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Grid, Random search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방식과 달리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이전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parameter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조합의 결과를 바탕으로 순차적으로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update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해가면서 최적의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parameter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조합을 탐색하는 방식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2-2)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빠른 최적화 속도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2-3)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탐색하는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parameter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조합의 범위가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discrete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 아니라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continuous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이므로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보다 다양한 탐색 가능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60C267-B165-F64D-8CDD-7F0D3CFA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48ACDE-B627-C846-95DD-076A40164877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- 4.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</p:txBody>
      </p:sp>
    </p:spTree>
    <p:extLst>
      <p:ext uri="{BB962C8B-B14F-4D97-AF65-F5344CB8AC3E}">
        <p14:creationId xmlns:p14="http://schemas.microsoft.com/office/powerpoint/2010/main" val="136965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9">
            <a:extLst>
              <a:ext uri="{FF2B5EF4-FFF2-40B4-BE49-F238E27FC236}">
                <a16:creationId xmlns:a16="http://schemas.microsoft.com/office/drawing/2014/main" id="{D2110630-0B0B-A54C-843B-3FFE483EF243}"/>
              </a:ext>
            </a:extLst>
          </p:cNvPr>
          <p:cNvSpPr/>
          <p:nvPr/>
        </p:nvSpPr>
        <p:spPr>
          <a:xfrm>
            <a:off x="351456" y="1411360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DB69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목차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E4C319A6-C6BE-784A-895B-EE341D8220EC}"/>
              </a:ext>
            </a:extLst>
          </p:cNvPr>
          <p:cNvSpPr/>
          <p:nvPr/>
        </p:nvSpPr>
        <p:spPr>
          <a:xfrm>
            <a:off x="6191221" y="1411359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id="{30A7927A-0E45-A748-BBAA-A82757907950}"/>
              </a:ext>
            </a:extLst>
          </p:cNvPr>
          <p:cNvSpPr/>
          <p:nvPr/>
        </p:nvSpPr>
        <p:spPr>
          <a:xfrm>
            <a:off x="333812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29B493C-8BF4-CB41-8D01-F18BC18EAA9B}"/>
              </a:ext>
            </a:extLst>
          </p:cNvPr>
          <p:cNvSpPr/>
          <p:nvPr/>
        </p:nvSpPr>
        <p:spPr>
          <a:xfrm>
            <a:off x="6191221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C598EA-18F6-6747-BEF0-6A8C1907D460}"/>
              </a:ext>
            </a:extLst>
          </p:cNvPr>
          <p:cNvSpPr txBox="1"/>
          <p:nvPr/>
        </p:nvSpPr>
        <p:spPr>
          <a:xfrm>
            <a:off x="459203" y="1426312"/>
            <a:ext cx="2707071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1. </a:t>
            </a:r>
            <a:r>
              <a:rPr kumimoji="1" lang="ko-KR" altLang="en-US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오산시 현황</a:t>
            </a:r>
            <a:endParaRPr kumimoji="1" lang="en-US" altLang="ko-KR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48D63D-D6B2-EF45-B559-D498F83A5171}"/>
              </a:ext>
            </a:extLst>
          </p:cNvPr>
          <p:cNvSpPr/>
          <p:nvPr/>
        </p:nvSpPr>
        <p:spPr>
          <a:xfrm>
            <a:off x="6292551" y="1503271"/>
            <a:ext cx="226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15B841-9485-A24E-87B8-E46A41B014F0}"/>
              </a:ext>
            </a:extLst>
          </p:cNvPr>
          <p:cNvSpPr/>
          <p:nvPr/>
        </p:nvSpPr>
        <p:spPr>
          <a:xfrm>
            <a:off x="522464" y="426137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FD406C-7EAE-074D-A1BC-5BDA8242F8C5}"/>
              </a:ext>
            </a:extLst>
          </p:cNvPr>
          <p:cNvSpPr/>
          <p:nvPr/>
        </p:nvSpPr>
        <p:spPr>
          <a:xfrm>
            <a:off x="6332984" y="4261371"/>
            <a:ext cx="278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ED72FB-F2FD-B74C-A0F7-2D7D8FCE7D6E}"/>
              </a:ext>
            </a:extLst>
          </p:cNvPr>
          <p:cNvSpPr txBox="1"/>
          <p:nvPr/>
        </p:nvSpPr>
        <p:spPr>
          <a:xfrm>
            <a:off x="732603" y="1869575"/>
            <a:ext cx="3771359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 어린이 인구 및 차량 통계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발생 경향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출처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TAAS)</a:t>
            </a:r>
            <a:endParaRPr kumimoji="1" lang="en-US" altLang="ko-KR" sz="14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B3655-19EC-A648-B849-A5052036B955}"/>
              </a:ext>
            </a:extLst>
          </p:cNvPr>
          <p:cNvSpPr txBox="1"/>
          <p:nvPr/>
        </p:nvSpPr>
        <p:spPr>
          <a:xfrm>
            <a:off x="6572368" y="1872603"/>
            <a:ext cx="4887029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교통사고 분석 시스템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좌표 추출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대상 학원 및 교습소 현황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자연어처리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카메라 종류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불법주정차 단속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과속 단속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유동인구 데이터 처리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25m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당 도로의 특징을 나타내는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만들기</a:t>
            </a: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25164C-1418-F342-9F34-5B18364A5EDA}"/>
              </a:ext>
            </a:extLst>
          </p:cNvPr>
          <p:cNvSpPr txBox="1"/>
          <p:nvPr/>
        </p:nvSpPr>
        <p:spPr>
          <a:xfrm>
            <a:off x="782585" y="4630703"/>
            <a:ext cx="3762987" cy="140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전처리</a:t>
            </a:r>
            <a:endParaRPr lang="en-US" altLang="ko-KR" sz="1400" dirty="0">
              <a:solidFill>
                <a:srgbClr val="404040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 err="1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Clustering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  <a:p>
            <a:pPr>
              <a:lnSpc>
                <a:spcPct val="125000"/>
              </a:lnSpc>
            </a:pP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F27431-B450-CC4E-BDBA-E5CD7ECF0A43}"/>
              </a:ext>
            </a:extLst>
          </p:cNvPr>
          <p:cNvSpPr/>
          <p:nvPr/>
        </p:nvSpPr>
        <p:spPr>
          <a:xfrm>
            <a:off x="6624392" y="4614833"/>
            <a:ext cx="3166251" cy="1410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최적 위험 구역 선정 방법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FontTx/>
              <a:buAutoNum type="arabicParenR"/>
            </a:pPr>
            <a:r>
              <a:rPr lang="ko-Kore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기여 및 한계</a:t>
            </a:r>
            <a:endParaRPr lang="ko-Kore-KR" altLang="en-US" sz="1400" dirty="0"/>
          </a:p>
          <a:p>
            <a:pPr marL="342900" indent="-342900">
              <a:lnSpc>
                <a:spcPct val="125000"/>
              </a:lnSpc>
              <a:buAutoNum type="arabicParenR"/>
            </a:pPr>
            <a:endParaRPr lang="ko-Kore-KR" altLang="en-US" sz="1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44934-F852-AA41-9568-BC2AFA6C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747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C09029-7DFD-44AF-854D-DBDABB53FA51}"/>
              </a:ext>
            </a:extLst>
          </p:cNvPr>
          <p:cNvSpPr txBox="1"/>
          <p:nvPr/>
        </p:nvSpPr>
        <p:spPr>
          <a:xfrm>
            <a:off x="1912784" y="2390326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AUC-score</a:t>
            </a:r>
            <a:endParaRPr lang="ko-KR" altLang="en-US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38E0F-AFFE-4EF6-BB4E-15CE5E0826E1}"/>
              </a:ext>
            </a:extLst>
          </p:cNvPr>
          <p:cNvSpPr txBox="1"/>
          <p:nvPr/>
        </p:nvSpPr>
        <p:spPr>
          <a:xfrm>
            <a:off x="5617643" y="2380756"/>
            <a:ext cx="131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F1-score</a:t>
            </a:r>
            <a:endParaRPr lang="ko-KR" altLang="en-US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F1837-5D76-4DE1-B771-3E1EFC8093E1}"/>
              </a:ext>
            </a:extLst>
          </p:cNvPr>
          <p:cNvSpPr txBox="1"/>
          <p:nvPr/>
        </p:nvSpPr>
        <p:spPr>
          <a:xfrm>
            <a:off x="9010728" y="2390326"/>
            <a:ext cx="145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Recall-score</a:t>
            </a:r>
            <a:endParaRPr lang="ko-KR" altLang="en-US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52EC46-B965-43F6-B5F5-12AC5A28F6C0}"/>
              </a:ext>
            </a:extLst>
          </p:cNvPr>
          <p:cNvSpPr txBox="1"/>
          <p:nvPr/>
        </p:nvSpPr>
        <p:spPr>
          <a:xfrm>
            <a:off x="1648146" y="5630789"/>
            <a:ext cx="925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=&gt; </a:t>
            </a:r>
            <a:r>
              <a:rPr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모든 성능 지표에서 더 우위에 있는</a:t>
            </a:r>
            <a:r>
              <a:rPr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 </a:t>
            </a:r>
            <a:r>
              <a:rPr lang="en-US" altLang="ko-KR" sz="2000" u="sng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XGB Classifier</a:t>
            </a:r>
            <a:r>
              <a:rPr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를 최종 </a:t>
            </a:r>
            <a:r>
              <a:rPr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Modern Model</a:t>
            </a:r>
            <a:r>
              <a:rPr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로 선정</a:t>
            </a:r>
            <a:r>
              <a:rPr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!</a:t>
            </a:r>
            <a:endParaRPr lang="ko-KR" altLang="en-US" sz="20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835B433-7554-4422-9CC1-5DB3F076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69" y="2787999"/>
            <a:ext cx="3209731" cy="24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119CCDA-C452-4B6A-A200-84A8768B9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4" y="2778429"/>
            <a:ext cx="3209731" cy="24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909A6E7-1270-4A91-B11C-B406D411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00" y="2778429"/>
            <a:ext cx="3209731" cy="24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AB2CC1-5A52-9942-8345-E0C07F12FC1A}"/>
              </a:ext>
            </a:extLst>
          </p:cNvPr>
          <p:cNvSpPr txBox="1"/>
          <p:nvPr/>
        </p:nvSpPr>
        <p:spPr>
          <a:xfrm>
            <a:off x="411081" y="1242853"/>
            <a:ext cx="6892784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Modern Model( </a:t>
            </a:r>
            <a:r>
              <a:rPr kumimoji="1" lang="en-US" altLang="ko-KR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XGB Classifier vs LGBM Classifier </a:t>
            </a:r>
            <a:r>
              <a:rPr kumimoji="1" lang="en-US" altLang="ko-KR" sz="2400" b="1" dirty="0">
                <a:solidFill>
                  <a:srgbClr val="00000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6CEA0-C525-6B43-902D-261A60E7FBB9}"/>
              </a:ext>
            </a:extLst>
          </p:cNvPr>
          <p:cNvSpPr txBox="1"/>
          <p:nvPr/>
        </p:nvSpPr>
        <p:spPr>
          <a:xfrm>
            <a:off x="406226" y="1792046"/>
            <a:ext cx="10742756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1)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성능 비교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: AUC-score, F1-score, Recall-score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을 종합적으로 평가</a:t>
            </a:r>
            <a:endParaRPr kumimoji="1" lang="en-US" altLang="ko-KR" sz="16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3ED2A6-88DC-B645-BA9A-969214FF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E26C28-B383-9B44-B8EC-B84367ECA876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- 4.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</p:txBody>
      </p:sp>
    </p:spTree>
    <p:extLst>
      <p:ext uri="{BB962C8B-B14F-4D97-AF65-F5344CB8AC3E}">
        <p14:creationId xmlns:p14="http://schemas.microsoft.com/office/powerpoint/2010/main" val="2078891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435AC918-603F-6C4A-9B26-8823841AF6AD}"/>
              </a:ext>
            </a:extLst>
          </p:cNvPr>
          <p:cNvSpPr txBox="1"/>
          <p:nvPr/>
        </p:nvSpPr>
        <p:spPr>
          <a:xfrm>
            <a:off x="411081" y="1242853"/>
            <a:ext cx="4216475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Modern Model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: XGB Classifier</a:t>
            </a:r>
            <a:endParaRPr kumimoji="1" lang="en-US" altLang="ko-KR" sz="12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8FFABA-0924-48D3-AEB2-9E64B46FEC93}"/>
              </a:ext>
            </a:extLst>
          </p:cNvPr>
          <p:cNvSpPr txBox="1"/>
          <p:nvPr/>
        </p:nvSpPr>
        <p:spPr>
          <a:xfrm>
            <a:off x="411081" y="1844257"/>
            <a:ext cx="2612037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1)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Classification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report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28A843-AFF3-44B9-AFAE-94A71E10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15" y="2534486"/>
            <a:ext cx="3945932" cy="30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3A3BA3-2102-45E5-9B43-446206983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66" y="3033516"/>
            <a:ext cx="4460064" cy="2082599"/>
          </a:xfrm>
          <a:prstGeom prst="rect">
            <a:avLst/>
          </a:prstGeom>
        </p:spPr>
      </p:pic>
      <p:sp>
        <p:nvSpPr>
          <p:cNvPr id="18" name="모서리가 둥근 직사각형 13">
            <a:extLst>
              <a:ext uri="{FF2B5EF4-FFF2-40B4-BE49-F238E27FC236}">
                <a16:creationId xmlns:a16="http://schemas.microsoft.com/office/drawing/2014/main" id="{FAF538AB-645E-415C-8122-AA8B4167B358}"/>
              </a:ext>
            </a:extLst>
          </p:cNvPr>
          <p:cNvSpPr/>
          <p:nvPr/>
        </p:nvSpPr>
        <p:spPr>
          <a:xfrm>
            <a:off x="8067409" y="3429000"/>
            <a:ext cx="1543120" cy="1687115"/>
          </a:xfrm>
          <a:prstGeom prst="roundRect">
            <a:avLst>
              <a:gd name="adj" fmla="val 12444"/>
            </a:avLst>
          </a:prstGeom>
          <a:noFill/>
          <a:ln w="38100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7B22F428-E811-334A-9852-79F6E7CBB7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42386" y="5231235"/>
            <a:ext cx="566225" cy="335992"/>
          </a:xfrm>
          <a:prstGeom prst="bentConnector3">
            <a:avLst>
              <a:gd name="adj1" fmla="val -1084"/>
            </a:avLst>
          </a:prstGeom>
          <a:ln w="12700"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DB9E9F-26B3-B442-8C97-2A363509E80B}"/>
              </a:ext>
            </a:extLst>
          </p:cNvPr>
          <p:cNvSpPr txBox="1"/>
          <p:nvPr/>
        </p:nvSpPr>
        <p:spPr>
          <a:xfrm>
            <a:off x="8608286" y="5309118"/>
            <a:ext cx="1973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  <a:r>
              <a:rPr kumimoji="1" lang="ko-Kore-KR" altLang="en-US" sz="140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보다</a:t>
            </a:r>
            <a:endParaRPr kumimoji="1" lang="en-US" altLang="ko-Kore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r>
              <a:rPr kumimoji="1" lang="en-US" altLang="ko-Kore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F1 score</a:t>
            </a:r>
            <a:r>
              <a:rPr kumimoji="1" lang="ko-Kore-KR" altLang="en-US" sz="140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 높게 나옴</a:t>
            </a:r>
            <a:endParaRPr kumimoji="1" lang="en-US" altLang="ko-Kore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r>
              <a:rPr kumimoji="1" lang="en-US" altLang="ko-Kore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=&gt;</a:t>
            </a:r>
            <a:r>
              <a:rPr kumimoji="1" lang="ko-Kore-KR" altLang="en-US" sz="140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성능이 더 좋음을 확인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FE88007-4DEB-C947-A2A8-57D17A2F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B7A8D0-AADE-C441-8EEE-3ECF1BA4B27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- 4.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</p:txBody>
      </p:sp>
    </p:spTree>
    <p:extLst>
      <p:ext uri="{BB962C8B-B14F-4D97-AF65-F5344CB8AC3E}">
        <p14:creationId xmlns:p14="http://schemas.microsoft.com/office/powerpoint/2010/main" val="309993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435AC918-603F-6C4A-9B26-8823841AF6AD}"/>
              </a:ext>
            </a:extLst>
          </p:cNvPr>
          <p:cNvSpPr txBox="1"/>
          <p:nvPr/>
        </p:nvSpPr>
        <p:spPr>
          <a:xfrm>
            <a:off x="411081" y="1242853"/>
            <a:ext cx="4216475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Modern Model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: XGB Classifier</a:t>
            </a:r>
            <a:endParaRPr kumimoji="1" lang="en-US" altLang="ko-KR" sz="12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D0336A58-EF11-BD49-93EB-0CEB6CD63FAC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3EA941A-7F06-414E-B210-EDA8FFCC691F}"/>
              </a:ext>
            </a:extLst>
          </p:cNvPr>
          <p:cNvSpPr txBox="1"/>
          <p:nvPr/>
        </p:nvSpPr>
        <p:spPr>
          <a:xfrm>
            <a:off x="5894426" y="2609915"/>
            <a:ext cx="5899468" cy="345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의 결과와 다른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importance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shortest_cross_dist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chaos1_nearby_count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shortest_traffic_signal_dist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width_nearby_count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child_count1000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car_count1000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2) Classic Model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에서와 다른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들이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importance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 높은 것은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Modern Model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 보완할 수 있음을 시사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00CD9-61FD-4A86-8677-84C3EA233348}"/>
              </a:ext>
            </a:extLst>
          </p:cNvPr>
          <p:cNvSpPr txBox="1"/>
          <p:nvPr/>
        </p:nvSpPr>
        <p:spPr>
          <a:xfrm>
            <a:off x="411081" y="1844257"/>
            <a:ext cx="10742756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2) Feature Importance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4DC5FF-9725-A64A-8435-25C4E1D66D78}"/>
              </a:ext>
            </a:extLst>
          </p:cNvPr>
          <p:cNvGrpSpPr/>
          <p:nvPr/>
        </p:nvGrpSpPr>
        <p:grpSpPr>
          <a:xfrm>
            <a:off x="669283" y="2488671"/>
            <a:ext cx="5113176" cy="3864842"/>
            <a:chOff x="410507" y="2393235"/>
            <a:chExt cx="5950800" cy="4497968"/>
          </a:xfrm>
        </p:grpSpPr>
        <p:sp>
          <p:nvSpPr>
            <p:cNvPr id="8" name="모서리가 둥근 직사각형 13">
              <a:extLst>
                <a:ext uri="{FF2B5EF4-FFF2-40B4-BE49-F238E27FC236}">
                  <a16:creationId xmlns:a16="http://schemas.microsoft.com/office/drawing/2014/main" id="{9E0A6F83-ACBA-4ADE-A469-353A94ADCE10}"/>
                </a:ext>
              </a:extLst>
            </p:cNvPr>
            <p:cNvSpPr/>
            <p:nvPr/>
          </p:nvSpPr>
          <p:spPr>
            <a:xfrm>
              <a:off x="970384" y="2984938"/>
              <a:ext cx="1388503" cy="444062"/>
            </a:xfrm>
            <a:prstGeom prst="roundRect">
              <a:avLst/>
            </a:prstGeom>
            <a:solidFill>
              <a:srgbClr val="6B6DCD">
                <a:alpha val="27451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모서리가 둥근 직사각형 13">
              <a:extLst>
                <a:ext uri="{FF2B5EF4-FFF2-40B4-BE49-F238E27FC236}">
                  <a16:creationId xmlns:a16="http://schemas.microsoft.com/office/drawing/2014/main" id="{CBA64DED-CCD7-4DCB-826D-3BF00AFA1D42}"/>
                </a:ext>
              </a:extLst>
            </p:cNvPr>
            <p:cNvSpPr/>
            <p:nvPr/>
          </p:nvSpPr>
          <p:spPr>
            <a:xfrm>
              <a:off x="715827" y="3657600"/>
              <a:ext cx="1643060" cy="172278"/>
            </a:xfrm>
            <a:prstGeom prst="roundRect">
              <a:avLst/>
            </a:prstGeom>
            <a:solidFill>
              <a:srgbClr val="6B6DCD">
                <a:alpha val="27451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3560C218-C785-47D0-A39A-51B688740BF8}"/>
                </a:ext>
              </a:extLst>
            </p:cNvPr>
            <p:cNvSpPr/>
            <p:nvPr/>
          </p:nvSpPr>
          <p:spPr>
            <a:xfrm>
              <a:off x="1054359" y="4058477"/>
              <a:ext cx="1304527" cy="408169"/>
            </a:xfrm>
            <a:prstGeom prst="roundRect">
              <a:avLst/>
            </a:prstGeom>
            <a:solidFill>
              <a:srgbClr val="6B6DCD">
                <a:alpha val="27451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모서리가 둥근 직사각형 13">
              <a:extLst>
                <a:ext uri="{FF2B5EF4-FFF2-40B4-BE49-F238E27FC236}">
                  <a16:creationId xmlns:a16="http://schemas.microsoft.com/office/drawing/2014/main" id="{CBFAAD97-50F2-4355-91E0-5FB930653F3B}"/>
                </a:ext>
              </a:extLst>
            </p:cNvPr>
            <p:cNvSpPr/>
            <p:nvPr/>
          </p:nvSpPr>
          <p:spPr>
            <a:xfrm>
              <a:off x="1325217" y="4691818"/>
              <a:ext cx="1033670" cy="172278"/>
            </a:xfrm>
            <a:prstGeom prst="roundRect">
              <a:avLst/>
            </a:prstGeom>
            <a:solidFill>
              <a:srgbClr val="6B6DCD">
                <a:alpha val="27451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F0000"/>
                </a:solidFill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49F99F9-D289-4200-9603-1B545BF60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07" y="2393235"/>
              <a:ext cx="5950800" cy="4497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CEB9DD-D071-2D43-A752-22101C18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6B64B9-613D-0344-BC05-159A2C16BE3A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- 4.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</p:txBody>
      </p:sp>
    </p:spTree>
    <p:extLst>
      <p:ext uri="{BB962C8B-B14F-4D97-AF65-F5344CB8AC3E}">
        <p14:creationId xmlns:p14="http://schemas.microsoft.com/office/powerpoint/2010/main" val="212269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EB8363AF-C08C-40F3-89C3-127F2E85A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96" y="2126986"/>
            <a:ext cx="3852000" cy="38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F5AA0-6C92-D74B-BC98-2EB5339E7B2F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C00F85-456A-D040-B26B-DCE26A1C6E65}"/>
              </a:ext>
            </a:extLst>
          </p:cNvPr>
          <p:cNvSpPr txBox="1"/>
          <p:nvPr/>
        </p:nvSpPr>
        <p:spPr>
          <a:xfrm>
            <a:off x="411081" y="1242853"/>
            <a:ext cx="3567130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XGB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Classifier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결과 시각화</a:t>
            </a:r>
            <a:endParaRPr kumimoji="1" lang="en-US" altLang="ko-KR" sz="24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37071CC-73B3-A448-8536-C094B4E46565}"/>
              </a:ext>
            </a:extLst>
          </p:cNvPr>
          <p:cNvSpPr/>
          <p:nvPr/>
        </p:nvSpPr>
        <p:spPr>
          <a:xfrm>
            <a:off x="3667125" y="4183380"/>
            <a:ext cx="569595" cy="1135380"/>
          </a:xfrm>
          <a:prstGeom prst="roundRect">
            <a:avLst/>
          </a:prstGeom>
          <a:noFill/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410476-9A97-C84F-A4B1-A6409B360E0A}"/>
              </a:ext>
            </a:extLst>
          </p:cNvPr>
          <p:cNvSpPr/>
          <p:nvPr/>
        </p:nvSpPr>
        <p:spPr>
          <a:xfrm>
            <a:off x="2575561" y="2849880"/>
            <a:ext cx="647700" cy="777240"/>
          </a:xfrm>
          <a:prstGeom prst="roundRect">
            <a:avLst/>
          </a:prstGeom>
          <a:noFill/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998908E6-FB2F-1E4F-AD51-32F7236F22B6}"/>
              </a:ext>
            </a:extLst>
          </p:cNvPr>
          <p:cNvCxnSpPr>
            <a:cxnSpLocks/>
          </p:cNvCxnSpPr>
          <p:nvPr/>
        </p:nvCxnSpPr>
        <p:spPr>
          <a:xfrm flipH="1" flipV="1">
            <a:off x="3997702" y="5155680"/>
            <a:ext cx="1671578" cy="55932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3">
            <a:extLst>
              <a:ext uri="{FF2B5EF4-FFF2-40B4-BE49-F238E27FC236}">
                <a16:creationId xmlns:a16="http://schemas.microsoft.com/office/drawing/2014/main" id="{50F0C13C-85FB-7645-B18B-DBC5D8953636}"/>
              </a:ext>
            </a:extLst>
          </p:cNvPr>
          <p:cNvCxnSpPr>
            <a:cxnSpLocks/>
          </p:cNvCxnSpPr>
          <p:nvPr/>
        </p:nvCxnSpPr>
        <p:spPr>
          <a:xfrm flipH="1">
            <a:off x="2953702" y="2423160"/>
            <a:ext cx="2867764" cy="5532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86CBFD8-6A82-FD4F-B856-18C66A23E11D}"/>
              </a:ext>
            </a:extLst>
          </p:cNvPr>
          <p:cNvSpPr txBox="1">
            <a:spLocks/>
          </p:cNvSpPr>
          <p:nvPr/>
        </p:nvSpPr>
        <p:spPr>
          <a:xfrm>
            <a:off x="5669280" y="5435340"/>
            <a:ext cx="2994660" cy="5593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도로의 색이 더 진함 </a:t>
            </a:r>
            <a:r>
              <a:rPr lang="en-US" altLang="ko-KR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</a:t>
            </a: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상대적 위험도가 높음</a:t>
            </a:r>
            <a:endParaRPr lang="en-US" altLang="ko-KR" sz="18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 사고 지점이 상대적으로 많은 것을 확인 가능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EA60CC9F-2A15-CE4A-9FB6-2A42001F05D3}"/>
              </a:ext>
            </a:extLst>
          </p:cNvPr>
          <p:cNvSpPr txBox="1">
            <a:spLocks/>
          </p:cNvSpPr>
          <p:nvPr/>
        </p:nvSpPr>
        <p:spPr>
          <a:xfrm>
            <a:off x="5821466" y="2126986"/>
            <a:ext cx="2994660" cy="5593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도로의 색이 더 연함 </a:t>
            </a:r>
            <a:r>
              <a:rPr lang="en-US" altLang="ko-KR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</a:t>
            </a: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상대적 위험도가 낮음</a:t>
            </a:r>
            <a:endParaRPr lang="en-US" altLang="ko-KR" sz="18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 사고 지점이 상대적으로 적은 것을 확인 가능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7200125-ACE5-A844-86C5-F99A26FE0A98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4586813" cy="11841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검은 점은 실제 사고 지점</a:t>
            </a:r>
            <a:endParaRPr lang="en-US" altLang="ko-KR" sz="18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 위 점의 색이 진해질수록 어린이 교통사고의 위험도가 높음을 의미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34B078-380F-8144-B0B9-2657B00DB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0B10E5-1195-FF42-B35B-0FAEBD4C123A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- 4.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</p:txBody>
      </p:sp>
    </p:spTree>
    <p:extLst>
      <p:ext uri="{BB962C8B-B14F-4D97-AF65-F5344CB8AC3E}">
        <p14:creationId xmlns:p14="http://schemas.microsoft.com/office/powerpoint/2010/main" val="2077031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9">
            <a:extLst>
              <a:ext uri="{FF2B5EF4-FFF2-40B4-BE49-F238E27FC236}">
                <a16:creationId xmlns:a16="http://schemas.microsoft.com/office/drawing/2014/main" id="{D2110630-0B0B-A54C-843B-3FFE483EF243}"/>
              </a:ext>
            </a:extLst>
          </p:cNvPr>
          <p:cNvSpPr/>
          <p:nvPr/>
        </p:nvSpPr>
        <p:spPr>
          <a:xfrm>
            <a:off x="351456" y="1411360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목차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E4C319A6-C6BE-784A-895B-EE341D8220EC}"/>
              </a:ext>
            </a:extLst>
          </p:cNvPr>
          <p:cNvSpPr/>
          <p:nvPr/>
        </p:nvSpPr>
        <p:spPr>
          <a:xfrm>
            <a:off x="6191221" y="1411359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id="{30A7927A-0E45-A748-BBAA-A82757907950}"/>
              </a:ext>
            </a:extLst>
          </p:cNvPr>
          <p:cNvSpPr/>
          <p:nvPr/>
        </p:nvSpPr>
        <p:spPr>
          <a:xfrm>
            <a:off x="333812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29B493C-8BF4-CB41-8D01-F18BC18EAA9B}"/>
              </a:ext>
            </a:extLst>
          </p:cNvPr>
          <p:cNvSpPr/>
          <p:nvPr/>
        </p:nvSpPr>
        <p:spPr>
          <a:xfrm>
            <a:off x="6191221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DB69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48D63D-D6B2-EF45-B559-D498F83A5171}"/>
              </a:ext>
            </a:extLst>
          </p:cNvPr>
          <p:cNvSpPr/>
          <p:nvPr/>
        </p:nvSpPr>
        <p:spPr>
          <a:xfrm>
            <a:off x="6292551" y="1503271"/>
            <a:ext cx="226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15B841-9485-A24E-87B8-E46A41B014F0}"/>
              </a:ext>
            </a:extLst>
          </p:cNvPr>
          <p:cNvSpPr/>
          <p:nvPr/>
        </p:nvSpPr>
        <p:spPr>
          <a:xfrm>
            <a:off x="522464" y="426137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FD406C-7EAE-074D-A1BC-5BDA8242F8C5}"/>
              </a:ext>
            </a:extLst>
          </p:cNvPr>
          <p:cNvSpPr/>
          <p:nvPr/>
        </p:nvSpPr>
        <p:spPr>
          <a:xfrm>
            <a:off x="6332984" y="4261371"/>
            <a:ext cx="278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B3655-19EC-A648-B849-A5052036B955}"/>
              </a:ext>
            </a:extLst>
          </p:cNvPr>
          <p:cNvSpPr txBox="1"/>
          <p:nvPr/>
        </p:nvSpPr>
        <p:spPr>
          <a:xfrm>
            <a:off x="6572368" y="1872603"/>
            <a:ext cx="4887029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교통사고 분석 시스템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좌표 추출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대상 학원 및 교습소 현황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자연어처리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카메라 종류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불법주정차 단속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과속 단속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유동인구 데이터 처리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25m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당 도로의 특징을 나타내는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만들기</a:t>
            </a: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25164C-1418-F342-9F34-5B18364A5EDA}"/>
              </a:ext>
            </a:extLst>
          </p:cNvPr>
          <p:cNvSpPr txBox="1"/>
          <p:nvPr/>
        </p:nvSpPr>
        <p:spPr>
          <a:xfrm>
            <a:off x="782585" y="4630703"/>
            <a:ext cx="3762987" cy="140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전처리</a:t>
            </a:r>
            <a:endParaRPr lang="en-US" altLang="ko-KR" sz="1400" dirty="0">
              <a:solidFill>
                <a:srgbClr val="404040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 Clustering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  <a:p>
            <a:pPr>
              <a:lnSpc>
                <a:spcPct val="125000"/>
              </a:lnSpc>
            </a:pP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F27431-B450-CC4E-BDBA-E5CD7ECF0A43}"/>
              </a:ext>
            </a:extLst>
          </p:cNvPr>
          <p:cNvSpPr/>
          <p:nvPr/>
        </p:nvSpPr>
        <p:spPr>
          <a:xfrm>
            <a:off x="6624392" y="4614833"/>
            <a:ext cx="3166251" cy="1410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가정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최적 위험 구역 선정 방법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FontTx/>
              <a:buAutoNum type="arabicParenR"/>
            </a:pPr>
            <a:r>
              <a:rPr lang="ko-Kore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기여 및 한계</a:t>
            </a:r>
            <a:endParaRPr lang="ko-Kore-KR" altLang="en-US" sz="1400" dirty="0"/>
          </a:p>
          <a:p>
            <a:pPr marL="342900" indent="-342900">
              <a:lnSpc>
                <a:spcPct val="125000"/>
              </a:lnSpc>
              <a:buAutoNum type="arabicParenR"/>
            </a:pPr>
            <a:endParaRPr lang="ko-Kore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591E4A-FCBD-A846-8E95-5D5306E024AA}"/>
              </a:ext>
            </a:extLst>
          </p:cNvPr>
          <p:cNvSpPr txBox="1"/>
          <p:nvPr/>
        </p:nvSpPr>
        <p:spPr>
          <a:xfrm>
            <a:off x="459203" y="1426312"/>
            <a:ext cx="2707071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1. </a:t>
            </a:r>
            <a:r>
              <a:rPr kumimoji="1" lang="ko-KR" altLang="en-US" b="1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오산시 현황</a:t>
            </a:r>
            <a:endParaRPr kumimoji="1" lang="en-US" altLang="ko-KR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921CCB-B576-9941-98A1-987DF8F91FA0}"/>
              </a:ext>
            </a:extLst>
          </p:cNvPr>
          <p:cNvSpPr txBox="1"/>
          <p:nvPr/>
        </p:nvSpPr>
        <p:spPr>
          <a:xfrm>
            <a:off x="732603" y="1869575"/>
            <a:ext cx="3771359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 어린이 인구 및 차량 통계</a:t>
            </a:r>
            <a:endParaRPr lang="en-US" altLang="ko-KR" sz="1400" dirty="0">
              <a:solidFill>
                <a:srgbClr val="404040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발생 경향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출처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TAAS)</a:t>
            </a: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B6EB21-469B-8B49-8692-EC1A3334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04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3C9108-3FEF-B64C-AA24-BCF88A0EDC9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- 1.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가정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9D52DE-D22F-1149-9DB7-16EFCE251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2655413"/>
            <a:ext cx="4152900" cy="347332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1) 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보호구역 뿐 아니라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일반 구역에 대해서도 위험구역으로 선정되면 모든 시설물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과속단속카메라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 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방지턱 등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 설치함</a:t>
            </a: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2) 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계산된 위험도에서 시설물이 추가될 때 마다 위험도가 감소함</a:t>
            </a: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3) 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각 사고 예방 요소별 영향범위가 정해져 있고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영향 범위 내에서 똑같은 시설물이 계속해서 설치된다면 그 영향은 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decay_factor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에 의해 점점 줄어듦</a:t>
            </a: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70000"/>
              </a:lnSpc>
            </a:pP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3159E04-9C54-9948-8054-6507CD87BB47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B834B8-C214-3044-9D06-EE63AE5C5D9F}"/>
              </a:ext>
            </a:extLst>
          </p:cNvPr>
          <p:cNvSpPr txBox="1"/>
          <p:nvPr/>
        </p:nvSpPr>
        <p:spPr>
          <a:xfrm>
            <a:off x="411081" y="1242853"/>
            <a:ext cx="739305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가정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3A0E2031-274F-BA42-BF96-B8C200C41E61}"/>
              </a:ext>
            </a:extLst>
          </p:cNvPr>
          <p:cNvSpPr txBox="1">
            <a:spLocks/>
          </p:cNvSpPr>
          <p:nvPr/>
        </p:nvSpPr>
        <p:spPr>
          <a:xfrm>
            <a:off x="4575464" y="2620057"/>
            <a:ext cx="4152900" cy="2899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90" name="왼쪽 대괄호[L] 89">
            <a:extLst>
              <a:ext uri="{FF2B5EF4-FFF2-40B4-BE49-F238E27FC236}">
                <a16:creationId xmlns:a16="http://schemas.microsoft.com/office/drawing/2014/main" id="{6B909966-0A0F-BE43-B548-BBC5D6710999}"/>
              </a:ext>
            </a:extLst>
          </p:cNvPr>
          <p:cNvSpPr/>
          <p:nvPr/>
        </p:nvSpPr>
        <p:spPr>
          <a:xfrm flipH="1">
            <a:off x="4678511" y="4392022"/>
            <a:ext cx="103201" cy="1017389"/>
          </a:xfrm>
          <a:prstGeom prst="leftBracket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아래쪽 화살표[D] 98">
            <a:extLst>
              <a:ext uri="{FF2B5EF4-FFF2-40B4-BE49-F238E27FC236}">
                <a16:creationId xmlns:a16="http://schemas.microsoft.com/office/drawing/2014/main" id="{A4210323-B4CA-0D49-B908-7F829B30D03D}"/>
              </a:ext>
            </a:extLst>
          </p:cNvPr>
          <p:cNvSpPr/>
          <p:nvPr/>
        </p:nvSpPr>
        <p:spPr>
          <a:xfrm rot="5400000" flipH="1">
            <a:off x="4893609" y="4620648"/>
            <a:ext cx="529777" cy="616867"/>
          </a:xfrm>
          <a:prstGeom prst="downArrow">
            <a:avLst/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3012ECF9-D99F-094B-994F-84E8CBC8437D}"/>
              </a:ext>
            </a:extLst>
          </p:cNvPr>
          <p:cNvSpPr/>
          <p:nvPr/>
        </p:nvSpPr>
        <p:spPr>
          <a:xfrm>
            <a:off x="5474182" y="2066883"/>
            <a:ext cx="6057900" cy="4272926"/>
          </a:xfrm>
          <a:prstGeom prst="roundRect">
            <a:avLst>
              <a:gd name="adj" fmla="val 6085"/>
            </a:avLst>
          </a:prstGeom>
          <a:solidFill>
            <a:srgbClr val="FFFFFF">
              <a:alpha val="40392"/>
            </a:srgbClr>
          </a:solidFill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40218769-32BF-344C-ACAC-A537799646B8}"/>
              </a:ext>
            </a:extLst>
          </p:cNvPr>
          <p:cNvSpPr/>
          <p:nvPr/>
        </p:nvSpPr>
        <p:spPr>
          <a:xfrm>
            <a:off x="5596146" y="2563319"/>
            <a:ext cx="1281914" cy="1836448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951F7BB9-2D62-CA4E-BA0F-2A3A2F211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561063"/>
              </p:ext>
            </p:extLst>
          </p:nvPr>
        </p:nvGraphicFramePr>
        <p:xfrm>
          <a:off x="7456462" y="2229091"/>
          <a:ext cx="3689445" cy="17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888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0%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20%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40%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60%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80%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CF38A9F1-9654-6443-B32F-84766A01C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23113"/>
              </p:ext>
            </p:extLst>
          </p:nvPr>
        </p:nvGraphicFramePr>
        <p:xfrm>
          <a:off x="7403299" y="5957668"/>
          <a:ext cx="3674385" cy="17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888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0m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20m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40m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60m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80m</a:t>
                      </a:r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0" name="TextBox 109">
            <a:extLst>
              <a:ext uri="{FF2B5EF4-FFF2-40B4-BE49-F238E27FC236}">
                <a16:creationId xmlns:a16="http://schemas.microsoft.com/office/drawing/2014/main" id="{A551E501-7990-2641-A399-4FD7623FA343}"/>
              </a:ext>
            </a:extLst>
          </p:cNvPr>
          <p:cNvSpPr txBox="1"/>
          <p:nvPr/>
        </p:nvSpPr>
        <p:spPr>
          <a:xfrm>
            <a:off x="5985724" y="2764140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= </a:t>
            </a:r>
            <a:r>
              <a:rPr kumimoji="1" lang="ko-Kore-KR" altLang="en-US" sz="140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기준값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432EA15-B212-AB40-87B9-2D36A8B426B8}"/>
              </a:ext>
            </a:extLst>
          </p:cNvPr>
          <p:cNvSpPr txBox="1"/>
          <p:nvPr/>
        </p:nvSpPr>
        <p:spPr>
          <a:xfrm>
            <a:off x="5837448" y="5886277"/>
            <a:ext cx="87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영향 범위</a:t>
            </a:r>
            <a:endParaRPr kumimoji="1" lang="ko-Kore-KR" altLang="en-US" sz="140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AD39488-5CBD-7D4F-864E-381BD8AF8C28}"/>
              </a:ext>
            </a:extLst>
          </p:cNvPr>
          <p:cNvGrpSpPr/>
          <p:nvPr/>
        </p:nvGrpSpPr>
        <p:grpSpPr>
          <a:xfrm>
            <a:off x="6864259" y="2598732"/>
            <a:ext cx="559784" cy="1110983"/>
            <a:chOff x="6864259" y="2533415"/>
            <a:chExt cx="559784" cy="111098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EFFE452-4B8F-104B-94AB-21917015EBCC}"/>
                </a:ext>
              </a:extLst>
            </p:cNvPr>
            <p:cNvSpPr txBox="1"/>
            <p:nvPr/>
          </p:nvSpPr>
          <p:spPr>
            <a:xfrm>
              <a:off x="6864259" y="2533415"/>
              <a:ext cx="5501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1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첫번째</a:t>
              </a:r>
              <a:endParaRPr kumimoji="1" lang="ko-Kore-KR" altLang="en-US" sz="110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652A0DB-036A-6847-AE94-97A9487B9A4E}"/>
                </a:ext>
              </a:extLst>
            </p:cNvPr>
            <p:cNvSpPr txBox="1"/>
            <p:nvPr/>
          </p:nvSpPr>
          <p:spPr>
            <a:xfrm>
              <a:off x="6873891" y="2953486"/>
              <a:ext cx="5501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1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두번째</a:t>
              </a:r>
              <a:endParaRPr kumimoji="1" lang="ko-Kore-KR" altLang="en-US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4D7609D-F3CC-254A-B67B-2C95290854FF}"/>
                </a:ext>
              </a:extLst>
            </p:cNvPr>
            <p:cNvSpPr txBox="1"/>
            <p:nvPr/>
          </p:nvSpPr>
          <p:spPr>
            <a:xfrm>
              <a:off x="6873891" y="3382788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1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세번째</a:t>
              </a:r>
              <a:endParaRPr kumimoji="1" lang="ko-Kore-KR" altLang="en-US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FC8717E-7DF4-8E4A-9A32-D01BA35A3D83}"/>
              </a:ext>
            </a:extLst>
          </p:cNvPr>
          <p:cNvGrpSpPr/>
          <p:nvPr/>
        </p:nvGrpSpPr>
        <p:grpSpPr>
          <a:xfrm>
            <a:off x="7447435" y="2530526"/>
            <a:ext cx="3691336" cy="332368"/>
            <a:chOff x="7447435" y="2508105"/>
            <a:chExt cx="3691336" cy="480658"/>
          </a:xfrm>
        </p:grpSpPr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C3DFF20B-989F-334A-A1D8-492EF61B07D5}"/>
                </a:ext>
              </a:extLst>
            </p:cNvPr>
            <p:cNvSpPr/>
            <p:nvPr/>
          </p:nvSpPr>
          <p:spPr>
            <a:xfrm>
              <a:off x="7456462" y="2510110"/>
              <a:ext cx="3682309" cy="4786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DE535D4-F09F-A349-807F-43D7CB880A80}"/>
                </a:ext>
              </a:extLst>
            </p:cNvPr>
            <p:cNvSpPr/>
            <p:nvPr/>
          </p:nvSpPr>
          <p:spPr>
            <a:xfrm>
              <a:off x="7456462" y="2510110"/>
              <a:ext cx="2826851" cy="478653"/>
            </a:xfrm>
            <a:prstGeom prst="roundRect">
              <a:avLst>
                <a:gd name="adj" fmla="val 50000"/>
              </a:avLst>
            </a:prstGeom>
            <a:solidFill>
              <a:srgbClr val="FFD124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40FD00E-FDDD-1740-AC07-20A34166336E}"/>
                </a:ext>
              </a:extLst>
            </p:cNvPr>
            <p:cNvSpPr txBox="1"/>
            <p:nvPr/>
          </p:nvSpPr>
          <p:spPr>
            <a:xfrm>
              <a:off x="10676786" y="2559989"/>
              <a:ext cx="455574" cy="400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70%</a:t>
              </a:r>
              <a:endParaRPr kumimoji="1" lang="ko-Kore-KR" altLang="en-US" sz="1200" dirty="0"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27E0871B-94C7-E04A-BC06-DEC36447BFAE}"/>
                </a:ext>
              </a:extLst>
            </p:cNvPr>
            <p:cNvSpPr/>
            <p:nvPr/>
          </p:nvSpPr>
          <p:spPr>
            <a:xfrm>
              <a:off x="7453000" y="2508105"/>
              <a:ext cx="2282054" cy="478653"/>
            </a:xfrm>
            <a:prstGeom prst="roundRect">
              <a:avLst>
                <a:gd name="adj" fmla="val 50000"/>
              </a:avLst>
            </a:prstGeom>
            <a:solidFill>
              <a:srgbClr val="6B6DCD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AC9AE075-5270-4042-B9B9-24330CD01928}"/>
                </a:ext>
              </a:extLst>
            </p:cNvPr>
            <p:cNvSpPr/>
            <p:nvPr/>
          </p:nvSpPr>
          <p:spPr>
            <a:xfrm>
              <a:off x="7447435" y="2508105"/>
              <a:ext cx="617930" cy="478653"/>
            </a:xfrm>
            <a:prstGeom prst="roundRect">
              <a:avLst>
                <a:gd name="adj" fmla="val 50000"/>
              </a:avLst>
            </a:prstGeom>
            <a:solidFill>
              <a:srgbClr val="FF93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69DB08D-376B-DE41-9869-CF060FEED7A1}"/>
              </a:ext>
            </a:extLst>
          </p:cNvPr>
          <p:cNvGrpSpPr/>
          <p:nvPr/>
        </p:nvGrpSpPr>
        <p:grpSpPr>
          <a:xfrm>
            <a:off x="7428930" y="2929205"/>
            <a:ext cx="3715247" cy="430887"/>
            <a:chOff x="7447435" y="3119034"/>
            <a:chExt cx="3715247" cy="623132"/>
          </a:xfrm>
        </p:grpSpPr>
        <p:sp>
          <p:nvSpPr>
            <p:cNvPr id="123" name="모서리가 둥근 직사각형 122">
              <a:extLst>
                <a:ext uri="{FF2B5EF4-FFF2-40B4-BE49-F238E27FC236}">
                  <a16:creationId xmlns:a16="http://schemas.microsoft.com/office/drawing/2014/main" id="{9D0B03B7-8D74-CA47-B02D-3EAABBA8C3CF}"/>
                </a:ext>
              </a:extLst>
            </p:cNvPr>
            <p:cNvSpPr/>
            <p:nvPr/>
          </p:nvSpPr>
          <p:spPr>
            <a:xfrm>
              <a:off x="7459980" y="3175273"/>
              <a:ext cx="3682309" cy="4786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E9BB7047-466B-4D48-9778-BC7EE607062C}"/>
                </a:ext>
              </a:extLst>
            </p:cNvPr>
            <p:cNvSpPr/>
            <p:nvPr/>
          </p:nvSpPr>
          <p:spPr>
            <a:xfrm>
              <a:off x="7459980" y="3175273"/>
              <a:ext cx="2384575" cy="478653"/>
            </a:xfrm>
            <a:prstGeom prst="roundRect">
              <a:avLst>
                <a:gd name="adj" fmla="val 50000"/>
              </a:avLst>
            </a:prstGeom>
            <a:solidFill>
              <a:srgbClr val="FFD124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1BBC654-A843-4442-B2DA-DE0DD6953851}"/>
                </a:ext>
              </a:extLst>
            </p:cNvPr>
            <p:cNvSpPr txBox="1"/>
            <p:nvPr/>
          </p:nvSpPr>
          <p:spPr>
            <a:xfrm>
              <a:off x="10113997" y="3119034"/>
              <a:ext cx="1048685" cy="623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1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70% * </a:t>
              </a:r>
            </a:p>
            <a:p>
              <a:pPr algn="r"/>
              <a:r>
                <a:rPr kumimoji="1" lang="en-US" altLang="ko-Kore-KR" sz="11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decay_factor</a:t>
              </a:r>
              <a:endParaRPr kumimoji="1" lang="ko-Kore-KR" altLang="en-US" sz="1100" dirty="0"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6" name="모서리가 둥근 직사각형 125">
              <a:extLst>
                <a:ext uri="{FF2B5EF4-FFF2-40B4-BE49-F238E27FC236}">
                  <a16:creationId xmlns:a16="http://schemas.microsoft.com/office/drawing/2014/main" id="{E4E9A543-A5EB-3743-A1C1-C43D305EDBE1}"/>
                </a:ext>
              </a:extLst>
            </p:cNvPr>
            <p:cNvSpPr/>
            <p:nvPr/>
          </p:nvSpPr>
          <p:spPr>
            <a:xfrm>
              <a:off x="7452999" y="3175273"/>
              <a:ext cx="1925015" cy="478653"/>
            </a:xfrm>
            <a:prstGeom prst="roundRect">
              <a:avLst>
                <a:gd name="adj" fmla="val 50000"/>
              </a:avLst>
            </a:prstGeom>
            <a:solidFill>
              <a:srgbClr val="6B6DCD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27" name="모서리가 둥근 직사각형 126">
              <a:extLst>
                <a:ext uri="{FF2B5EF4-FFF2-40B4-BE49-F238E27FC236}">
                  <a16:creationId xmlns:a16="http://schemas.microsoft.com/office/drawing/2014/main" id="{54A78478-5FDB-FA46-A6D6-A90C65E8CB47}"/>
                </a:ext>
              </a:extLst>
            </p:cNvPr>
            <p:cNvSpPr/>
            <p:nvPr/>
          </p:nvSpPr>
          <p:spPr>
            <a:xfrm>
              <a:off x="7447435" y="3175273"/>
              <a:ext cx="521252" cy="478653"/>
            </a:xfrm>
            <a:prstGeom prst="roundRect">
              <a:avLst>
                <a:gd name="adj" fmla="val 50000"/>
              </a:avLst>
            </a:prstGeom>
            <a:solidFill>
              <a:srgbClr val="FF93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BD899EA3-6C65-D74A-910A-A34D736957FD}"/>
              </a:ext>
            </a:extLst>
          </p:cNvPr>
          <p:cNvGrpSpPr/>
          <p:nvPr/>
        </p:nvGrpSpPr>
        <p:grpSpPr>
          <a:xfrm>
            <a:off x="7439504" y="3359459"/>
            <a:ext cx="3715247" cy="430887"/>
            <a:chOff x="7449323" y="3766078"/>
            <a:chExt cx="3715247" cy="623131"/>
          </a:xfrm>
        </p:grpSpPr>
        <p:sp>
          <p:nvSpPr>
            <p:cNvPr id="129" name="모서리가 둥근 직사각형 128">
              <a:extLst>
                <a:ext uri="{FF2B5EF4-FFF2-40B4-BE49-F238E27FC236}">
                  <a16:creationId xmlns:a16="http://schemas.microsoft.com/office/drawing/2014/main" id="{2CEAC95A-3C5D-CF43-8D36-805A2318CE89}"/>
                </a:ext>
              </a:extLst>
            </p:cNvPr>
            <p:cNvSpPr/>
            <p:nvPr/>
          </p:nvSpPr>
          <p:spPr>
            <a:xfrm>
              <a:off x="7461868" y="3835809"/>
              <a:ext cx="3682309" cy="4786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ADA5BC82-378C-074F-97F3-581EB9B80BE2}"/>
                </a:ext>
              </a:extLst>
            </p:cNvPr>
            <p:cNvSpPr/>
            <p:nvPr/>
          </p:nvSpPr>
          <p:spPr>
            <a:xfrm>
              <a:off x="7461868" y="3834299"/>
              <a:ext cx="1955367" cy="478653"/>
            </a:xfrm>
            <a:prstGeom prst="roundRect">
              <a:avLst>
                <a:gd name="adj" fmla="val 50000"/>
              </a:avLst>
            </a:prstGeom>
            <a:solidFill>
              <a:srgbClr val="FFD124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18AF9C6-FE19-8B44-826E-D7301647C27A}"/>
                </a:ext>
              </a:extLst>
            </p:cNvPr>
            <p:cNvSpPr txBox="1"/>
            <p:nvPr/>
          </p:nvSpPr>
          <p:spPr>
            <a:xfrm>
              <a:off x="9859405" y="3766078"/>
              <a:ext cx="1305165" cy="623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1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70% * </a:t>
              </a:r>
            </a:p>
            <a:p>
              <a:pPr algn="r"/>
              <a:r>
                <a:rPr kumimoji="1" lang="en-US" altLang="ko-KR" sz="11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(</a:t>
              </a:r>
              <a:r>
                <a:rPr kumimoji="1" lang="en-US" altLang="ko-Kore-KR" sz="11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decay_factor</a:t>
              </a:r>
              <a:r>
                <a:rPr kumimoji="1" lang="en-US" altLang="ko-KR" sz="11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^2)</a:t>
              </a:r>
              <a:endParaRPr kumimoji="1" lang="ko-Kore-KR" altLang="en-US" sz="1100" dirty="0"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32" name="모서리가 둥근 직사각형 131">
              <a:extLst>
                <a:ext uri="{FF2B5EF4-FFF2-40B4-BE49-F238E27FC236}">
                  <a16:creationId xmlns:a16="http://schemas.microsoft.com/office/drawing/2014/main" id="{F4116B3B-0C8E-5947-93F5-3B24C664914C}"/>
                </a:ext>
              </a:extLst>
            </p:cNvPr>
            <p:cNvSpPr/>
            <p:nvPr/>
          </p:nvSpPr>
          <p:spPr>
            <a:xfrm>
              <a:off x="7454887" y="3834299"/>
              <a:ext cx="1578525" cy="478653"/>
            </a:xfrm>
            <a:prstGeom prst="roundRect">
              <a:avLst>
                <a:gd name="adj" fmla="val 50000"/>
              </a:avLst>
            </a:prstGeom>
            <a:solidFill>
              <a:srgbClr val="6B6DCD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33" name="모서리가 둥근 직사각형 132">
              <a:extLst>
                <a:ext uri="{FF2B5EF4-FFF2-40B4-BE49-F238E27FC236}">
                  <a16:creationId xmlns:a16="http://schemas.microsoft.com/office/drawing/2014/main" id="{9045A146-BB40-2A45-8EFE-9673BEB3E578}"/>
                </a:ext>
              </a:extLst>
            </p:cNvPr>
            <p:cNvSpPr/>
            <p:nvPr/>
          </p:nvSpPr>
          <p:spPr>
            <a:xfrm>
              <a:off x="7449323" y="3834299"/>
              <a:ext cx="427430" cy="478653"/>
            </a:xfrm>
            <a:prstGeom prst="roundRect">
              <a:avLst>
                <a:gd name="adj" fmla="val 50000"/>
              </a:avLst>
            </a:prstGeom>
            <a:solidFill>
              <a:srgbClr val="FF93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BB695FA3-D789-EF4C-A1F2-633799FA9AF0}"/>
              </a:ext>
            </a:extLst>
          </p:cNvPr>
          <p:cNvGrpSpPr/>
          <p:nvPr/>
        </p:nvGrpSpPr>
        <p:grpSpPr>
          <a:xfrm>
            <a:off x="7415046" y="4841602"/>
            <a:ext cx="3721043" cy="276999"/>
            <a:chOff x="7415046" y="4776285"/>
            <a:chExt cx="3721043" cy="276999"/>
          </a:xfrm>
        </p:grpSpPr>
        <p:sp>
          <p:nvSpPr>
            <p:cNvPr id="135" name="모서리가 둥근 직사각형 134">
              <a:extLst>
                <a:ext uri="{FF2B5EF4-FFF2-40B4-BE49-F238E27FC236}">
                  <a16:creationId xmlns:a16="http://schemas.microsoft.com/office/drawing/2014/main" id="{6304F078-0BF8-6B46-93A8-C96A23576720}"/>
                </a:ext>
              </a:extLst>
            </p:cNvPr>
            <p:cNvSpPr/>
            <p:nvPr/>
          </p:nvSpPr>
          <p:spPr>
            <a:xfrm>
              <a:off x="7415046" y="4826200"/>
              <a:ext cx="3674387" cy="178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36" name="모서리가 둥근 직사각형 135">
              <a:extLst>
                <a:ext uri="{FF2B5EF4-FFF2-40B4-BE49-F238E27FC236}">
                  <a16:creationId xmlns:a16="http://schemas.microsoft.com/office/drawing/2014/main" id="{0614007A-1F3A-7244-AC40-7ABB0DA5A3AB}"/>
                </a:ext>
              </a:extLst>
            </p:cNvPr>
            <p:cNvSpPr/>
            <p:nvPr/>
          </p:nvSpPr>
          <p:spPr>
            <a:xfrm>
              <a:off x="7415046" y="4824194"/>
              <a:ext cx="3681912" cy="178888"/>
            </a:xfrm>
            <a:prstGeom prst="roundRect">
              <a:avLst>
                <a:gd name="adj" fmla="val 50000"/>
              </a:avLst>
            </a:prstGeom>
            <a:solidFill>
              <a:srgbClr val="6B6DCD">
                <a:alpha val="74510"/>
              </a:srgb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F3A21E4-9501-294D-AF6B-53DD03ECBC46}"/>
                </a:ext>
              </a:extLst>
            </p:cNvPr>
            <p:cNvSpPr txBox="1"/>
            <p:nvPr/>
          </p:nvSpPr>
          <p:spPr>
            <a:xfrm>
              <a:off x="10522560" y="4776285"/>
              <a:ext cx="613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100m</a:t>
              </a:r>
              <a:endParaRPr kumimoji="1" lang="ko-Kore-KR" altLang="en-US" sz="1200" dirty="0"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5DD219C-7CF0-C54A-B5F8-FDA704A61D44}"/>
              </a:ext>
            </a:extLst>
          </p:cNvPr>
          <p:cNvGrpSpPr/>
          <p:nvPr/>
        </p:nvGrpSpPr>
        <p:grpSpPr>
          <a:xfrm>
            <a:off x="7414411" y="5179883"/>
            <a:ext cx="3693658" cy="276999"/>
            <a:chOff x="7414411" y="5114566"/>
            <a:chExt cx="3693658" cy="276999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2FBBB2AB-0F7E-C444-9EC7-68EC6C165AC5}"/>
                </a:ext>
              </a:extLst>
            </p:cNvPr>
            <p:cNvSpPr/>
            <p:nvPr/>
          </p:nvSpPr>
          <p:spPr>
            <a:xfrm>
              <a:off x="7414411" y="5164409"/>
              <a:ext cx="3674387" cy="178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40" name="모서리가 둥근 직사각형 139">
              <a:extLst>
                <a:ext uri="{FF2B5EF4-FFF2-40B4-BE49-F238E27FC236}">
                  <a16:creationId xmlns:a16="http://schemas.microsoft.com/office/drawing/2014/main" id="{B105F464-315E-FF46-A970-61F2205F6245}"/>
                </a:ext>
              </a:extLst>
            </p:cNvPr>
            <p:cNvSpPr/>
            <p:nvPr/>
          </p:nvSpPr>
          <p:spPr>
            <a:xfrm>
              <a:off x="7414411" y="5164409"/>
              <a:ext cx="1417505" cy="178889"/>
            </a:xfrm>
            <a:prstGeom prst="roundRect">
              <a:avLst>
                <a:gd name="adj" fmla="val 50000"/>
              </a:avLst>
            </a:prstGeom>
            <a:solidFill>
              <a:srgbClr val="6B6DCD">
                <a:alpha val="74510"/>
              </a:srgb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2D49FF2-FF16-8A4B-831D-71BCA620AF41}"/>
                </a:ext>
              </a:extLst>
            </p:cNvPr>
            <p:cNvSpPr txBox="1"/>
            <p:nvPr/>
          </p:nvSpPr>
          <p:spPr>
            <a:xfrm>
              <a:off x="10583889" y="5114566"/>
              <a:ext cx="524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40m</a:t>
              </a:r>
              <a:endParaRPr kumimoji="1" lang="ko-Kore-KR" altLang="en-US" sz="1200"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C01217CA-00C5-6643-9A47-469DB781363B}"/>
              </a:ext>
            </a:extLst>
          </p:cNvPr>
          <p:cNvGrpSpPr/>
          <p:nvPr/>
        </p:nvGrpSpPr>
        <p:grpSpPr>
          <a:xfrm>
            <a:off x="7403299" y="5516828"/>
            <a:ext cx="3693659" cy="276999"/>
            <a:chOff x="7403299" y="5451511"/>
            <a:chExt cx="3693659" cy="276999"/>
          </a:xfrm>
        </p:grpSpPr>
        <p:sp>
          <p:nvSpPr>
            <p:cNvPr id="143" name="모서리가 둥근 직사각형 142">
              <a:extLst>
                <a:ext uri="{FF2B5EF4-FFF2-40B4-BE49-F238E27FC236}">
                  <a16:creationId xmlns:a16="http://schemas.microsoft.com/office/drawing/2014/main" id="{ED4ACCD8-310D-434B-ABDC-34F8DDF2A599}"/>
                </a:ext>
              </a:extLst>
            </p:cNvPr>
            <p:cNvSpPr/>
            <p:nvPr/>
          </p:nvSpPr>
          <p:spPr>
            <a:xfrm>
              <a:off x="7403301" y="5501354"/>
              <a:ext cx="3674387" cy="178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F59D37B1-90CF-CB43-91F7-A29D643C0C10}"/>
                </a:ext>
              </a:extLst>
            </p:cNvPr>
            <p:cNvSpPr/>
            <p:nvPr/>
          </p:nvSpPr>
          <p:spPr>
            <a:xfrm>
              <a:off x="7403299" y="5501355"/>
              <a:ext cx="1873248" cy="178888"/>
            </a:xfrm>
            <a:prstGeom prst="roundRect">
              <a:avLst>
                <a:gd name="adj" fmla="val 50000"/>
              </a:avLst>
            </a:prstGeom>
            <a:solidFill>
              <a:srgbClr val="6B6DCD">
                <a:alpha val="74510"/>
              </a:srgb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F270B3E-063A-9847-9638-12B43E6165F1}"/>
                </a:ext>
              </a:extLst>
            </p:cNvPr>
            <p:cNvSpPr txBox="1"/>
            <p:nvPr/>
          </p:nvSpPr>
          <p:spPr>
            <a:xfrm>
              <a:off x="10572778" y="5451511"/>
              <a:ext cx="524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50m</a:t>
              </a:r>
              <a:endParaRPr kumimoji="1" lang="ko-Kore-KR" altLang="en-US" sz="1200"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CE4EEFBB-2D50-2843-A992-22B9169A3CD4}"/>
              </a:ext>
            </a:extLst>
          </p:cNvPr>
          <p:cNvSpPr txBox="1"/>
          <p:nvPr/>
        </p:nvSpPr>
        <p:spPr>
          <a:xfrm>
            <a:off x="5925386" y="2140015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40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감소율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A7327F-36B3-F543-A377-EDC976328095}"/>
              </a:ext>
            </a:extLst>
          </p:cNvPr>
          <p:cNvSpPr txBox="1"/>
          <p:nvPr/>
        </p:nvSpPr>
        <p:spPr>
          <a:xfrm>
            <a:off x="6023565" y="27365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ko-Kore-KR" altLang="en-US" sz="140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50DCEC7-55C6-1141-918D-9681EA6B03DA}"/>
              </a:ext>
            </a:extLst>
          </p:cNvPr>
          <p:cNvSpPr/>
          <p:nvPr/>
        </p:nvSpPr>
        <p:spPr>
          <a:xfrm>
            <a:off x="5719647" y="2817678"/>
            <a:ext cx="264367" cy="264367"/>
          </a:xfrm>
          <a:prstGeom prst="rect">
            <a:avLst/>
          </a:prstGeom>
          <a:solidFill>
            <a:srgbClr val="FFDB6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8D2D7D4-C702-C347-8E01-4B3F36F6E023}"/>
              </a:ext>
            </a:extLst>
          </p:cNvPr>
          <p:cNvSpPr/>
          <p:nvPr/>
        </p:nvSpPr>
        <p:spPr>
          <a:xfrm>
            <a:off x="5713905" y="3331836"/>
            <a:ext cx="264367" cy="264367"/>
          </a:xfrm>
          <a:prstGeom prst="rect">
            <a:avLst/>
          </a:prstGeom>
          <a:solidFill>
            <a:srgbClr val="6B6D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0E3DEB2-D9C1-F34F-9C94-91D575BF1E31}"/>
              </a:ext>
            </a:extLst>
          </p:cNvPr>
          <p:cNvSpPr/>
          <p:nvPr/>
        </p:nvSpPr>
        <p:spPr>
          <a:xfrm>
            <a:off x="5713904" y="3845994"/>
            <a:ext cx="264367" cy="2643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F2C8985-9242-CB47-A9E7-C24495C4BBA9}"/>
                  </a:ext>
                </a:extLst>
              </p:cNvPr>
              <p:cNvSpPr txBox="1"/>
              <p:nvPr/>
            </p:nvSpPr>
            <p:spPr>
              <a:xfrm>
                <a:off x="5998890" y="3241351"/>
                <a:ext cx="811440" cy="459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400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1400" i="1" smtClean="0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</m:ctrlPr>
                      </m:fPr>
                      <m:num>
                        <m:r>
                          <a:rPr kumimoji="1" lang="ko-Kore-KR" altLang="en-US" sz="1400" i="1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  <m:t>기</m:t>
                        </m:r>
                        <m:r>
                          <a:rPr kumimoji="1" lang="ko-Kore-KR" altLang="en-US" sz="1400" i="1" smtClean="0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  <m:t>준</m:t>
                        </m:r>
                        <m:r>
                          <a:rPr kumimoji="1" lang="ko-Kore-KR" altLang="en-US" sz="1400" i="1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  <m:t>값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  <m:t>2.67</m:t>
                        </m:r>
                      </m:den>
                    </m:f>
                  </m:oMath>
                </a14:m>
                <a:endParaRPr kumimoji="1" lang="ko-Kore-KR" altLang="en-US" sz="1400">
                  <a:latin typeface="12LotteMartDreamMedium" panose="02020603020101020101" pitchFamily="18" charset="-127"/>
                  <a:ea typeface="12LotteMartDreamMedium" panose="02020603020101020101" pitchFamily="18" charset="-127"/>
                </a:endParaRPr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F2C8985-9242-CB47-A9E7-C24495C4B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890" y="3241351"/>
                <a:ext cx="811440" cy="459293"/>
              </a:xfrm>
              <a:prstGeom prst="rect">
                <a:avLst/>
              </a:prstGeom>
              <a:blipFill>
                <a:blip r:embed="rId2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222BA4E-8EE0-7F4B-8D6A-66528BCFB657}"/>
                  </a:ext>
                </a:extLst>
              </p:cNvPr>
              <p:cNvSpPr txBox="1"/>
              <p:nvPr/>
            </p:nvSpPr>
            <p:spPr>
              <a:xfrm>
                <a:off x="5993797" y="3744053"/>
                <a:ext cx="811440" cy="459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400" dirty="0">
                    <a:latin typeface="12LotteMartDreamMedium" panose="02020603020101020101" pitchFamily="18" charset="-127"/>
                    <a:ea typeface="12LotteMartDreamMedium" panose="02020603020101020101" pitchFamily="18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1400" i="1" smtClean="0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</m:ctrlPr>
                      </m:fPr>
                      <m:num>
                        <m:r>
                          <a:rPr kumimoji="1" lang="ko-Kore-KR" altLang="en-US" sz="1400" i="1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  <m:t>기</m:t>
                        </m:r>
                        <m:r>
                          <a:rPr kumimoji="1" lang="ko-Kore-KR" altLang="en-US" sz="1400" i="1" smtClean="0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  <m:t>준</m:t>
                        </m:r>
                        <m:r>
                          <a:rPr kumimoji="1" lang="ko-Kore-KR" altLang="en-US" sz="1400" i="1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  <m:t>값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12LotteMartDreamMedium" panose="02020603020101020101" pitchFamily="18" charset="-127"/>
                          </a:rPr>
                          <m:t>10</m:t>
                        </m:r>
                      </m:den>
                    </m:f>
                  </m:oMath>
                </a14:m>
                <a:endParaRPr kumimoji="1" lang="ko-Kore-KR" altLang="en-US" sz="1400">
                  <a:latin typeface="12LotteMartDreamMedium" panose="02020603020101020101" pitchFamily="18" charset="-127"/>
                  <a:ea typeface="12LotteMartDreamMedium" panose="02020603020101020101" pitchFamily="18" charset="-127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222BA4E-8EE0-7F4B-8D6A-66528BCF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797" y="3744053"/>
                <a:ext cx="811440" cy="459293"/>
              </a:xfrm>
              <a:prstGeom prst="rect">
                <a:avLst/>
              </a:prstGeom>
              <a:blipFill>
                <a:blip r:embed="rId3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TextBox 159">
            <a:extLst>
              <a:ext uri="{FF2B5EF4-FFF2-40B4-BE49-F238E27FC236}">
                <a16:creationId xmlns:a16="http://schemas.microsoft.com/office/drawing/2014/main" id="{44BB8B87-A04E-C343-B75A-84CA9D38EFBC}"/>
              </a:ext>
            </a:extLst>
          </p:cNvPr>
          <p:cNvSpPr txBox="1"/>
          <p:nvPr/>
        </p:nvSpPr>
        <p:spPr>
          <a:xfrm>
            <a:off x="6359327" y="4866418"/>
            <a:ext cx="1037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과속단속카메라</a:t>
            </a:r>
            <a:endParaRPr kumimoji="1" lang="ko-Kore-KR" altLang="en-US" sz="110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3C8B5E1-16BD-F04C-A1D2-6AE100107320}"/>
              </a:ext>
            </a:extLst>
          </p:cNvPr>
          <p:cNvSpPr txBox="1"/>
          <p:nvPr/>
        </p:nvSpPr>
        <p:spPr>
          <a:xfrm>
            <a:off x="6593908" y="5194891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과속방지턱</a:t>
            </a:r>
            <a:endParaRPr kumimoji="1" lang="ko-Kore-KR" altLang="en-US" sz="110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7A05DC6-FE0D-A246-B517-D1619381FF63}"/>
              </a:ext>
            </a:extLst>
          </p:cNvPr>
          <p:cNvSpPr txBox="1"/>
          <p:nvPr/>
        </p:nvSpPr>
        <p:spPr>
          <a:xfrm>
            <a:off x="6935265" y="5524522"/>
            <a:ext cx="4283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기타</a:t>
            </a:r>
            <a:endParaRPr kumimoji="1" lang="ko-Kore-KR" altLang="en-US" sz="110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64" name="슬라이드 번호 개체 틀 163">
            <a:extLst>
              <a:ext uri="{FF2B5EF4-FFF2-40B4-BE49-F238E27FC236}">
                <a16:creationId xmlns:a16="http://schemas.microsoft.com/office/drawing/2014/main" id="{D10BA36E-CB9E-6D47-A3A2-C0459890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93B5885-B720-9F4A-A712-6335CDBA5024}"/>
              </a:ext>
            </a:extLst>
          </p:cNvPr>
          <p:cNvGrpSpPr/>
          <p:nvPr/>
        </p:nvGrpSpPr>
        <p:grpSpPr>
          <a:xfrm>
            <a:off x="6892159" y="4229913"/>
            <a:ext cx="4279550" cy="430887"/>
            <a:chOff x="6892159" y="4052630"/>
            <a:chExt cx="4279550" cy="430887"/>
          </a:xfrm>
        </p:grpSpPr>
        <p:sp>
          <p:nvSpPr>
            <p:cNvPr id="166" name="모서리가 둥근 직사각형 165">
              <a:extLst>
                <a:ext uri="{FF2B5EF4-FFF2-40B4-BE49-F238E27FC236}">
                  <a16:creationId xmlns:a16="http://schemas.microsoft.com/office/drawing/2014/main" id="{CB4D2913-BF94-F645-8901-A96534EF4F5D}"/>
                </a:ext>
              </a:extLst>
            </p:cNvPr>
            <p:cNvSpPr/>
            <p:nvPr/>
          </p:nvSpPr>
          <p:spPr>
            <a:xfrm>
              <a:off x="7469007" y="4100848"/>
              <a:ext cx="3682309" cy="3309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249A4AB-A04E-8342-B224-EAE5084E3C4C}"/>
                </a:ext>
              </a:extLst>
            </p:cNvPr>
            <p:cNvSpPr txBox="1"/>
            <p:nvPr/>
          </p:nvSpPr>
          <p:spPr>
            <a:xfrm>
              <a:off x="9863338" y="4052630"/>
              <a:ext cx="13083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1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70% * </a:t>
              </a:r>
            </a:p>
            <a:p>
              <a:pPr algn="r"/>
              <a:r>
                <a:rPr kumimoji="1" lang="en-US" altLang="ko-KR" sz="11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(</a:t>
              </a:r>
              <a:r>
                <a:rPr kumimoji="1" lang="en-US" altLang="ko-Kore-KR" sz="1100" dirty="0" err="1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decay_factor</a:t>
              </a:r>
              <a:r>
                <a:rPr kumimoji="1" lang="en-US" altLang="ko-KR" sz="1100" dirty="0" err="1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^n</a:t>
              </a:r>
              <a:r>
                <a:rPr kumimoji="1" lang="en-US" altLang="ko-KR" sz="1100" dirty="0"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)</a:t>
              </a:r>
              <a:endParaRPr kumimoji="1" lang="ko-Kore-KR" altLang="en-US" sz="1100" dirty="0"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9E5F246E-2F91-B245-8C72-0B9781C7665C}"/>
                </a:ext>
              </a:extLst>
            </p:cNvPr>
            <p:cNvGrpSpPr/>
            <p:nvPr/>
          </p:nvGrpSpPr>
          <p:grpSpPr>
            <a:xfrm>
              <a:off x="7456462" y="4099804"/>
              <a:ext cx="808946" cy="330982"/>
              <a:chOff x="7456464" y="4099804"/>
              <a:chExt cx="1967910" cy="330982"/>
            </a:xfrm>
          </p:grpSpPr>
          <p:sp>
            <p:nvSpPr>
              <p:cNvPr id="167" name="모서리가 둥근 직사각형 166">
                <a:extLst>
                  <a:ext uri="{FF2B5EF4-FFF2-40B4-BE49-F238E27FC236}">
                    <a16:creationId xmlns:a16="http://schemas.microsoft.com/office/drawing/2014/main" id="{E5F6837A-6D52-9C4F-8016-DB3B310B085F}"/>
                  </a:ext>
                </a:extLst>
              </p:cNvPr>
              <p:cNvSpPr/>
              <p:nvPr/>
            </p:nvSpPr>
            <p:spPr>
              <a:xfrm>
                <a:off x="7469007" y="4099804"/>
                <a:ext cx="1955367" cy="330982"/>
              </a:xfrm>
              <a:prstGeom prst="roundRect">
                <a:avLst>
                  <a:gd name="adj" fmla="val 50000"/>
                </a:avLst>
              </a:prstGeom>
              <a:solidFill>
                <a:srgbClr val="FFD124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69" name="모서리가 둥근 직사각형 168">
                <a:extLst>
                  <a:ext uri="{FF2B5EF4-FFF2-40B4-BE49-F238E27FC236}">
                    <a16:creationId xmlns:a16="http://schemas.microsoft.com/office/drawing/2014/main" id="{A074D9C1-D3BC-664B-900C-CB4E5D53609F}"/>
                  </a:ext>
                </a:extLst>
              </p:cNvPr>
              <p:cNvSpPr/>
              <p:nvPr/>
            </p:nvSpPr>
            <p:spPr>
              <a:xfrm>
                <a:off x="7462026" y="4099804"/>
                <a:ext cx="1578525" cy="330982"/>
              </a:xfrm>
              <a:prstGeom prst="roundRect">
                <a:avLst>
                  <a:gd name="adj" fmla="val 50000"/>
                </a:avLst>
              </a:prstGeom>
              <a:solidFill>
                <a:srgbClr val="6B6DCD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70" name="모서리가 둥근 직사각형 169">
                <a:extLst>
                  <a:ext uri="{FF2B5EF4-FFF2-40B4-BE49-F238E27FC236}">
                    <a16:creationId xmlns:a16="http://schemas.microsoft.com/office/drawing/2014/main" id="{85D0BF48-51D8-6049-AFE5-94A06D06EBAA}"/>
                  </a:ext>
                </a:extLst>
              </p:cNvPr>
              <p:cNvSpPr/>
              <p:nvPr/>
            </p:nvSpPr>
            <p:spPr>
              <a:xfrm>
                <a:off x="7456464" y="4099804"/>
                <a:ext cx="595273" cy="330982"/>
              </a:xfrm>
              <a:prstGeom prst="roundRect">
                <a:avLst>
                  <a:gd name="adj" fmla="val 50000"/>
                </a:avLst>
              </a:prstGeom>
              <a:solidFill>
                <a:srgbClr val="FF9300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C22B284-50EB-094E-B4EB-7CACD6001E4D}"/>
                </a:ext>
              </a:extLst>
            </p:cNvPr>
            <p:cNvSpPr txBox="1"/>
            <p:nvPr/>
          </p:nvSpPr>
          <p:spPr>
            <a:xfrm>
              <a:off x="6892159" y="4160426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1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n</a:t>
              </a:r>
              <a:r>
                <a:rPr kumimoji="1" lang="ko-KR" altLang="en-US" sz="11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번째</a:t>
              </a:r>
              <a:endParaRPr kumimoji="1" lang="ko-Kore-KR" altLang="en-US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D143C175-46D9-7F47-8F1E-AF92B8B51A71}"/>
              </a:ext>
            </a:extLst>
          </p:cNvPr>
          <p:cNvSpPr txBox="1"/>
          <p:nvPr/>
        </p:nvSpPr>
        <p:spPr>
          <a:xfrm>
            <a:off x="9191327" y="3778810"/>
            <a:ext cx="1307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과속단속카메라</a:t>
            </a:r>
            <a:endParaRPr kumimoji="1" lang="ko-Kore-KR" altLang="en-US" sz="120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D5B43DA-4637-BD49-A17D-B22FAB04948E}"/>
              </a:ext>
            </a:extLst>
          </p:cNvPr>
          <p:cNvSpPr txBox="1"/>
          <p:nvPr/>
        </p:nvSpPr>
        <p:spPr>
          <a:xfrm>
            <a:off x="8010341" y="3773117"/>
            <a:ext cx="1307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  <a:endParaRPr kumimoji="1" lang="ko-Kore-KR" altLang="en-US" sz="120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1C27265-5FC4-D845-9275-752A9008BA37}"/>
              </a:ext>
            </a:extLst>
          </p:cNvPr>
          <p:cNvSpPr txBox="1"/>
          <p:nvPr/>
        </p:nvSpPr>
        <p:spPr>
          <a:xfrm>
            <a:off x="7157066" y="3764789"/>
            <a:ext cx="1307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기타</a:t>
            </a:r>
          </a:p>
        </p:txBody>
      </p: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2C37FF82-5BDA-BB4A-BF5D-B26FA103CB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6893" y="3682200"/>
            <a:ext cx="346170" cy="124778"/>
          </a:xfrm>
          <a:prstGeom prst="bentConnector3">
            <a:avLst>
              <a:gd name="adj1" fmla="val 101212"/>
            </a:avLst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[E] 150">
            <a:extLst>
              <a:ext uri="{FF2B5EF4-FFF2-40B4-BE49-F238E27FC236}">
                <a16:creationId xmlns:a16="http://schemas.microsoft.com/office/drawing/2014/main" id="{C3646297-8EE4-7F4D-BF6A-A710169BD9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63322" y="3677044"/>
            <a:ext cx="346170" cy="124778"/>
          </a:xfrm>
          <a:prstGeom prst="bentConnector3">
            <a:avLst>
              <a:gd name="adj1" fmla="val 101212"/>
            </a:avLst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>
            <a:extLst>
              <a:ext uri="{FF2B5EF4-FFF2-40B4-BE49-F238E27FC236}">
                <a16:creationId xmlns:a16="http://schemas.microsoft.com/office/drawing/2014/main" id="{024E5212-0572-BA41-84BD-593B79AADF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08188" y="3684853"/>
            <a:ext cx="346170" cy="124778"/>
          </a:xfrm>
          <a:prstGeom prst="bentConnector3">
            <a:avLst>
              <a:gd name="adj1" fmla="val 101212"/>
            </a:avLst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679BC84F-419E-0C42-A72C-8012DD5F47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38150" y="3716396"/>
            <a:ext cx="346170" cy="124778"/>
          </a:xfrm>
          <a:prstGeom prst="bentConnector3">
            <a:avLst>
              <a:gd name="adj1" fmla="val 101212"/>
            </a:avLst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0F0621A8-86C5-8E47-9CDA-E2E548D1B03C}"/>
              </a:ext>
            </a:extLst>
          </p:cNvPr>
          <p:cNvSpPr txBox="1"/>
          <p:nvPr/>
        </p:nvSpPr>
        <p:spPr>
          <a:xfrm>
            <a:off x="10676786" y="3791095"/>
            <a:ext cx="67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기준값</a:t>
            </a:r>
            <a:endParaRPr kumimoji="1" lang="ko-Kore-KR" altLang="en-US" sz="1200" dirty="0">
              <a:solidFill>
                <a:srgbClr val="404040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6BA2ED2-D2D9-E742-BD76-D028A0D3FB32}"/>
              </a:ext>
            </a:extLst>
          </p:cNvPr>
          <p:cNvSpPr txBox="1"/>
          <p:nvPr/>
        </p:nvSpPr>
        <p:spPr>
          <a:xfrm>
            <a:off x="7049617" y="4019512"/>
            <a:ext cx="218330" cy="264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kumimoji="1" lang="en-US" altLang="ko-KR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</a:p>
          <a:p>
            <a:pPr algn="ctr">
              <a:lnSpc>
                <a:spcPct val="50000"/>
              </a:lnSpc>
            </a:pPr>
            <a:r>
              <a:rPr kumimoji="1" lang="en-US" altLang="ko-Kore-KR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endParaRPr kumimoji="1" lang="ko-Kore-KR" altLang="en-US" sz="11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E7BA2BE-C334-0549-BD5A-32B33E943ABD}"/>
              </a:ext>
            </a:extLst>
          </p:cNvPr>
          <p:cNvSpPr txBox="1"/>
          <p:nvPr/>
        </p:nvSpPr>
        <p:spPr>
          <a:xfrm>
            <a:off x="9131326" y="4022898"/>
            <a:ext cx="218330" cy="264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kumimoji="1" lang="en-US" altLang="ko-KR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</a:p>
          <a:p>
            <a:pPr algn="ctr">
              <a:lnSpc>
                <a:spcPct val="50000"/>
              </a:lnSpc>
            </a:pPr>
            <a:r>
              <a:rPr kumimoji="1" lang="en-US" altLang="ko-Kore-KR" sz="11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endParaRPr kumimoji="1" lang="ko-Kore-KR" altLang="en-US" sz="11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412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13F43-7EBC-644B-988D-278AF39BB867}"/>
              </a:ext>
            </a:extLst>
          </p:cNvPr>
          <p:cNvSpPr txBox="1"/>
          <p:nvPr/>
        </p:nvSpPr>
        <p:spPr>
          <a:xfrm>
            <a:off x="411081" y="1242853"/>
            <a:ext cx="6381875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근거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1] 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과속단속카메라와 과속방지턱의 영향 범위</a:t>
            </a:r>
            <a:endParaRPr kumimoji="1" lang="ko-Kore-KR" altLang="en-US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D9CCA195-C203-3742-8ECA-EADB895A8A78}"/>
              </a:ext>
            </a:extLst>
          </p:cNvPr>
          <p:cNvCxnSpPr>
            <a:cxnSpLocks/>
          </p:cNvCxnSpPr>
          <p:nvPr/>
        </p:nvCxnSpPr>
        <p:spPr>
          <a:xfrm>
            <a:off x="457200" y="1803135"/>
            <a:ext cx="11505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8D97DD-2A20-004B-9274-23EAF451134E}"/>
              </a:ext>
            </a:extLst>
          </p:cNvPr>
          <p:cNvGrpSpPr/>
          <p:nvPr/>
        </p:nvGrpSpPr>
        <p:grpSpPr>
          <a:xfrm>
            <a:off x="1826942" y="2835734"/>
            <a:ext cx="4622800" cy="3374708"/>
            <a:chOff x="6096000" y="2792192"/>
            <a:chExt cx="4622800" cy="33747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B6141F-518F-2249-ACD2-429814AF1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792192"/>
              <a:ext cx="4622800" cy="29718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4398FC-9644-2A40-AB56-2789C921B693}"/>
                </a:ext>
              </a:extLst>
            </p:cNvPr>
            <p:cNvSpPr txBox="1"/>
            <p:nvPr/>
          </p:nvSpPr>
          <p:spPr>
            <a:xfrm>
              <a:off x="6239979" y="5797568"/>
              <a:ext cx="4334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[</a:t>
              </a:r>
              <a:r>
                <a:rPr kumimoji="1" lang="ko-Kore-KR" altLang="en-US" sz="90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출처</a:t>
              </a:r>
              <a:r>
                <a:rPr kumimoji="1" lang="en-US" altLang="ko-Kore-KR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] </a:t>
              </a:r>
              <a:r>
                <a:rPr kumimoji="1" lang="ko-Kore-KR" altLang="en-US" sz="90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노경준</a:t>
              </a:r>
              <a:r>
                <a:rPr kumimoji="1" lang="en-US" altLang="ko-Kore-KR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, </a:t>
              </a:r>
              <a:r>
                <a:rPr lang="ko-KR" altLang="en-US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어린이보호구역 내 제한속도 준수 방안 연구 </a:t>
              </a:r>
              <a:r>
                <a:rPr lang="en-US" altLang="ko-KR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: </a:t>
              </a:r>
              <a:r>
                <a:rPr lang="ko-KR" altLang="en-US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과속단속 장비 운영을 중심으로</a:t>
              </a:r>
            </a:p>
            <a:p>
              <a:r>
                <a:rPr kumimoji="1" lang="ko-Kore-KR" altLang="en-US" sz="90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*</a:t>
              </a:r>
              <a:r>
                <a:rPr kumimoji="1" lang="en-US" altLang="ko-Kore-KR" sz="900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)</a:t>
              </a:r>
              <a:r>
                <a:rPr kumimoji="1" lang="ko-Kore-KR" altLang="en-US" sz="90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 하나의 구간은 </a:t>
              </a:r>
              <a:r>
                <a:rPr kumimoji="1" lang="en-US" altLang="ko-Kore-KR" sz="900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5</a:t>
              </a:r>
              <a:r>
                <a:rPr kumimoji="1" lang="en-US" altLang="ko-KR" sz="900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0m</a:t>
              </a:r>
              <a:r>
                <a:rPr kumimoji="1" lang="ko-KR" altLang="en-US" sz="900" dirty="0">
                  <a:solidFill>
                    <a:srgbClr val="6B6DCD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임</a:t>
              </a:r>
              <a:endParaRPr kumimoji="1" lang="ko-Kore-KR" altLang="en-US" sz="90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C69E4C-8F82-F24A-82FB-FC5B5303BFE0}"/>
              </a:ext>
            </a:extLst>
          </p:cNvPr>
          <p:cNvGrpSpPr/>
          <p:nvPr/>
        </p:nvGrpSpPr>
        <p:grpSpPr>
          <a:xfrm>
            <a:off x="6828756" y="2494964"/>
            <a:ext cx="3536302" cy="3946310"/>
            <a:chOff x="313882" y="2594490"/>
            <a:chExt cx="3536302" cy="39463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0D87132-89E6-294C-BA33-2A4595DCA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82" y="2594490"/>
              <a:ext cx="3452768" cy="37154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4199BE-B099-3D45-937A-FB4E1424E876}"/>
                </a:ext>
              </a:extLst>
            </p:cNvPr>
            <p:cNvSpPr txBox="1"/>
            <p:nvPr/>
          </p:nvSpPr>
          <p:spPr>
            <a:xfrm>
              <a:off x="313882" y="6309968"/>
              <a:ext cx="3536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[</a:t>
              </a:r>
              <a:r>
                <a:rPr lang="ko-KR" altLang="en-US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출처</a:t>
              </a:r>
              <a:r>
                <a:rPr lang="en-US" altLang="ko-KR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] </a:t>
              </a:r>
              <a:r>
                <a:rPr lang="ko-KR" altLang="en-US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윤규근</a:t>
              </a:r>
              <a:r>
                <a:rPr lang="en-US" altLang="ko-KR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, </a:t>
              </a:r>
              <a:r>
                <a:rPr lang="ko-KR" altLang="en-US" sz="9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차량 속도궤적 자료를 활용한 과속방지턱의 영향구간 분석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D57C37-145A-6B44-B9A0-65F792166538}"/>
              </a:ext>
            </a:extLst>
          </p:cNvPr>
          <p:cNvSpPr txBox="1"/>
          <p:nvPr/>
        </p:nvSpPr>
        <p:spPr>
          <a:xfrm>
            <a:off x="7596472" y="1974980"/>
            <a:ext cx="2000869" cy="48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  <a:r>
              <a:rPr kumimoji="1"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(40m)</a:t>
            </a:r>
            <a:endParaRPr kumimoji="1" lang="ko-Kore-KR" altLang="en-US" sz="160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2B1BDF-7460-3443-B74B-6D3F0E791F6A}"/>
              </a:ext>
            </a:extLst>
          </p:cNvPr>
          <p:cNvSpPr txBox="1"/>
          <p:nvPr/>
        </p:nvSpPr>
        <p:spPr>
          <a:xfrm>
            <a:off x="3027629" y="2278077"/>
            <a:ext cx="2585964" cy="48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과속단속카메라</a:t>
            </a:r>
            <a:r>
              <a:rPr kumimoji="1"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(100m)</a:t>
            </a:r>
            <a:endParaRPr kumimoji="1" lang="ko-Kore-KR" altLang="en-US" sz="160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45CAA47-40CE-1145-AA3E-0E715DBF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688F757-C9AD-F344-9824-C1A20D17C509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- 1.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가정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355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13F43-7EBC-644B-988D-278AF39BB867}"/>
              </a:ext>
            </a:extLst>
          </p:cNvPr>
          <p:cNvSpPr txBox="1"/>
          <p:nvPr/>
        </p:nvSpPr>
        <p:spPr>
          <a:xfrm>
            <a:off x="411081" y="1242853"/>
            <a:ext cx="11713463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근거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2] 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과속단속카메라와 과속방지턱의 영향력 비교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사용 데이터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도로 별 속도 데이터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한국교통연구원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  <a:endParaRPr kumimoji="1" lang="ko-Kore-KR" altLang="en-US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D91C4-89E0-E842-81B9-0B3697F06539}"/>
              </a:ext>
            </a:extLst>
          </p:cNvPr>
          <p:cNvSpPr txBox="1"/>
          <p:nvPr/>
        </p:nvSpPr>
        <p:spPr>
          <a:xfrm>
            <a:off x="692790" y="4916267"/>
            <a:ext cx="4166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과속단속카메라</a:t>
            </a:r>
            <a:r>
              <a:rPr kumimoji="1" lang="en-US" altLang="ko-KR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kumimoji="1" lang="en-US" altLang="en-US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X1) </a:t>
            </a:r>
            <a:r>
              <a:rPr kumimoji="1" lang="ko-KR" altLang="en-US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와 과속방지턱</a:t>
            </a:r>
            <a:r>
              <a:rPr kumimoji="1" lang="en-US" altLang="ko-KR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(X2)</a:t>
            </a:r>
          </a:p>
          <a:p>
            <a:pPr algn="ctr"/>
            <a:r>
              <a:rPr kumimoji="1" lang="en-US" altLang="ko-KR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</a:t>
            </a:r>
            <a:r>
              <a:rPr kumimoji="1" lang="ko-KR" altLang="en-US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kumimoji="1" lang="en-US" altLang="ko-KR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kumimoji="1" lang="ko-KR" altLang="en-US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kumimoji="1" lang="en-US" altLang="en-US" sz="20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2.67</a:t>
            </a:r>
            <a:endParaRPr kumimoji="1" lang="ko-Kore-KR" altLang="en-US" sz="2000" b="1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1E1DAA-1947-C54A-99D8-DC444D0DEE91}"/>
              </a:ext>
            </a:extLst>
          </p:cNvPr>
          <p:cNvSpPr txBox="1"/>
          <p:nvPr/>
        </p:nvSpPr>
        <p:spPr>
          <a:xfrm>
            <a:off x="411081" y="2308910"/>
            <a:ext cx="374173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 환경 구분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 고려한 선형 회귀로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과속방지카메라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(X1)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와 과속방지턱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(X2)</a:t>
            </a:r>
          </a:p>
          <a:p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2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가지 속도 저감 장치의 영향력 확인</a:t>
            </a:r>
            <a:endParaRPr kumimoji="1" lang="ko-Kore-KR" altLang="en-US" sz="160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4E36C78-3DF5-E64C-AEFA-E235BA700999}"/>
              </a:ext>
            </a:extLst>
          </p:cNvPr>
          <p:cNvCxnSpPr>
            <a:cxnSpLocks/>
          </p:cNvCxnSpPr>
          <p:nvPr/>
        </p:nvCxnSpPr>
        <p:spPr>
          <a:xfrm flipH="1">
            <a:off x="4306017" y="2629567"/>
            <a:ext cx="608883" cy="0"/>
          </a:xfrm>
          <a:prstGeom prst="straightConnector1">
            <a:avLst/>
          </a:prstGeom>
          <a:ln>
            <a:solidFill>
              <a:srgbClr val="8587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1F0FC3-3E26-DD4A-937F-6A8BE81C9308}"/>
              </a:ext>
            </a:extLst>
          </p:cNvPr>
          <p:cNvCxnSpPr>
            <a:cxnSpLocks/>
          </p:cNvCxnSpPr>
          <p:nvPr/>
        </p:nvCxnSpPr>
        <p:spPr>
          <a:xfrm flipH="1">
            <a:off x="4627778" y="4232397"/>
            <a:ext cx="954462" cy="1"/>
          </a:xfrm>
          <a:prstGeom prst="straightConnector1">
            <a:avLst/>
          </a:prstGeom>
          <a:ln>
            <a:solidFill>
              <a:srgbClr val="8587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른쪽 중괄호[R] 30">
            <a:extLst>
              <a:ext uri="{FF2B5EF4-FFF2-40B4-BE49-F238E27FC236}">
                <a16:creationId xmlns:a16="http://schemas.microsoft.com/office/drawing/2014/main" id="{BEC6294D-EEF4-DE44-A27B-2ADB1C4A983B}"/>
              </a:ext>
            </a:extLst>
          </p:cNvPr>
          <p:cNvSpPr/>
          <p:nvPr/>
        </p:nvSpPr>
        <p:spPr>
          <a:xfrm>
            <a:off x="4110488" y="2374206"/>
            <a:ext cx="116435" cy="1021649"/>
          </a:xfrm>
          <a:prstGeom prst="rightBrace">
            <a:avLst>
              <a:gd name="adj1" fmla="val 8333"/>
              <a:gd name="adj2" fmla="val 25213"/>
            </a:avLst>
          </a:prstGeom>
          <a:noFill/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8587F9"/>
              </a:solidFill>
            </a:endParaRPr>
          </a:p>
        </p:txBody>
      </p:sp>
      <p:sp>
        <p:nvSpPr>
          <p:cNvPr id="32" name="오른쪽 중괄호[R] 31">
            <a:extLst>
              <a:ext uri="{FF2B5EF4-FFF2-40B4-BE49-F238E27FC236}">
                <a16:creationId xmlns:a16="http://schemas.microsoft.com/office/drawing/2014/main" id="{63BF6E87-DEEF-F943-AD9D-3CA71F47449F}"/>
              </a:ext>
            </a:extLst>
          </p:cNvPr>
          <p:cNvSpPr/>
          <p:nvPr/>
        </p:nvSpPr>
        <p:spPr>
          <a:xfrm>
            <a:off x="4482398" y="3963575"/>
            <a:ext cx="125526" cy="537644"/>
          </a:xfrm>
          <a:prstGeom prst="rightBrace">
            <a:avLst/>
          </a:prstGeom>
          <a:noFill/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8587F9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D9CCA195-C203-3742-8ECA-EADB895A8A78}"/>
              </a:ext>
            </a:extLst>
          </p:cNvPr>
          <p:cNvCxnSpPr>
            <a:cxnSpLocks/>
          </p:cNvCxnSpPr>
          <p:nvPr/>
        </p:nvCxnSpPr>
        <p:spPr>
          <a:xfrm>
            <a:off x="457200" y="1803135"/>
            <a:ext cx="11505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61BFC8-4556-4E1E-B622-839299DC2F15}"/>
              </a:ext>
            </a:extLst>
          </p:cNvPr>
          <p:cNvSpPr txBox="1"/>
          <p:nvPr/>
        </p:nvSpPr>
        <p:spPr>
          <a:xfrm>
            <a:off x="4832830" y="2316428"/>
            <a:ext cx="80505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 Y</a:t>
            </a:r>
          </a:p>
          <a:p>
            <a:r>
              <a:rPr kumimoji="1"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</a:t>
            </a:r>
            <a:r>
              <a:rPr kumimoji="1"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속도</a:t>
            </a:r>
            <a:r>
              <a:rPr kumimoji="1"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  <a:endParaRPr kumimoji="1" lang="ko-Kore-KR" altLang="en-US" sz="200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11777-6CA2-41D1-B168-3E64613EB780}"/>
              </a:ext>
            </a:extLst>
          </p:cNvPr>
          <p:cNvSpPr txBox="1"/>
          <p:nvPr/>
        </p:nvSpPr>
        <p:spPr>
          <a:xfrm>
            <a:off x="5465528" y="2437132"/>
            <a:ext cx="192166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~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                   </a:t>
            </a:r>
            <a:r>
              <a:rPr kumimoji="1" lang="en-US" altLang="ko-KR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+</a:t>
            </a:r>
            <a:endParaRPr kumimoji="1" lang="ko-Kore-KR" altLang="en-US" sz="2000" b="1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CDF84-ED70-4B11-B08C-67F8011A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202" y="2332205"/>
            <a:ext cx="1277118" cy="1437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987AB1-34B9-48B6-8255-749A3C330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406" y="2374207"/>
            <a:ext cx="1102416" cy="1315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6D44EF-8FE3-4F7A-A4C1-907B55B5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9994" y="2363417"/>
            <a:ext cx="1293174" cy="28128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73499A4-B689-459C-8AAF-C75648BC65B9}"/>
              </a:ext>
            </a:extLst>
          </p:cNvPr>
          <p:cNvSpPr txBox="1"/>
          <p:nvPr/>
        </p:nvSpPr>
        <p:spPr>
          <a:xfrm>
            <a:off x="10332846" y="2457999"/>
            <a:ext cx="805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+</a:t>
            </a:r>
            <a:endParaRPr kumimoji="1" lang="ko-Kore-KR" altLang="en-US" sz="200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8C4EDB-A1D2-43BD-9ADD-08DA08BD7D3B}"/>
              </a:ext>
            </a:extLst>
          </p:cNvPr>
          <p:cNvSpPr txBox="1"/>
          <p:nvPr/>
        </p:nvSpPr>
        <p:spPr>
          <a:xfrm>
            <a:off x="8721425" y="2448366"/>
            <a:ext cx="805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+</a:t>
            </a:r>
            <a:endParaRPr kumimoji="1" lang="ko-Kore-KR" altLang="en-US" sz="200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1FB7E4-CAE3-499D-B2E6-17F737BE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240" y="4144257"/>
            <a:ext cx="4610938" cy="19552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89E0754-8A88-4D61-96A2-0DB5C70971D4}"/>
              </a:ext>
            </a:extLst>
          </p:cNvPr>
          <p:cNvSpPr txBox="1"/>
          <p:nvPr/>
        </p:nvSpPr>
        <p:spPr>
          <a:xfrm>
            <a:off x="856267" y="3057312"/>
            <a:ext cx="270458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카테고리 변수는 가변수 사용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  <a:endParaRPr kumimoji="1" lang="ko-Kore-KR" altLang="en-US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4BC02D-8218-4F27-B2C3-9C44D11341BD}"/>
              </a:ext>
            </a:extLst>
          </p:cNvPr>
          <p:cNvSpPr txBox="1"/>
          <p:nvPr/>
        </p:nvSpPr>
        <p:spPr>
          <a:xfrm>
            <a:off x="411081" y="4013172"/>
            <a:ext cx="39084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2) </a:t>
            </a:r>
            <a:r>
              <a:rPr kumimoji="1"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계수의 비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를 이용하여 속도 저감 효력 비교</a:t>
            </a:r>
            <a:endParaRPr kumimoji="1" lang="ko-Kore-KR" altLang="en-US" sz="160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EC363B-9EDD-465B-976B-2A7818EEF4BA}"/>
              </a:ext>
            </a:extLst>
          </p:cNvPr>
          <p:cNvSpPr txBox="1"/>
          <p:nvPr/>
        </p:nvSpPr>
        <p:spPr>
          <a:xfrm>
            <a:off x="682795" y="5624216"/>
            <a:ext cx="409439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과속단속카메라의 계수 값은 유의미 하지 않음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  <a:endParaRPr kumimoji="1" lang="ko-Kore-KR" altLang="en-US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2A30DFA-8020-4E1C-8ACE-F813CDAA9E35}"/>
              </a:ext>
            </a:extLst>
          </p:cNvPr>
          <p:cNvSpPr/>
          <p:nvPr/>
        </p:nvSpPr>
        <p:spPr>
          <a:xfrm>
            <a:off x="5656354" y="5724722"/>
            <a:ext cx="3668222" cy="374764"/>
          </a:xfrm>
          <a:prstGeom prst="rect">
            <a:avLst/>
          </a:prstGeom>
          <a:noFill/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7C7A1F-2A1C-4E28-A269-5CF64E8F2336}"/>
              </a:ext>
            </a:extLst>
          </p:cNvPr>
          <p:cNvSpPr txBox="1"/>
          <p:nvPr/>
        </p:nvSpPr>
        <p:spPr>
          <a:xfrm>
            <a:off x="5711998" y="2294478"/>
            <a:ext cx="171720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 X1 + X2</a:t>
            </a:r>
          </a:p>
          <a:p>
            <a:r>
              <a:rPr kumimoji="1"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</a:t>
            </a:r>
            <a:r>
              <a:rPr kumimoji="1"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시설물 여부</a:t>
            </a:r>
            <a:r>
              <a:rPr kumimoji="1"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  <a:endParaRPr kumimoji="1" lang="ko-Kore-KR" altLang="en-US" sz="200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D4CF2E-3C12-3947-9A3F-6A70E7A8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1AE6A0-6EE7-7243-A4E9-06D8EEA885D3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- 1.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가정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752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3C9108-3FEF-B64C-AA24-BCF88A0EDC9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- 2.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최적 위험 구역 선정 방법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9D52DE-D22F-1149-9DB7-16EFCE251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3548"/>
            <a:ext cx="9944100" cy="382522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보호구역을 대상으로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모든 지점에 시설물이 설치됐다고 가정하고 저하되는 위험도가 가장 큰 지역 선정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1)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에서 선정된 지역에 시설물이 추가된다고 가정하고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주변지역에 대해서 앞 슬라이드의 시설물별 영향 범위 및 감소 정도에 따라 위험도 감소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변화된 위험도를 바탕으로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1)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과정을 반복하며 저하되는 위험도 다시 계산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지역을 제외하고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저하되는 위험도 가장 큰 것 선택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보호구역 내에서 선정 구역이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개가 될 때 까지 반복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보호구역에 시설물 설치되어 있음을 가정하고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보호구역 외 구역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개 선정과정을 위와 똑같이 반복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6073458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Greedy Algorithm (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최적 위험 구역 선정 방법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C002EB-27AB-D34C-BDD0-356F837C7DB9}"/>
              </a:ext>
            </a:extLst>
          </p:cNvPr>
          <p:cNvSpPr txBox="1">
            <a:spLocks/>
          </p:cNvSpPr>
          <p:nvPr/>
        </p:nvSpPr>
        <p:spPr>
          <a:xfrm>
            <a:off x="10798628" y="2420512"/>
            <a:ext cx="1312506" cy="443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</a:t>
            </a:r>
            <a:r>
              <a:rPr lang="ko-KR" altLang="en-US" sz="14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지역 설정</a:t>
            </a:r>
            <a:endParaRPr lang="en-US" altLang="ko-KR" sz="14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A62E894-9907-274B-BC3F-CEDFD7208F9A}"/>
              </a:ext>
            </a:extLst>
          </p:cNvPr>
          <p:cNvSpPr txBox="1">
            <a:spLocks/>
          </p:cNvSpPr>
          <p:nvPr/>
        </p:nvSpPr>
        <p:spPr>
          <a:xfrm>
            <a:off x="10832839" y="4271332"/>
            <a:ext cx="1312506" cy="443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</a:t>
            </a:r>
            <a:r>
              <a:rPr lang="ko-KR" altLang="en-US" sz="14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지역 설정</a:t>
            </a:r>
            <a:endParaRPr lang="en-US" altLang="ko-KR" sz="14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944F7C2-55BE-4F43-82C4-400DA05C1BE3}"/>
              </a:ext>
            </a:extLst>
          </p:cNvPr>
          <p:cNvSpPr txBox="1">
            <a:spLocks/>
          </p:cNvSpPr>
          <p:nvPr/>
        </p:nvSpPr>
        <p:spPr>
          <a:xfrm>
            <a:off x="10832839" y="5011689"/>
            <a:ext cx="1312506" cy="443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</a:t>
            </a:r>
            <a:r>
              <a:rPr lang="ko-KR" altLang="en-US" sz="14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번 지역 설정</a:t>
            </a:r>
            <a:endParaRPr lang="en-US" altLang="ko-KR" sz="14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B64053E-031F-1446-AAAB-F1FED7225684}"/>
              </a:ext>
            </a:extLst>
          </p:cNvPr>
          <p:cNvSpPr txBox="1">
            <a:spLocks/>
          </p:cNvSpPr>
          <p:nvPr/>
        </p:nvSpPr>
        <p:spPr>
          <a:xfrm>
            <a:off x="10493827" y="5308060"/>
            <a:ext cx="1635969" cy="443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0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5) 6) </a:t>
            </a:r>
            <a:r>
              <a:rPr lang="ko-KR" altLang="en-US" sz="10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조건 만족할 때 까지</a:t>
            </a:r>
            <a:endParaRPr lang="en-US" altLang="ko-KR" sz="10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F91B5CA-D2D9-7749-80AF-06068D4E183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9865489" y="2642505"/>
            <a:ext cx="933139" cy="7380"/>
          </a:xfrm>
          <a:prstGeom prst="line">
            <a:avLst/>
          </a:prstGeom>
          <a:ln w="1270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D3F44A73-BB2B-254E-8BF2-8B30E6C2530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663680" y="4493325"/>
            <a:ext cx="5169159" cy="0"/>
          </a:xfrm>
          <a:prstGeom prst="line">
            <a:avLst/>
          </a:prstGeom>
          <a:ln w="1270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FE0AF33-CD5E-104B-9366-7B18998EA20B}"/>
              </a:ext>
            </a:extLst>
          </p:cNvPr>
          <p:cNvCxnSpPr>
            <a:cxnSpLocks/>
          </p:cNvCxnSpPr>
          <p:nvPr/>
        </p:nvCxnSpPr>
        <p:spPr>
          <a:xfrm>
            <a:off x="10400443" y="5228709"/>
            <a:ext cx="323463" cy="0"/>
          </a:xfrm>
          <a:prstGeom prst="line">
            <a:avLst/>
          </a:prstGeom>
          <a:ln w="1270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4EC0C159-138C-0E44-81F4-5C209AD3A3AE}"/>
              </a:ext>
            </a:extLst>
          </p:cNvPr>
          <p:cNvCxnSpPr>
            <a:cxnSpLocks/>
          </p:cNvCxnSpPr>
          <p:nvPr/>
        </p:nvCxnSpPr>
        <p:spPr>
          <a:xfrm rot="10800000">
            <a:off x="5943603" y="4977477"/>
            <a:ext cx="4089934" cy="502463"/>
          </a:xfrm>
          <a:prstGeom prst="bentConnector3">
            <a:avLst>
              <a:gd name="adj1" fmla="val -8859"/>
            </a:avLst>
          </a:prstGeom>
          <a:ln w="1270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BCA8208E-D26C-5A4A-9F9A-E2156522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6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9D52DE-D22F-1149-9DB7-16EFCE251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8324"/>
            <a:ext cx="9944100" cy="22945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시설물의 효과가 가장 큰 지역을 선정할 수 있음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위험 지역은 몰려있는 경우가 있는데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en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Greedy Algorithm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 사용하지 않고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시설물 설치 효과를 반영하지 않고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단순히 저하되는 위험도가 큰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개의 지역을 선정했을 때 추천 지역이 몰리게 됨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 -&gt; </a:t>
            </a:r>
            <a:r>
              <a:rPr lang="en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Greedy Algorithm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 통해 이러한 현상을 예방 할 수 있음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6721071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Greedy Algorithm (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최적 위험 구역 선정 방법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효과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668510-37E9-EB4D-9581-68776927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0EA6FA-39EF-C541-ABCD-A6F0373C6874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- 2.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최적 위험 구역 선정 방법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오산시 현황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오산시 어린이 인구 및 차량 통계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640BF4EC-4907-9344-A9B6-CD483289B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567640"/>
              </p:ext>
            </p:extLst>
          </p:nvPr>
        </p:nvGraphicFramePr>
        <p:xfrm>
          <a:off x="633129" y="1722921"/>
          <a:ext cx="2617529" cy="2168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DDA296B1-FDFE-9841-959D-701BBB97FE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1105409"/>
              </p:ext>
            </p:extLst>
          </p:nvPr>
        </p:nvGraphicFramePr>
        <p:xfrm>
          <a:off x="3707866" y="1722921"/>
          <a:ext cx="2664052" cy="2313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218CB85E-913A-6147-811F-D7FA1A9D2E7F}"/>
              </a:ext>
            </a:extLst>
          </p:cNvPr>
          <p:cNvSpPr/>
          <p:nvPr/>
        </p:nvSpPr>
        <p:spPr>
          <a:xfrm rot="19882079">
            <a:off x="1163944" y="2582165"/>
            <a:ext cx="1859385" cy="288663"/>
          </a:xfrm>
          <a:prstGeom prst="rightArrow">
            <a:avLst/>
          </a:prstGeom>
          <a:solidFill>
            <a:srgbClr val="FF0000">
              <a:alpha val="4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C91BF-F458-9B42-B395-53251BE3B15C}"/>
              </a:ext>
            </a:extLst>
          </p:cNvPr>
          <p:cNvSpPr txBox="1"/>
          <p:nvPr/>
        </p:nvSpPr>
        <p:spPr>
          <a:xfrm>
            <a:off x="1659608" y="4121798"/>
            <a:ext cx="4113627" cy="48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000" b="1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</a:t>
            </a:r>
            <a:r>
              <a:rPr kumimoji="1" lang="ko-KR" altLang="en-US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인구 및 등록 차량 수 모두 증가</a:t>
            </a:r>
            <a:endParaRPr kumimoji="1" lang="en-US" altLang="ko-KR" sz="20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7A6C4-804F-4441-9128-9ADBCCC62CEF}"/>
              </a:ext>
            </a:extLst>
          </p:cNvPr>
          <p:cNvSpPr txBox="1"/>
          <p:nvPr/>
        </p:nvSpPr>
        <p:spPr>
          <a:xfrm>
            <a:off x="7885016" y="4122956"/>
            <a:ext cx="3204723" cy="48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교통사고 관련 법 제정</a:t>
            </a:r>
            <a:endParaRPr kumimoji="1" lang="en-US" altLang="ko-KR" sz="20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DC28B1F6-0FC1-6C41-BBEF-E98974723581}"/>
              </a:ext>
            </a:extLst>
          </p:cNvPr>
          <p:cNvSpPr/>
          <p:nvPr/>
        </p:nvSpPr>
        <p:spPr>
          <a:xfrm rot="20047749">
            <a:off x="4329252" y="2690272"/>
            <a:ext cx="1887884" cy="268334"/>
          </a:xfrm>
          <a:prstGeom prst="rightArrow">
            <a:avLst/>
          </a:prstGeom>
          <a:solidFill>
            <a:srgbClr val="FF0000">
              <a:alpha val="4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EBB70-B032-EC4A-9FCB-86D5DD7A8560}"/>
              </a:ext>
            </a:extLst>
          </p:cNvPr>
          <p:cNvSpPr txBox="1"/>
          <p:nvPr/>
        </p:nvSpPr>
        <p:spPr>
          <a:xfrm>
            <a:off x="7354021" y="1874181"/>
            <a:ext cx="1268296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민식이법</a:t>
            </a:r>
            <a:endParaRPr kumimoji="1" lang="en-US" altLang="ko-KR" sz="2400" b="1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1EC68E-9E66-2C4C-882F-163E7B37C776}"/>
              </a:ext>
            </a:extLst>
          </p:cNvPr>
          <p:cNvSpPr txBox="1"/>
          <p:nvPr/>
        </p:nvSpPr>
        <p:spPr>
          <a:xfrm>
            <a:off x="7354021" y="3051514"/>
            <a:ext cx="1268296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하준이법</a:t>
            </a:r>
            <a:endParaRPr kumimoji="1" lang="en-US" altLang="ko-KR" sz="2400" b="1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37B92-6337-4743-8E54-E30EDA82A247}"/>
              </a:ext>
            </a:extLst>
          </p:cNvPr>
          <p:cNvSpPr txBox="1"/>
          <p:nvPr/>
        </p:nvSpPr>
        <p:spPr>
          <a:xfrm>
            <a:off x="8737581" y="1780095"/>
            <a:ext cx="2927167" cy="7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ore-KR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</a:t>
            </a:r>
            <a:r>
              <a:rPr lang="ko-Kore-KR" altLang="ko-Kore-KR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린이보호구역 내 신호등과</a:t>
            </a:r>
            <a:endParaRPr lang="en-US" altLang="ko-Kore-KR" sz="16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ore-KR" altLang="ko-Kore-KR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과속단속카메라 설치 의무화</a:t>
            </a:r>
            <a:r>
              <a:rPr lang="ko-Kore-KR" altLang="en-US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등</a:t>
            </a:r>
            <a:endParaRPr kumimoji="1" lang="en-US" altLang="ko-KR" sz="16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BE76E0-42A9-0B40-A773-0B5F44C9B459}"/>
              </a:ext>
            </a:extLst>
          </p:cNvPr>
          <p:cNvSpPr txBox="1"/>
          <p:nvPr/>
        </p:nvSpPr>
        <p:spPr>
          <a:xfrm>
            <a:off x="8737580" y="2983350"/>
            <a:ext cx="2927167" cy="7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경사진 곳 고임목 비치 혹은</a:t>
            </a:r>
            <a:endParaRPr lang="en-US" altLang="ko-KR" sz="16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미끄럼 주의 </a:t>
            </a:r>
            <a:r>
              <a:rPr kumimoji="1" lang="ko-KR" altLang="en-US" sz="16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표지판 의무 설치</a:t>
            </a:r>
            <a:endParaRPr kumimoji="1" lang="en-US" altLang="ko-KR" sz="16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A8C9D2B-A0F3-D942-BBE5-3E730544EA56}"/>
              </a:ext>
            </a:extLst>
          </p:cNvPr>
          <p:cNvCxnSpPr>
            <a:cxnSpLocks/>
          </p:cNvCxnSpPr>
          <p:nvPr/>
        </p:nvCxnSpPr>
        <p:spPr>
          <a:xfrm>
            <a:off x="6896502" y="1510724"/>
            <a:ext cx="0" cy="32651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775EF8-43E9-674A-891F-BF3A49CD9C6B}"/>
              </a:ext>
            </a:extLst>
          </p:cNvPr>
          <p:cNvSpPr txBox="1"/>
          <p:nvPr/>
        </p:nvSpPr>
        <p:spPr>
          <a:xfrm>
            <a:off x="1932993" y="5373592"/>
            <a:ext cx="8730275" cy="638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교통사고 예방을 위한 새로운 예비책 및 대비책 필요 </a:t>
            </a:r>
            <a:endParaRPr kumimoji="1" lang="en-US" altLang="ko-KR" sz="28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079B77CB-584E-E245-85CB-D4EC06E4B465}"/>
              </a:ext>
            </a:extLst>
          </p:cNvPr>
          <p:cNvSpPr/>
          <p:nvPr/>
        </p:nvSpPr>
        <p:spPr>
          <a:xfrm rot="18897460">
            <a:off x="3830758" y="4711522"/>
            <a:ext cx="246867" cy="425513"/>
          </a:xfrm>
          <a:prstGeom prst="downArrow">
            <a:avLst/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B845C94C-14B7-174F-8D58-EBFFCC77A213}"/>
              </a:ext>
            </a:extLst>
          </p:cNvPr>
          <p:cNvSpPr/>
          <p:nvPr/>
        </p:nvSpPr>
        <p:spPr>
          <a:xfrm rot="2702540" flipH="1">
            <a:off x="8851914" y="4711522"/>
            <a:ext cx="246867" cy="425513"/>
          </a:xfrm>
          <a:prstGeom prst="downArrow">
            <a:avLst/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C932D8D-3852-7049-A7B2-4E259F4B8D42}"/>
              </a:ext>
            </a:extLst>
          </p:cNvPr>
          <p:cNvCxnSpPr>
            <a:cxnSpLocks/>
          </p:cNvCxnSpPr>
          <p:nvPr/>
        </p:nvCxnSpPr>
        <p:spPr>
          <a:xfrm>
            <a:off x="1932993" y="6134505"/>
            <a:ext cx="86066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E4074-15B3-3A4C-A705-CFC9328A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682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54B25F-2065-4D88-B5E2-FD874868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457" y="2771999"/>
            <a:ext cx="3672401" cy="381998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A6B77A-798A-4B25-80B1-855A9837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40" y="2772063"/>
            <a:ext cx="3692166" cy="3800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672107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Greedy Algorithm (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최적 위험 구역 선정 방법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효과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C92B0D-0BDF-284E-9338-C4661AE3B756}"/>
              </a:ext>
            </a:extLst>
          </p:cNvPr>
          <p:cNvSpPr/>
          <p:nvPr/>
        </p:nvSpPr>
        <p:spPr>
          <a:xfrm>
            <a:off x="37676" y="4058947"/>
            <a:ext cx="1367407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특정 지점에 몰림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441CD-8D90-1544-907A-B5AF4FFB0C62}"/>
              </a:ext>
            </a:extLst>
          </p:cNvPr>
          <p:cNvSpPr/>
          <p:nvPr/>
        </p:nvSpPr>
        <p:spPr>
          <a:xfrm>
            <a:off x="5537863" y="4122447"/>
            <a:ext cx="1966750" cy="61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vs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98ADFD-8A18-1845-980A-CC50AA779BC2}"/>
              </a:ext>
            </a:extLst>
          </p:cNvPr>
          <p:cNvSpPr/>
          <p:nvPr/>
        </p:nvSpPr>
        <p:spPr>
          <a:xfrm>
            <a:off x="4136871" y="1800152"/>
            <a:ext cx="3696700" cy="484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위험도가 가장 큰 </a:t>
            </a:r>
            <a:r>
              <a:rPr lang="en-US" altLang="ko-KR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20</a:t>
            </a:r>
            <a:r>
              <a:rPr lang="ko-KR" altLang="en-US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 지역 선정</a:t>
            </a:r>
            <a:endParaRPr lang="en-US" altLang="ko-KR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F532ED-E778-1D40-B245-FB39CED031D3}"/>
              </a:ext>
            </a:extLst>
          </p:cNvPr>
          <p:cNvSpPr/>
          <p:nvPr/>
        </p:nvSpPr>
        <p:spPr>
          <a:xfrm>
            <a:off x="1954438" y="2230706"/>
            <a:ext cx="3161608" cy="441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b="1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Greedy Algorithm </a:t>
            </a:r>
            <a:r>
              <a:rPr lang="ko-KR" altLang="en-US" sz="1600" b="1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사용 안한 경우</a:t>
            </a:r>
            <a:endParaRPr lang="en-US" altLang="ko-KR" sz="1600" b="1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A139B1-EBBE-7B40-B444-991F0B1FFA50}"/>
              </a:ext>
            </a:extLst>
          </p:cNvPr>
          <p:cNvSpPr/>
          <p:nvPr/>
        </p:nvSpPr>
        <p:spPr>
          <a:xfrm>
            <a:off x="3196142" y="5850402"/>
            <a:ext cx="402965" cy="375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2031814C-13DA-0D46-B9D3-DCB5BD4DE5F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241998" y="4523903"/>
            <a:ext cx="1954144" cy="151409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3">
            <a:extLst>
              <a:ext uri="{FF2B5EF4-FFF2-40B4-BE49-F238E27FC236}">
                <a16:creationId xmlns:a16="http://schemas.microsoft.com/office/drawing/2014/main" id="{3675097F-9B3C-AD41-8CA5-95120D69543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1405083" y="4200008"/>
            <a:ext cx="1992542" cy="1108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DC902AE-BB76-D14A-AB98-069ADB74FCDA}"/>
              </a:ext>
            </a:extLst>
          </p:cNvPr>
          <p:cNvSpPr/>
          <p:nvPr/>
        </p:nvSpPr>
        <p:spPr>
          <a:xfrm>
            <a:off x="8697410" y="3103107"/>
            <a:ext cx="1189392" cy="13067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98C8A6A-363C-1C40-A86D-491A287CBC89}"/>
              </a:ext>
            </a:extLst>
          </p:cNvPr>
          <p:cNvSpPr/>
          <p:nvPr/>
        </p:nvSpPr>
        <p:spPr>
          <a:xfrm>
            <a:off x="7342094" y="4594299"/>
            <a:ext cx="1855693" cy="13467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연결선 13">
            <a:extLst>
              <a:ext uri="{FF2B5EF4-FFF2-40B4-BE49-F238E27FC236}">
                <a16:creationId xmlns:a16="http://schemas.microsoft.com/office/drawing/2014/main" id="{4CAC9D2F-6C12-F944-A0C7-AF60D2D06760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197787" y="4950488"/>
            <a:ext cx="899893" cy="31719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3">
            <a:extLst>
              <a:ext uri="{FF2B5EF4-FFF2-40B4-BE49-F238E27FC236}">
                <a16:creationId xmlns:a16="http://schemas.microsoft.com/office/drawing/2014/main" id="{6529862B-1DC2-3B45-8994-4D5BBE1AC45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9886802" y="3756504"/>
            <a:ext cx="210878" cy="35430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642AA3-0B65-1242-A9AA-A9B4F5F845FB}"/>
              </a:ext>
            </a:extLst>
          </p:cNvPr>
          <p:cNvSpPr/>
          <p:nvPr/>
        </p:nvSpPr>
        <p:spPr>
          <a:xfrm>
            <a:off x="10052814" y="4079686"/>
            <a:ext cx="2115308" cy="76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3)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과정이 없는 경우에 비해 분산 추천을 해줌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32" name="모서리가 둥근 직사각형 15">
            <a:extLst>
              <a:ext uri="{FF2B5EF4-FFF2-40B4-BE49-F238E27FC236}">
                <a16:creationId xmlns:a16="http://schemas.microsoft.com/office/drawing/2014/main" id="{C9A464BE-72C7-4F23-87A3-27EC9D426D98}"/>
              </a:ext>
            </a:extLst>
          </p:cNvPr>
          <p:cNvSpPr/>
          <p:nvPr/>
        </p:nvSpPr>
        <p:spPr>
          <a:xfrm>
            <a:off x="3397625" y="3915123"/>
            <a:ext cx="1156582" cy="5697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3" name="직선 연결선[R] 4">
            <a:extLst>
              <a:ext uri="{FF2B5EF4-FFF2-40B4-BE49-F238E27FC236}">
                <a16:creationId xmlns:a16="http://schemas.microsoft.com/office/drawing/2014/main" id="{CA0B2C0D-697D-46A3-B974-47E1B52F92A3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C07CD-5121-9843-8B85-AD9E7477B1C4}"/>
              </a:ext>
            </a:extLst>
          </p:cNvPr>
          <p:cNvSpPr/>
          <p:nvPr/>
        </p:nvSpPr>
        <p:spPr>
          <a:xfrm>
            <a:off x="6689136" y="2242370"/>
            <a:ext cx="3161608" cy="441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b="1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Greedy Algorithm </a:t>
            </a:r>
            <a:r>
              <a:rPr lang="ko-KR" altLang="en-US" sz="1600" b="1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사용 한 경우</a:t>
            </a:r>
            <a:endParaRPr lang="en-US" altLang="ko-KR" sz="1600" b="1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4E67F-19B5-9648-8794-1D4A75AC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75CEA6-67D4-CC49-B5B3-94A7AE8F00C2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- 2.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최적 위험 구역 선정 방법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24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3">
            <a:extLst>
              <a:ext uri="{FF2B5EF4-FFF2-40B4-BE49-F238E27FC236}">
                <a16:creationId xmlns:a16="http://schemas.microsoft.com/office/drawing/2014/main" id="{4FEF4165-3324-9145-80E1-2268B4BC0E9A}"/>
              </a:ext>
            </a:extLst>
          </p:cNvPr>
          <p:cNvSpPr/>
          <p:nvPr/>
        </p:nvSpPr>
        <p:spPr>
          <a:xfrm>
            <a:off x="1903445" y="4822371"/>
            <a:ext cx="8154954" cy="1149218"/>
          </a:xfrm>
          <a:prstGeom prst="roundRect">
            <a:avLst>
              <a:gd name="adj" fmla="val 12444"/>
            </a:avLst>
          </a:prstGeom>
          <a:solidFill>
            <a:srgbClr val="FFFFFF">
              <a:alpha val="31765"/>
            </a:srgbClr>
          </a:solidFill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B6264AFD-AB16-4660-A43A-9AD0FD9B5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708271"/>
                <a:ext cx="10624457" cy="287305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6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 marL="514350" indent="-514350">
                  <a:lnSpc>
                    <a:spcPct val="150000"/>
                  </a:lnSpc>
                  <a:buAutoNum type="arabicParenR"/>
                </a:pP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Modern Model danger scale = 0 ~ 1       Classic Model danger scale =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</a:p>
              <a:p>
                <a:pPr marL="514350" indent="-514350">
                  <a:lnSpc>
                    <a:spcPct val="150000"/>
                  </a:lnSpc>
                  <a:buAutoNum type="arabicParenR"/>
                </a:pP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Classic Model danger scale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을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log odds 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값으로 볼 수 있으므로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, Modern Model danger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의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log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odds 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값을 구했다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.</a:t>
                </a:r>
              </a:p>
              <a:p>
                <a:pPr marL="514350" indent="-514350">
                  <a:lnSpc>
                    <a:spcPct val="150000"/>
                  </a:lnSpc>
                  <a:buAutoNum type="arabicParenR"/>
                </a:pP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Classic Model danger scale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의 경우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const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값을 없앴기 때문에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, Modern Model danger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의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log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odds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와 그 크기가 완전히 같다고 할 수는 없다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. 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그래서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Min Max scaling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을 통해서 그 크기를 맞춰주었다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.</a:t>
                </a:r>
              </a:p>
              <a:p>
                <a:pPr marL="514350" indent="-514350">
                  <a:lnSpc>
                    <a:spcPct val="150000"/>
                  </a:lnSpc>
                  <a:buAutoNum type="arabicParenR"/>
                </a:pP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위의 과정을 거쳐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scale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을 맞춘 다음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, </a:t>
                </a: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평균을 구해 위험도를 합쳤다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B6264AFD-AB16-4660-A43A-9AD0FD9B5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708271"/>
                <a:ext cx="10624457" cy="2873056"/>
              </a:xfrm>
              <a:blipFill>
                <a:blip r:embed="rId2"/>
                <a:stretch>
                  <a:fillRect l="-1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832593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Danger from Classic Model + Danger from Modern Model</a:t>
            </a:r>
          </a:p>
        </p:txBody>
      </p:sp>
      <p:cxnSp>
        <p:nvCxnSpPr>
          <p:cNvPr id="43" name="직선 연결선[R] 4">
            <a:extLst>
              <a:ext uri="{FF2B5EF4-FFF2-40B4-BE49-F238E27FC236}">
                <a16:creationId xmlns:a16="http://schemas.microsoft.com/office/drawing/2014/main" id="{CA0B2C0D-697D-46A3-B974-47E1B52F92A3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14F22371-0B3E-1947-8B4F-C1F37E88AF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942" y="4394718"/>
                <a:ext cx="8067870" cy="14851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lnSpc>
                    <a:spcPct val="150000"/>
                  </a:lnSpc>
                  <a:buFont typeface="Arial" panose="020B0604020202020204" pitchFamily="34" charset="0"/>
                  <a:buAutoNum type="arabicParenR"/>
                </a:pPr>
                <a:endParaRPr lang="en-US" altLang="ko-KR" sz="16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합쳐진 위험도 </a:t>
                </a:r>
                <a:r>
                  <a:rPr lang="en-US" altLang="ko-KR" sz="1600" dirty="0">
                    <a:latin typeface="12LotteMartDreamLight" panose="02020603020101020101" pitchFamily="18" charset="-127"/>
                    <a:ea typeface="12LotteMartDreamLight" panose="02020603020101020101" pitchFamily="18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900" i="1" smtClean="0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19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𝑀𝑖𝑛𝑀𝑎𝑥𝑆𝑐𝑎𝑙𝑖𝑛𝑔</m:t>
                        </m:r>
                        <m:d>
                          <m:d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  <m:t>𝐶𝑙𝑎𝑠𝑠𝑖𝑐</m:t>
                            </m:r>
                            <m:r>
                              <a:rPr lang="en-US" altLang="ko-KR" sz="1900" i="1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  <m:t> </m:t>
                            </m:r>
                            <m:r>
                              <a:rPr lang="en-US" altLang="ko-KR" sz="1900" i="1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  <m:t>𝐷𝑎𝑛𝑔𝑒𝑟</m:t>
                            </m:r>
                          </m:e>
                        </m:d>
                        <m:r>
                          <a:rPr lang="en-US" altLang="ko-KR" sz="19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 +</m:t>
                        </m:r>
                        <m:r>
                          <a:rPr lang="en-US" altLang="ko-KR" sz="1900" i="1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𝑀𝑖𝑛𝑀𝑎𝑥𝑆𝑐𝑎𝑙𝑖𝑛𝑔</m:t>
                        </m:r>
                        <m:d>
                          <m:d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900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  <m:t>log</m:t>
                            </m:r>
                            <m:r>
                              <a:rPr lang="en-US" altLang="ko-KR" sz="1900" i="1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altLang="ko-KR" sz="1900" i="1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𝑀𝑜𝑑𝑒𝑟𝑛</m:t>
                                </m:r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 </m:t>
                                </m:r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𝐷𝑎𝑛𝑔𝑒𝑟</m:t>
                                </m:r>
                              </m:num>
                              <m:den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1 − </m:t>
                                </m:r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𝑀𝑜𝑑𝑒𝑟𝑛</m:t>
                                </m:r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 </m:t>
                                </m:r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  <a:ea typeface="12LotteMartDreamLight" panose="02020603020101020101" pitchFamily="18" charset="-127"/>
                                  </a:rPr>
                                  <m:t>𝐷𝑎𝑛𝑔𝑒𝑟</m:t>
                                </m:r>
                              </m:den>
                            </m:f>
                            <m:r>
                              <a:rPr lang="en-US" altLang="ko-KR" sz="1900" i="1">
                                <a:latin typeface="Cambria Math" panose="02040503050406030204" pitchFamily="18" charset="0"/>
                                <a:ea typeface="12LotteMartDreamLight" panose="02020603020101020101" pitchFamily="18" charset="-127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en-US" altLang="ko-KR" sz="1900" i="1" smtClean="0">
                            <a:latin typeface="Cambria Math" panose="02040503050406030204" pitchFamily="18" charset="0"/>
                            <a:ea typeface="12LotteMartDreamLight" panose="02020603020101020101" pitchFamily="18" charset="-127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sz="16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ko-KR" sz="16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endParaRPr>
              </a:p>
            </p:txBody>
          </p:sp>
        </mc:Choice>
        <mc:Fallback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14F22371-0B3E-1947-8B4F-C1F37E88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942" y="4394718"/>
                <a:ext cx="8067870" cy="1485118"/>
              </a:xfrm>
              <a:prstGeom prst="rect">
                <a:avLst/>
              </a:prstGeom>
              <a:blipFill>
                <a:blip r:embed="rId3"/>
                <a:stretch>
                  <a:fillRect l="-4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402517B-E966-6E4E-9B4F-807079AD5980}"/>
              </a:ext>
            </a:extLst>
          </p:cNvPr>
          <p:cNvCxnSpPr/>
          <p:nvPr/>
        </p:nvCxnSpPr>
        <p:spPr>
          <a:xfrm>
            <a:off x="3974840" y="4432042"/>
            <a:ext cx="2341984" cy="0"/>
          </a:xfrm>
          <a:prstGeom prst="line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D43FC7-6667-4E44-AFD9-6783CB31CB8E}"/>
              </a:ext>
            </a:extLst>
          </p:cNvPr>
          <p:cNvCxnSpPr>
            <a:cxnSpLocks/>
          </p:cNvCxnSpPr>
          <p:nvPr/>
        </p:nvCxnSpPr>
        <p:spPr>
          <a:xfrm>
            <a:off x="5299788" y="4432042"/>
            <a:ext cx="0" cy="390329"/>
          </a:xfrm>
          <a:prstGeom prst="straightConnector1">
            <a:avLst/>
          </a:prstGeom>
          <a:ln w="19050"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4573CD1-54AD-284C-B802-AB84CBE2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19A371-5107-7E43-948B-2C62ACCC9F37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- 2.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최적 위험 구역 선정 방법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219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832593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Danger from Classic Model + Danger from Modern Model</a:t>
            </a:r>
          </a:p>
        </p:txBody>
      </p:sp>
      <p:cxnSp>
        <p:nvCxnSpPr>
          <p:cNvPr id="43" name="직선 연결선[R] 4">
            <a:extLst>
              <a:ext uri="{FF2B5EF4-FFF2-40B4-BE49-F238E27FC236}">
                <a16:creationId xmlns:a16="http://schemas.microsoft.com/office/drawing/2014/main" id="{CA0B2C0D-697D-46A3-B974-47E1B52F92A3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4">
            <a:extLst>
              <a:ext uri="{FF2B5EF4-FFF2-40B4-BE49-F238E27FC236}">
                <a16:creationId xmlns:a16="http://schemas.microsoft.com/office/drawing/2014/main" id="{60785BF6-1835-42C8-B263-335B49A57968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FF2278-21DF-4ECA-A83F-8989355C1624}"/>
              </a:ext>
            </a:extLst>
          </p:cNvPr>
          <p:cNvSpPr txBox="1"/>
          <p:nvPr/>
        </p:nvSpPr>
        <p:spPr>
          <a:xfrm>
            <a:off x="571619" y="2089452"/>
            <a:ext cx="2865143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Danger from Classic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30B74-E70D-4C64-B282-4839ED150854}"/>
              </a:ext>
            </a:extLst>
          </p:cNvPr>
          <p:cNvSpPr txBox="1"/>
          <p:nvPr/>
        </p:nvSpPr>
        <p:spPr>
          <a:xfrm>
            <a:off x="4664320" y="2089452"/>
            <a:ext cx="2978444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Danger from Modern Model</a:t>
            </a:r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D562C434-A068-41B4-8BB1-6C429AA3F2C0}"/>
              </a:ext>
            </a:extLst>
          </p:cNvPr>
          <p:cNvSpPr/>
          <p:nvPr/>
        </p:nvSpPr>
        <p:spPr>
          <a:xfrm>
            <a:off x="4796847" y="3679371"/>
            <a:ext cx="990597" cy="99059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69E6E1C3-96FA-46DE-B31A-6F2D6A2B9013}"/>
              </a:ext>
            </a:extLst>
          </p:cNvPr>
          <p:cNvSpPr/>
          <p:nvPr/>
        </p:nvSpPr>
        <p:spPr>
          <a:xfrm>
            <a:off x="10307296" y="3697213"/>
            <a:ext cx="954911" cy="9549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814D81D-17AF-4349-8A2D-0F27CB35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1" y="2569712"/>
            <a:ext cx="3268814" cy="328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5FEBEBC-DFE3-468C-A2C9-1A59306D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689" y="2569712"/>
            <a:ext cx="3363707" cy="338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5C825D7-3C3F-4278-A712-A7A3CFFAF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89" y="2569712"/>
            <a:ext cx="3360213" cy="33817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2BABC8-6FCA-462E-9652-45F669FF308A}"/>
              </a:ext>
            </a:extLst>
          </p:cNvPr>
          <p:cNvSpPr txBox="1"/>
          <p:nvPr/>
        </p:nvSpPr>
        <p:spPr>
          <a:xfrm>
            <a:off x="8697944" y="2089452"/>
            <a:ext cx="3218702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Danger from Modern + Classic</a:t>
            </a:r>
          </a:p>
        </p:txBody>
      </p:sp>
      <p:sp>
        <p:nvSpPr>
          <p:cNvPr id="27" name="더하기 기호 26">
            <a:extLst>
              <a:ext uri="{FF2B5EF4-FFF2-40B4-BE49-F238E27FC236}">
                <a16:creationId xmlns:a16="http://schemas.microsoft.com/office/drawing/2014/main" id="{E8B2A4BE-DED3-443E-BE59-2E834B95E291}"/>
              </a:ext>
            </a:extLst>
          </p:cNvPr>
          <p:cNvSpPr/>
          <p:nvPr/>
        </p:nvSpPr>
        <p:spPr>
          <a:xfrm>
            <a:off x="3621805" y="3752431"/>
            <a:ext cx="899693" cy="89969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같음 기호 27">
            <a:extLst>
              <a:ext uri="{FF2B5EF4-FFF2-40B4-BE49-F238E27FC236}">
                <a16:creationId xmlns:a16="http://schemas.microsoft.com/office/drawing/2014/main" id="{65919399-AB2E-4ECB-B10B-0E31BC4B2A61}"/>
              </a:ext>
            </a:extLst>
          </p:cNvPr>
          <p:cNvSpPr/>
          <p:nvPr/>
        </p:nvSpPr>
        <p:spPr>
          <a:xfrm>
            <a:off x="7835396" y="3831078"/>
            <a:ext cx="766640" cy="7666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9975E5-6B1D-5C47-9E12-050BF3F5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FB23BB-880E-8248-8076-417E2B5EE5E9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- 2.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최적 위험 구역 선정 방법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091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832593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Danger from Classic Model + Danger from Modern Model</a:t>
            </a:r>
          </a:p>
        </p:txBody>
      </p:sp>
      <p:cxnSp>
        <p:nvCxnSpPr>
          <p:cNvPr id="43" name="직선 연결선[R] 4">
            <a:extLst>
              <a:ext uri="{FF2B5EF4-FFF2-40B4-BE49-F238E27FC236}">
                <a16:creationId xmlns:a16="http://schemas.microsoft.com/office/drawing/2014/main" id="{CA0B2C0D-697D-46A3-B974-47E1B52F92A3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1EB4E0B-2098-46C6-999F-BD0AE99D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13" y="2363416"/>
            <a:ext cx="4245169" cy="41722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54D694-8CEB-46C4-9607-55393F30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05" y="2363416"/>
            <a:ext cx="4245169" cy="4172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2B37BE-1EC2-4404-B6E2-013F91F60282}"/>
              </a:ext>
            </a:extLst>
          </p:cNvPr>
          <p:cNvSpPr txBox="1"/>
          <p:nvPr/>
        </p:nvSpPr>
        <p:spPr>
          <a:xfrm>
            <a:off x="1238396" y="1913609"/>
            <a:ext cx="2865143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Danger from Classic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EBE62-425B-4367-9EA1-3216F81C18D9}"/>
              </a:ext>
            </a:extLst>
          </p:cNvPr>
          <p:cNvSpPr txBox="1"/>
          <p:nvPr/>
        </p:nvSpPr>
        <p:spPr>
          <a:xfrm>
            <a:off x="6070182" y="1913609"/>
            <a:ext cx="2978444" cy="443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Danger from Modern Model</a:t>
            </a: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C5957AB-9460-41DA-9145-5B8C03E966B0}"/>
              </a:ext>
            </a:extLst>
          </p:cNvPr>
          <p:cNvSpPr/>
          <p:nvPr/>
        </p:nvSpPr>
        <p:spPr>
          <a:xfrm>
            <a:off x="4776621" y="4000624"/>
            <a:ext cx="557391" cy="615928"/>
          </a:xfrm>
          <a:prstGeom prst="mathPlus">
            <a:avLst>
              <a:gd name="adj1" fmla="val 14101"/>
            </a:avLst>
          </a:prstGeom>
          <a:solidFill>
            <a:srgbClr val="6B6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같음 기호 11">
            <a:extLst>
              <a:ext uri="{FF2B5EF4-FFF2-40B4-BE49-F238E27FC236}">
                <a16:creationId xmlns:a16="http://schemas.microsoft.com/office/drawing/2014/main" id="{900D8332-4B8B-4982-8615-32768AD0639A}"/>
              </a:ext>
            </a:extLst>
          </p:cNvPr>
          <p:cNvSpPr/>
          <p:nvPr/>
        </p:nvSpPr>
        <p:spPr>
          <a:xfrm>
            <a:off x="9730967" y="3928252"/>
            <a:ext cx="493172" cy="743100"/>
          </a:xfrm>
          <a:prstGeom prst="mathEqual">
            <a:avLst>
              <a:gd name="adj1" fmla="val 9704"/>
              <a:gd name="adj2" fmla="val 11760"/>
            </a:avLst>
          </a:prstGeom>
          <a:solidFill>
            <a:srgbClr val="6B6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EC88B-FBCF-4DE4-8496-AEB2BD74C200}"/>
              </a:ext>
            </a:extLst>
          </p:cNvPr>
          <p:cNvSpPr/>
          <p:nvPr/>
        </p:nvSpPr>
        <p:spPr>
          <a:xfrm>
            <a:off x="472013" y="5736965"/>
            <a:ext cx="1362632" cy="81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A5626D-F459-4DF1-9953-17A2D658948D}"/>
              </a:ext>
            </a:extLst>
          </p:cNvPr>
          <p:cNvSpPr/>
          <p:nvPr/>
        </p:nvSpPr>
        <p:spPr>
          <a:xfrm>
            <a:off x="548635" y="5829939"/>
            <a:ext cx="1180499" cy="2776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보호구역</a:t>
            </a:r>
            <a:endParaRPr kumimoji="1" lang="ko-Kore-KR" altLang="en-US" sz="120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E5587B-3500-4752-9AD9-B502512FE206}"/>
              </a:ext>
            </a:extLst>
          </p:cNvPr>
          <p:cNvSpPr/>
          <p:nvPr/>
        </p:nvSpPr>
        <p:spPr>
          <a:xfrm>
            <a:off x="548636" y="6200889"/>
            <a:ext cx="1180499" cy="2776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일반 구역</a:t>
            </a:r>
            <a:endParaRPr kumimoji="1" lang="ko-Kore-KR" altLang="en-US" sz="1200" dirty="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D25D7E-1760-4F74-B7FF-32876DA76B1E}"/>
              </a:ext>
            </a:extLst>
          </p:cNvPr>
          <p:cNvSpPr/>
          <p:nvPr/>
        </p:nvSpPr>
        <p:spPr>
          <a:xfrm>
            <a:off x="5409905" y="5736965"/>
            <a:ext cx="1362632" cy="81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631AC-5984-4290-A946-F7EDE1B2D5ED}"/>
              </a:ext>
            </a:extLst>
          </p:cNvPr>
          <p:cNvSpPr/>
          <p:nvPr/>
        </p:nvSpPr>
        <p:spPr>
          <a:xfrm>
            <a:off x="5486527" y="5829939"/>
            <a:ext cx="1180499" cy="2776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보호구역</a:t>
            </a:r>
            <a:endParaRPr kumimoji="1" lang="ko-Kore-KR" altLang="en-US" sz="120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F61C9E-DB74-4C3C-AA68-F344BAB5966C}"/>
              </a:ext>
            </a:extLst>
          </p:cNvPr>
          <p:cNvSpPr/>
          <p:nvPr/>
        </p:nvSpPr>
        <p:spPr>
          <a:xfrm>
            <a:off x="5486528" y="6200889"/>
            <a:ext cx="1180499" cy="2776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일반 구역</a:t>
            </a:r>
            <a:endParaRPr kumimoji="1" lang="ko-Kore-KR" altLang="en-US" sz="1200" dirty="0">
              <a:solidFill>
                <a:schemeClr val="bg1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09604C-F10C-4D17-9AE7-DB7234A2362C}"/>
              </a:ext>
            </a:extLst>
          </p:cNvPr>
          <p:cNvSpPr txBox="1"/>
          <p:nvPr/>
        </p:nvSpPr>
        <p:spPr>
          <a:xfrm>
            <a:off x="10177484" y="3956245"/>
            <a:ext cx="2034531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최종 추천 지점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FE6942-1F7F-8B45-8E3F-821C8CAE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F47C9B-3E44-BC48-94B4-8E44750CFF65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- 2.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최적 위험 구역 선정 방법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811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3C9108-3FEF-B64C-AA24-BCF88A0EDC9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0" y="1242853"/>
            <a:ext cx="8033673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최종 선정 지점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(result_danger_loc(school[non-school]).csv)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1C9D81-1159-FC49-A56E-73BA2D04C3AD}"/>
              </a:ext>
            </a:extLst>
          </p:cNvPr>
          <p:cNvGrpSpPr/>
          <p:nvPr/>
        </p:nvGrpSpPr>
        <p:grpSpPr>
          <a:xfrm>
            <a:off x="527518" y="2143661"/>
            <a:ext cx="4181042" cy="4096704"/>
            <a:chOff x="527518" y="2115670"/>
            <a:chExt cx="4181042" cy="40967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FD18E46-16B8-4843-907E-3AEE35F40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518" y="2115670"/>
              <a:ext cx="4181042" cy="409462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946E20-EABA-4CCE-871D-AA8997F25E1E}"/>
                </a:ext>
              </a:extLst>
            </p:cNvPr>
            <p:cNvSpPr/>
            <p:nvPr/>
          </p:nvSpPr>
          <p:spPr>
            <a:xfrm>
              <a:off x="537886" y="5393093"/>
              <a:ext cx="1362632" cy="819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7E4E1C-0939-4035-B3AA-7721C6BD6616}"/>
                </a:ext>
              </a:extLst>
            </p:cNvPr>
            <p:cNvSpPr/>
            <p:nvPr/>
          </p:nvSpPr>
          <p:spPr>
            <a:xfrm>
              <a:off x="614508" y="5486067"/>
              <a:ext cx="1180499" cy="2776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bg1"/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어린이 보호구역</a:t>
              </a:r>
              <a:endParaRPr kumimoji="1" lang="ko-Kore-KR" altLang="en-US" sz="120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F9A4674-BCA0-467E-B004-6492DF508CDB}"/>
                </a:ext>
              </a:extLst>
            </p:cNvPr>
            <p:cNvSpPr/>
            <p:nvPr/>
          </p:nvSpPr>
          <p:spPr>
            <a:xfrm>
              <a:off x="614509" y="5857017"/>
              <a:ext cx="1180499" cy="27764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bg1"/>
                  </a:solidFill>
                  <a:latin typeface="12LotteMartDreamMedium" panose="02020603020101020101" pitchFamily="18" charset="-127"/>
                  <a:ea typeface="12LotteMartDreamMedium" panose="02020603020101020101" pitchFamily="18" charset="-127"/>
                </a:rPr>
                <a:t>일반 구역</a:t>
              </a:r>
              <a:endParaRPr kumimoji="1" lang="ko-Kore-KR" altLang="en-US" sz="1200" dirty="0">
                <a:solidFill>
                  <a:schemeClr val="bg1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2F2ABF-2A0E-4EA7-8D26-470374BE2ABB}"/>
              </a:ext>
            </a:extLst>
          </p:cNvPr>
          <p:cNvSpPr txBox="1"/>
          <p:nvPr/>
        </p:nvSpPr>
        <p:spPr>
          <a:xfrm>
            <a:off x="4765786" y="2090062"/>
            <a:ext cx="3621741" cy="1589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1)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 지점에 미리 과속 카메라와 과속방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지턱이 설치된 경우가 없음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이미 설치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 돼있는 경우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decay factor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에 의해 그 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영향이 감소 되기 때문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07CFCF3-97BD-4A1E-97BC-61B565E2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753" y="2426384"/>
            <a:ext cx="3621741" cy="77491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CBC7AC-E0B6-4329-BE26-8A1BAB39D80C}"/>
              </a:ext>
            </a:extLst>
          </p:cNvPr>
          <p:cNvSpPr/>
          <p:nvPr/>
        </p:nvSpPr>
        <p:spPr>
          <a:xfrm>
            <a:off x="5038020" y="3313631"/>
            <a:ext cx="3785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다만</a:t>
            </a:r>
            <a:r>
              <a:rPr kumimoji="1" lang="en-US" altLang="ko-KR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2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데이터에 없는 과속방지턱이 설치돼 있는 경우를 구글 스트리트뷰를 통해서 확인할 수 있었음</a:t>
            </a:r>
            <a:endParaRPr kumimoji="1" lang="en-US" altLang="ko-KR" sz="12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3A3CA7-109C-405A-BC89-875B7253B4E9}"/>
              </a:ext>
            </a:extLst>
          </p:cNvPr>
          <p:cNvSpPr txBox="1"/>
          <p:nvPr/>
        </p:nvSpPr>
        <p:spPr>
          <a:xfrm>
            <a:off x="4765786" y="3903942"/>
            <a:ext cx="464027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2)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같은 지점 중복 추천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모여 있는 지점 추천 경우 드묾 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-&gt; greedy algorithm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기반 추천의 영향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40" name="모서리가 둥근 직사각형 30">
            <a:extLst>
              <a:ext uri="{FF2B5EF4-FFF2-40B4-BE49-F238E27FC236}">
                <a16:creationId xmlns:a16="http://schemas.microsoft.com/office/drawing/2014/main" id="{08397C2E-0CB9-4C0E-AE72-08F2AC8FBD2E}"/>
              </a:ext>
            </a:extLst>
          </p:cNvPr>
          <p:cNvSpPr/>
          <p:nvPr/>
        </p:nvSpPr>
        <p:spPr>
          <a:xfrm>
            <a:off x="5073163" y="4550061"/>
            <a:ext cx="6842655" cy="1705563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2148A209-396B-4047-981F-0DD907174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003" y="4575740"/>
            <a:ext cx="6796091" cy="171353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예방 요소별 영향 범위와 교통 안전 시설이 중복 설치 됐을 때 영향이 감소되는 정도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(1- decay factor)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를 조절하면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한 지역에 몰려서 추천하는 현상을 제어할 수 있다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영향 범위를 넓히고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decay factor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의 크기를 줄인다면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보다 넓은 지역에 대한 추천이 가능하다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다만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너무 넓게 추천하는 경우 현실에 맞지 않는 추천을 할 확률이 높아지기 때문에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 추천되는 결과를 보고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적절한 수치를 찾는 것이 중요하다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또한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find_seq_opt_set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함수의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number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인자를 조정하면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개 이상의 지점을 선정할 수 있다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많은 지점을 추천 받고 그 중에 원하는 지역을 선택할 수 있다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위에서 언급한 요소를 바꾸어 여러 번 실험을 하고 행정적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재정적으로 최적화된 선택을 내리면 된다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</a:p>
          <a:p>
            <a:pPr marL="0" indent="0">
              <a:lnSpc>
                <a:spcPct val="125000"/>
              </a:lnSpc>
              <a:buNone/>
            </a:pPr>
            <a:endParaRPr lang="ko-KR" altLang="en-US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24C350F3-C2E6-814F-B414-EFDADC49869E}"/>
              </a:ext>
            </a:extLst>
          </p:cNvPr>
          <p:cNvCxnSpPr/>
          <p:nvPr/>
        </p:nvCxnSpPr>
        <p:spPr>
          <a:xfrm rot="16200000" flipV="1">
            <a:off x="791043" y="6298235"/>
            <a:ext cx="228048" cy="130629"/>
          </a:xfrm>
          <a:prstGeom prst="bentConnector3">
            <a:avLst>
              <a:gd name="adj1" fmla="val -3191"/>
            </a:avLst>
          </a:prstGeom>
          <a:ln w="12700">
            <a:solidFill>
              <a:srgbClr val="6B6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AFD196-214A-7447-81CD-A2759FCB8A85}"/>
              </a:ext>
            </a:extLst>
          </p:cNvPr>
          <p:cNvSpPr txBox="1"/>
          <p:nvPr/>
        </p:nvSpPr>
        <p:spPr>
          <a:xfrm>
            <a:off x="912579" y="6322294"/>
            <a:ext cx="35661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6B6DCD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우리 모델의 최적화된 선택을 지도에 시각화한 것</a:t>
            </a:r>
            <a:endParaRPr kumimoji="1" lang="en-US" altLang="ko-KR" sz="1400" dirty="0">
              <a:solidFill>
                <a:srgbClr val="6B6DCD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36EC9B1-CAB8-494D-AF24-869463CE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752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6567824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사고원인 파악 및 사고 저감 시설물 설치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사고 예방</a:t>
            </a:r>
            <a:endParaRPr lang="en-US" altLang="ko-KR" sz="2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2363AB-6A35-4F67-81C1-B53C5F45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2" y="1977708"/>
            <a:ext cx="6904652" cy="2344319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구글 스트리트 뷰를 통해서 실제 지리적 특성 파악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의 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beta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값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 이용해 각 변수 별 영향 정도 파악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Lime Package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를 이용해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Model(XGBoost)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의 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지역적 변수 영향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파악                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 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-&gt;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초록색 막대는 사고를 증가시킨 정도를 빨간색 막대는 감소시킨 정도를 나타냄</a:t>
            </a: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955309-61A9-4100-8675-7832017FF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2" y="2196914"/>
            <a:ext cx="3516479" cy="23443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5BA8A4-C529-6942-97E2-0157C9676E17}"/>
              </a:ext>
            </a:extLst>
          </p:cNvPr>
          <p:cNvSpPr/>
          <p:nvPr/>
        </p:nvSpPr>
        <p:spPr>
          <a:xfrm>
            <a:off x="1054357" y="4935012"/>
            <a:ext cx="10440956" cy="1274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이러한 근거를 바탕으로 사고원인을 파악하고 사고 저감 시설물 설치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및 사고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예방 계획 수립</a:t>
            </a: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추천 지역에는 과속 단속 카메라가 없고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차량의 과속을 사진과 변수만으로 판단하기 어려우므로 과속 카메라는 기본적으로 설치를 가정하고 다른 시설물 및 예방 계획 추천</a:t>
            </a: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8" name="왼쪽 대괄호[L] 7">
            <a:extLst>
              <a:ext uri="{FF2B5EF4-FFF2-40B4-BE49-F238E27FC236}">
                <a16:creationId xmlns:a16="http://schemas.microsoft.com/office/drawing/2014/main" id="{93CE6165-04E3-7042-8E0E-8B5DD62DB483}"/>
              </a:ext>
            </a:extLst>
          </p:cNvPr>
          <p:cNvSpPr/>
          <p:nvPr/>
        </p:nvSpPr>
        <p:spPr>
          <a:xfrm>
            <a:off x="4326112" y="2329897"/>
            <a:ext cx="152580" cy="2064820"/>
          </a:xfrm>
          <a:prstGeom prst="leftBracket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왼쪽 대괄호[L] 9">
            <a:extLst>
              <a:ext uri="{FF2B5EF4-FFF2-40B4-BE49-F238E27FC236}">
                <a16:creationId xmlns:a16="http://schemas.microsoft.com/office/drawing/2014/main" id="{90861F88-9C3B-5946-9CBF-5262DB7B8451}"/>
              </a:ext>
            </a:extLst>
          </p:cNvPr>
          <p:cNvSpPr/>
          <p:nvPr/>
        </p:nvSpPr>
        <p:spPr>
          <a:xfrm flipH="1">
            <a:off x="11131239" y="2329897"/>
            <a:ext cx="152580" cy="2064820"/>
          </a:xfrm>
          <a:prstGeom prst="leftBracket">
            <a:avLst/>
          </a:prstGeom>
          <a:ln w="19050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3B42F7-DCF7-DB46-BC31-70450E91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C8B628-22BF-574A-8D00-C6A3F7B16B63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361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2493E5D-4841-7B46-9DBF-E9947839B597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81718-436D-E747-97C0-D898C392234C}"/>
              </a:ext>
            </a:extLst>
          </p:cNvPr>
          <p:cNvSpPr txBox="1"/>
          <p:nvPr/>
        </p:nvSpPr>
        <p:spPr>
          <a:xfrm>
            <a:off x="411081" y="1242853"/>
            <a:ext cx="6752169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보호구역 외 어린이 교통사고 위험지역 </a:t>
            </a:r>
            <a:r>
              <a:rPr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20</a:t>
            </a:r>
            <a:r>
              <a:rPr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개소</a:t>
            </a:r>
            <a:endParaRPr lang="ko-Kore-KR" altLang="en-US" sz="2400" b="1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E546CA4-C3CE-4446-85C6-F5ACF19D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CA1F109-D42E-004A-9E28-F397A61B3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49904"/>
              </p:ext>
            </p:extLst>
          </p:nvPr>
        </p:nvGraphicFramePr>
        <p:xfrm>
          <a:off x="1080795" y="1888631"/>
          <a:ext cx="10030409" cy="4868935"/>
        </p:xfrm>
        <a:graphic>
          <a:graphicData uri="http://schemas.openxmlformats.org/drawingml/2006/table">
            <a:tbl>
              <a:tblPr/>
              <a:tblGrid>
                <a:gridCol w="649592">
                  <a:extLst>
                    <a:ext uri="{9D8B030D-6E8A-4147-A177-3AD203B41FA5}">
                      <a16:colId xmlns:a16="http://schemas.microsoft.com/office/drawing/2014/main" val="3183607722"/>
                    </a:ext>
                  </a:extLst>
                </a:gridCol>
                <a:gridCol w="2292658">
                  <a:extLst>
                    <a:ext uri="{9D8B030D-6E8A-4147-A177-3AD203B41FA5}">
                      <a16:colId xmlns:a16="http://schemas.microsoft.com/office/drawing/2014/main" val="546742360"/>
                    </a:ext>
                  </a:extLst>
                </a:gridCol>
                <a:gridCol w="1853237">
                  <a:extLst>
                    <a:ext uri="{9D8B030D-6E8A-4147-A177-3AD203B41FA5}">
                      <a16:colId xmlns:a16="http://schemas.microsoft.com/office/drawing/2014/main" val="1908078911"/>
                    </a:ext>
                  </a:extLst>
                </a:gridCol>
                <a:gridCol w="1853237">
                  <a:extLst>
                    <a:ext uri="{9D8B030D-6E8A-4147-A177-3AD203B41FA5}">
                      <a16:colId xmlns:a16="http://schemas.microsoft.com/office/drawing/2014/main" val="1779475189"/>
                    </a:ext>
                  </a:extLst>
                </a:gridCol>
                <a:gridCol w="649592">
                  <a:extLst>
                    <a:ext uri="{9D8B030D-6E8A-4147-A177-3AD203B41FA5}">
                      <a16:colId xmlns:a16="http://schemas.microsoft.com/office/drawing/2014/main" val="1983256626"/>
                    </a:ext>
                  </a:extLst>
                </a:gridCol>
                <a:gridCol w="2732093">
                  <a:extLst>
                    <a:ext uri="{9D8B030D-6E8A-4147-A177-3AD203B41FA5}">
                      <a16:colId xmlns:a16="http://schemas.microsoft.com/office/drawing/2014/main" val="844743435"/>
                    </a:ext>
                  </a:extLst>
                </a:gridCol>
              </a:tblGrid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위험순위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시설명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/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주소지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x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좌표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(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위도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)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y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좌표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(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경도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)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반경범위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설치시설물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008877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운암제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근린공원 로터리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37.14876093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127.0780966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횡단보도 섬</a:t>
                      </a:r>
                      <a:endParaRPr lang="ko-KR" altLang="en-US" sz="80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856296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대원동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541-27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사거리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37.13564736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127.07810490000000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횡단보도 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441620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하이스트 학원 사거리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37.14636213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127.0744211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보행자신호등 타이머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464806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오산대학교 이야피시존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37.15698874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127.06089580000000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endParaRPr lang="ko-KR" altLang="en-US" sz="80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543232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오산대학교 이야피시존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37.15698874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127.06089580000000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312670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운암주공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단지 아파트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37.15886635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127.08353430000000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서행표지판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614473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운암주공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단지 아파트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37.15886635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127.08353430000000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다리 아래와 횡단보도 쪽 가로등 설치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822915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청명 태권도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37.17492834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127.05063170000000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주차장 건설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652222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청명 태권도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37.17492834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127.05063170000000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주정차 단속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280531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청명 태권도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37.17492834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127.05063170000000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횡단보도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(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재설치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)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787051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청명 태권도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37.17492834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127.05063170000000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81351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청명 태권도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37.17492834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127.05063170000000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912469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원동 오산로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190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번길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37.14401629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127.07178470000000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횡단보도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800576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8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밀머리로 사거리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37.13696614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127.0782307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신호위반 단속카메라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023793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9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남촌 주유소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37.15004651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127.0615416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차량 진입로 구분 표시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304453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해법 수학교실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37.14878967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127.0747858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횡단보도 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17911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해법 수학교실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37.14878967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127.0747858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하원 시간 교통정리 인력 투입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675740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11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오산 시청 사거리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37.14875217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127.07619960000000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주정차 단속카메라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584847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세남로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14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번길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37.19016981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127.04334740000000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정지선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(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재설치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)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024187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세남로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14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번길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37.19016981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127.04334740000000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횡단보도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097548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세남로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14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번길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37.19016981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127.04334740000000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828375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세남로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14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번길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37.19016981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127.04334740000000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과속단속 카메라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088093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13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메가박스 오산점 앞 사거리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37.14257516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127.07323820000000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차량 진입로 구분 표시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848095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14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운암 문고 앞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37.14789142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127.0744773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62669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15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대원동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223-2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37.12860873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127.0687122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980835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15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대원동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223-2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37.12860873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127.0687122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도로반사경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043942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15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대원동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223-2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37.12860873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127.0687122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192170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16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pc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토랑 앞 사거리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37.14455842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127.0685077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636629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운암 제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4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어린이공원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37.15130407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127.07458570000000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01525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운암 제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4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어린이공원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37.15130407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127.07458570000000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주정차 단속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358785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18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경기도 오산시 남촌동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113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37.15599117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127.0523949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횡단보도 섬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011943"/>
                  </a:ext>
                </a:extLst>
              </a:tr>
              <a:tr h="1497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19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경기도 오산시 남촌동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624-6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37.14760702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127.06655820000000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도로반사경</a:t>
                      </a:r>
                      <a:endParaRPr lang="ko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337902"/>
                  </a:ext>
                </a:extLst>
              </a:tr>
              <a:tr h="1143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20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브레인 투 브레인 학원</a:t>
                      </a:r>
                      <a:endParaRPr lang="ko-KR" altLang="en-US" sz="80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37.14993025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127.0745429</a:t>
                      </a:r>
                      <a:endParaRPr lang="ko-Kore-KR" altLang="en-US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80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80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주정차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 단속</a:t>
                      </a:r>
                      <a:endParaRPr lang="ko-KR" altLang="en-US" sz="80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5375" marR="5375" marT="5375" marB="53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685079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EF00FD-C4AC-6846-92F7-447582FD801E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856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2493E5D-4841-7B46-9DBF-E9947839B597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81718-436D-E747-97C0-D898C392234C}"/>
              </a:ext>
            </a:extLst>
          </p:cNvPr>
          <p:cNvSpPr txBox="1"/>
          <p:nvPr/>
        </p:nvSpPr>
        <p:spPr>
          <a:xfrm>
            <a:off x="411081" y="1242853"/>
            <a:ext cx="7526419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보호구역 중 교통안전시설물 우선 설치 지역 </a:t>
            </a:r>
            <a:r>
              <a:rPr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20</a:t>
            </a:r>
            <a:r>
              <a:rPr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개소</a:t>
            </a:r>
            <a:endParaRPr lang="ko-Kore-KR" altLang="en-US" sz="2400" b="1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1FE13-970A-6E44-9E78-02097723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FFDD28E-9700-E441-B589-2549F6840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21071"/>
              </p:ext>
            </p:extLst>
          </p:nvPr>
        </p:nvGraphicFramePr>
        <p:xfrm>
          <a:off x="1044953" y="1900395"/>
          <a:ext cx="10030488" cy="4847830"/>
        </p:xfrm>
        <a:graphic>
          <a:graphicData uri="http://schemas.openxmlformats.org/drawingml/2006/table">
            <a:tbl>
              <a:tblPr/>
              <a:tblGrid>
                <a:gridCol w="757924">
                  <a:extLst>
                    <a:ext uri="{9D8B030D-6E8A-4147-A177-3AD203B41FA5}">
                      <a16:colId xmlns:a16="http://schemas.microsoft.com/office/drawing/2014/main" val="1769518918"/>
                    </a:ext>
                  </a:extLst>
                </a:gridCol>
                <a:gridCol w="2235798">
                  <a:extLst>
                    <a:ext uri="{9D8B030D-6E8A-4147-A177-3AD203B41FA5}">
                      <a16:colId xmlns:a16="http://schemas.microsoft.com/office/drawing/2014/main" val="3171277946"/>
                    </a:ext>
                  </a:extLst>
                </a:gridCol>
                <a:gridCol w="1807266">
                  <a:extLst>
                    <a:ext uri="{9D8B030D-6E8A-4147-A177-3AD203B41FA5}">
                      <a16:colId xmlns:a16="http://schemas.microsoft.com/office/drawing/2014/main" val="3050052528"/>
                    </a:ext>
                  </a:extLst>
                </a:gridCol>
                <a:gridCol w="1807266">
                  <a:extLst>
                    <a:ext uri="{9D8B030D-6E8A-4147-A177-3AD203B41FA5}">
                      <a16:colId xmlns:a16="http://schemas.microsoft.com/office/drawing/2014/main" val="663842489"/>
                    </a:ext>
                  </a:extLst>
                </a:gridCol>
                <a:gridCol w="757924">
                  <a:extLst>
                    <a:ext uri="{9D8B030D-6E8A-4147-A177-3AD203B41FA5}">
                      <a16:colId xmlns:a16="http://schemas.microsoft.com/office/drawing/2014/main" val="1408021329"/>
                    </a:ext>
                  </a:extLst>
                </a:gridCol>
                <a:gridCol w="2664310">
                  <a:extLst>
                    <a:ext uri="{9D8B030D-6E8A-4147-A177-3AD203B41FA5}">
                      <a16:colId xmlns:a16="http://schemas.microsoft.com/office/drawing/2014/main" val="2173255922"/>
                    </a:ext>
                  </a:extLst>
                </a:gridCol>
              </a:tblGrid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위험순위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시설명</a:t>
                      </a:r>
                      <a:r>
                        <a:rPr lang="en-US" altLang="ko-KR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/</a:t>
                      </a:r>
                      <a:r>
                        <a:rPr lang="ko-KR" altLang="en-US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주소지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x</a:t>
                      </a:r>
                      <a:r>
                        <a:rPr lang="ko-KR" altLang="en-US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좌표</a:t>
                      </a:r>
                      <a:r>
                        <a:rPr lang="en-US" altLang="ko-KR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(</a:t>
                      </a:r>
                      <a:r>
                        <a:rPr lang="ko-KR" altLang="en-US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위도</a:t>
                      </a:r>
                      <a:r>
                        <a:rPr lang="en-US" altLang="ko-KR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)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y</a:t>
                      </a:r>
                      <a:r>
                        <a:rPr lang="ko-KR" altLang="en-US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좌표</a:t>
                      </a:r>
                      <a:r>
                        <a:rPr lang="en-US" altLang="ko-KR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(</a:t>
                      </a:r>
                      <a:r>
                        <a:rPr lang="ko-KR" altLang="en-US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경도</a:t>
                      </a:r>
                      <a:r>
                        <a:rPr lang="en-US" altLang="ko-KR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)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반경범위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설치시설물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217141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스윗젠 아파트 진입 삼거리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37.132602500000000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127.0690898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endParaRPr lang="ko-KR" altLang="en-US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436823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스윗젠 아파트 진입 삼거리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37.132602500000000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127.0690898</a:t>
                      </a:r>
                      <a:endParaRPr lang="ko-Kore-KR" altLang="en-US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주정차 단속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656670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메가박스 오산점 앞 오거리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37.14141408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127.07347</a:t>
                      </a:r>
                      <a:endParaRPr lang="ko-Kore-KR" altLang="en-US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주정차 단속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155854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오산시 중앙 도서관 앞 사거리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37.15441431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127.0774905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170662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4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원동 초등학교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37.13563196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127.0689614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516679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한라 합기도 사거리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37.13137992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127.0683261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보행자신호등 타이머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131089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6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잔다리 마을 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</a:t>
                      </a:r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단지 정문 사거리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37.18633191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127.0412965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998642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7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해와 달 어린이집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37.13088399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127.0694831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668717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7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해와 달 어린이집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37.13088399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127.0694831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횡단보도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43530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운암제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</a:t>
                      </a:r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근린공원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37.15619186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127.0768717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주정차 단속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824195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9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오산원일중학교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37.13894774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127.0729148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주정차 단속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28299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9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오산원일중학교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37.13894774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127.0729148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131800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시립은여울어린이집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37.1709915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127.06604840000000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주정차 단속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198434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시립은여울어린이집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37.1709915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127.06604840000000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보행자신호등 타이머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765224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운산초등학교 사거리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37.15335817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127.0769946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우회전을 위한 </a:t>
                      </a:r>
                      <a:r>
                        <a:rPr lang="ko-KR" altLang="en-US" sz="1050" dirty="0" err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교통섬</a:t>
                      </a:r>
                      <a:endParaRPr lang="ko-KR" altLang="en-US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998797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오산유치원 사거리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37.15259178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127.06861540000000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460970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13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성산초등학교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37.14851753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127.06579070000000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48427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14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오산초등학교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37.14566459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127.04920690000000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(</a:t>
                      </a:r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이미 설치됨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)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75439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15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뮤엠영어학원 앞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37.17641445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127.0453994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223198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16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운암현대아파트 외곽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37.15347008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127.0758706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656839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17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E1 </a:t>
                      </a:r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충전소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(</a:t>
                      </a:r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주유소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)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37.13781261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127.0733419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신호등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281174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밀머리로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21</a:t>
                      </a:r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번길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37.14133602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127.076298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횡단보도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97823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밀머리로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21</a:t>
                      </a:r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번길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37.14133602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127.076298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과속방지턱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(</a:t>
                      </a:r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재설치</a:t>
                      </a:r>
                      <a:r>
                        <a:rPr lang="en-US" altLang="ko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)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4935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19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한국전력공사 사거리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37.1359171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127.0729756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도로반사경</a:t>
                      </a:r>
                      <a:endParaRPr lang="ko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199527"/>
                  </a:ext>
                </a:extLst>
              </a:tr>
              <a:tr h="186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20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err="1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오산대교</a:t>
                      </a:r>
                      <a:r>
                        <a:rPr lang="ko-KR" altLang="en-US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 진입 사거리</a:t>
                      </a:r>
                      <a:endParaRPr lang="ko-KR" altLang="en-US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37.15483885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127.06834950000000</a:t>
                      </a:r>
                      <a:endParaRPr lang="ko-Kore-KR" altLang="en-US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50M</a:t>
                      </a:r>
                      <a:endParaRPr lang="en" sz="105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solidFill>
                            <a:srgbClr val="000000"/>
                          </a:solidFill>
                          <a:effectLst/>
                          <a:latin typeface="12LotteMartDreamLight" panose="02020603020101020101" pitchFamily="18" charset="-127"/>
                          <a:ea typeface="12LotteMartDreamLight" panose="02020603020101020101" pitchFamily="18" charset="-127"/>
                        </a:rPr>
                        <a:t>가드펜스</a:t>
                      </a:r>
                      <a:endParaRPr lang="ko-KR" altLang="en-US" sz="1050" dirty="0">
                        <a:effectLst/>
                        <a:latin typeface="12LotteMartDreamLight" panose="02020603020101020101" pitchFamily="18" charset="-127"/>
                        <a:ea typeface="12LotteMartDreamLight" panose="02020603020101020101" pitchFamily="18" charset="-127"/>
                      </a:endParaRPr>
                    </a:p>
                  </a:txBody>
                  <a:tcPr marL="3109" marR="3109" marT="3109" marB="3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35279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E3954E-65E6-D847-A77E-7FB94CBFC93D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751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30">
            <a:extLst>
              <a:ext uri="{FF2B5EF4-FFF2-40B4-BE49-F238E27FC236}">
                <a16:creationId xmlns:a16="http://schemas.microsoft.com/office/drawing/2014/main" id="{DE95BE6C-FA3D-B545-A593-65AE8E54B264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520007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(37.14876093424389,127.0780965666262)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9C711D-7909-4134-B982-71FFD6949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r="50111" b="4093"/>
          <a:stretch/>
        </p:blipFill>
        <p:spPr>
          <a:xfrm>
            <a:off x="457201" y="1928388"/>
            <a:ext cx="4646705" cy="460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70DA2E-B72F-4CAD-9CF8-BB6D1B1D0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71" y="3932961"/>
            <a:ext cx="3779999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92DC34-9B24-46B6-8657-B28747FF2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07" y="1943096"/>
            <a:ext cx="5916000" cy="177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528502-AEF8-40BF-B3B7-2123273E7AC2}"/>
              </a:ext>
            </a:extLst>
          </p:cNvPr>
          <p:cNvSpPr txBox="1"/>
          <p:nvPr/>
        </p:nvSpPr>
        <p:spPr>
          <a:xfrm>
            <a:off x="8657767" y="4894629"/>
            <a:ext cx="3329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차선 수 너무 많음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횡단보도 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B42E3-F6F7-A34E-9D59-56DC856A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2DFAA-583D-8547-9DE7-D4454F73286D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146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CCE6F200-07D6-1B42-BDE5-9F7F3F811753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6819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(37.13564736366382,127.07810487063074)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2AD564-3297-49D9-AA73-CD4CD09E8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7" r="50000" b="4327"/>
          <a:stretch/>
        </p:blipFill>
        <p:spPr>
          <a:xfrm>
            <a:off x="457201" y="1928388"/>
            <a:ext cx="4681925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667A2A-871A-4B05-91E5-3F2EE0176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85" y="3921274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786956-9BBD-4BF7-9A75-259687514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163" y="1947049"/>
            <a:ext cx="5916000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9CCFC4-BACE-43A9-8B2B-27877E9C9DC1}"/>
              </a:ext>
            </a:extLst>
          </p:cNvPr>
          <p:cNvSpPr txBox="1"/>
          <p:nvPr/>
        </p:nvSpPr>
        <p:spPr>
          <a:xfrm>
            <a:off x="9000972" y="4888886"/>
            <a:ext cx="2642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/>
            </a:lvl1pPr>
          </a:lstStyle>
          <a:p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차선 수 너무 많음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r>
              <a:rPr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횡단보도 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B3C0FE-4C7F-5945-B09D-60102841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DED0BB-9087-B046-9575-39170BC826E3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43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오산시 현황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-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사고 발생 경향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출처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191E7E-DDE4-9F4E-89E8-909305D9643C}"/>
              </a:ext>
            </a:extLst>
          </p:cNvPr>
          <p:cNvGrpSpPr/>
          <p:nvPr/>
        </p:nvGrpSpPr>
        <p:grpSpPr>
          <a:xfrm>
            <a:off x="1255680" y="1907751"/>
            <a:ext cx="3317207" cy="3323361"/>
            <a:chOff x="1239185" y="1606550"/>
            <a:chExt cx="3866327" cy="38735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7AB1212-0980-1042-8D8A-BD1852792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9185" y="1606550"/>
              <a:ext cx="3866327" cy="38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원형 5">
              <a:extLst>
                <a:ext uri="{FF2B5EF4-FFF2-40B4-BE49-F238E27FC236}">
                  <a16:creationId xmlns:a16="http://schemas.microsoft.com/office/drawing/2014/main" id="{C261F8E1-B0E1-A947-860D-903699AA30F3}"/>
                </a:ext>
              </a:extLst>
            </p:cNvPr>
            <p:cNvSpPr/>
            <p:nvPr/>
          </p:nvSpPr>
          <p:spPr>
            <a:xfrm rot="5400000">
              <a:off x="1655542" y="2040556"/>
              <a:ext cx="3060837" cy="3022333"/>
            </a:xfrm>
            <a:prstGeom prst="pie">
              <a:avLst>
                <a:gd name="adj1" fmla="val 7416475"/>
                <a:gd name="adj2" fmla="val 1620000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CF9050-85EA-B846-BA47-0990366670A7}"/>
              </a:ext>
            </a:extLst>
          </p:cNvPr>
          <p:cNvGrpSpPr/>
          <p:nvPr/>
        </p:nvGrpSpPr>
        <p:grpSpPr>
          <a:xfrm>
            <a:off x="7141946" y="1901777"/>
            <a:ext cx="4335755" cy="3323361"/>
            <a:chOff x="6269935" y="1548548"/>
            <a:chExt cx="5053483" cy="387350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E6DD1E5-ECFD-DA40-8AC4-0B2E1296A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935" y="1548548"/>
              <a:ext cx="5053483" cy="38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원형 11">
              <a:extLst>
                <a:ext uri="{FF2B5EF4-FFF2-40B4-BE49-F238E27FC236}">
                  <a16:creationId xmlns:a16="http://schemas.microsoft.com/office/drawing/2014/main" id="{59561610-C7ED-0C4F-83BC-70F734E17A49}"/>
                </a:ext>
              </a:extLst>
            </p:cNvPr>
            <p:cNvSpPr/>
            <p:nvPr/>
          </p:nvSpPr>
          <p:spPr>
            <a:xfrm rot="5400000">
              <a:off x="7015211" y="1975583"/>
              <a:ext cx="3060837" cy="3022333"/>
            </a:xfrm>
            <a:prstGeom prst="pie">
              <a:avLst>
                <a:gd name="adj1" fmla="val 9233407"/>
                <a:gd name="adj2" fmla="val 1620000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43326D-619D-324A-9F53-1AEF3E7798BF}"/>
              </a:ext>
            </a:extLst>
          </p:cNvPr>
          <p:cNvSpPr txBox="1"/>
          <p:nvPr/>
        </p:nvSpPr>
        <p:spPr>
          <a:xfrm>
            <a:off x="1226805" y="1390107"/>
            <a:ext cx="3443571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교통사고 발생 시각</a:t>
            </a:r>
            <a:endParaRPr kumimoji="1" lang="en-US" altLang="ko-KR" sz="24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CEB19-AD2B-2A46-BDCF-7C10171699D6}"/>
              </a:ext>
            </a:extLst>
          </p:cNvPr>
          <p:cNvSpPr txBox="1"/>
          <p:nvPr/>
        </p:nvSpPr>
        <p:spPr>
          <a:xfrm>
            <a:off x="7044457" y="1390107"/>
            <a:ext cx="407836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중상 어린이 교통사고 발생 원인</a:t>
            </a:r>
            <a:endParaRPr kumimoji="1" lang="en-US" altLang="ko-KR" sz="24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85B5D-714B-8241-B134-D492E2803EEB}"/>
              </a:ext>
            </a:extLst>
          </p:cNvPr>
          <p:cNvSpPr txBox="1"/>
          <p:nvPr/>
        </p:nvSpPr>
        <p:spPr>
          <a:xfrm>
            <a:off x="1391914" y="5179710"/>
            <a:ext cx="3278462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40%</a:t>
            </a: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정도가 </a:t>
            </a:r>
            <a:r>
              <a:rPr kumimoji="1" lang="en-US" altLang="ko-KR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15</a:t>
            </a: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시 </a:t>
            </a:r>
            <a:r>
              <a:rPr kumimoji="1" lang="en-US" altLang="ko-KR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~</a:t>
            </a: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18</a:t>
            </a: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시</a:t>
            </a:r>
            <a:endParaRPr kumimoji="1" lang="en-US" altLang="ko-KR" sz="2400" b="1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6ECF46-14AC-A74C-868F-D1EDB4CA34C5}"/>
              </a:ext>
            </a:extLst>
          </p:cNvPr>
          <p:cNvSpPr txBox="1"/>
          <p:nvPr/>
        </p:nvSpPr>
        <p:spPr>
          <a:xfrm>
            <a:off x="6962008" y="5179742"/>
            <a:ext cx="4541628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32%</a:t>
            </a:r>
            <a:r>
              <a:rPr kumimoji="1" lang="ko-KR" altLang="en-US" sz="24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정도가 횡단 중 차대 사람 충돌</a:t>
            </a:r>
            <a:endParaRPr kumimoji="1" lang="en-US" altLang="ko-KR" sz="2400" b="1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C38D6-6C2F-9B46-968C-E22E1E67ABCD}"/>
              </a:ext>
            </a:extLst>
          </p:cNvPr>
          <p:cNvSpPr txBox="1"/>
          <p:nvPr/>
        </p:nvSpPr>
        <p:spPr>
          <a:xfrm>
            <a:off x="1291726" y="5749844"/>
            <a:ext cx="3302507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-&gt;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어린이 하교 시간 근처</a:t>
            </a:r>
            <a:endParaRPr kumimoji="1" lang="en-US" altLang="ko-KR" sz="24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5B8199-B546-844C-A8A6-0C6558F16DD5}"/>
              </a:ext>
            </a:extLst>
          </p:cNvPr>
          <p:cNvSpPr txBox="1"/>
          <p:nvPr/>
        </p:nvSpPr>
        <p:spPr>
          <a:xfrm>
            <a:off x="6962008" y="5736776"/>
            <a:ext cx="44791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-&gt;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교통안전 시설물 추가 설치 필요</a:t>
            </a:r>
            <a:endParaRPr kumimoji="1" lang="en-US" altLang="ko-KR" sz="24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77CB6C6-A5C2-3F4C-9FC3-5F337D254CA8}"/>
              </a:ext>
            </a:extLst>
          </p:cNvPr>
          <p:cNvCxnSpPr>
            <a:cxnSpLocks/>
          </p:cNvCxnSpPr>
          <p:nvPr/>
        </p:nvCxnSpPr>
        <p:spPr>
          <a:xfrm>
            <a:off x="6096000" y="1260468"/>
            <a:ext cx="0" cy="525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23040B-AA27-964E-9786-E200FF5A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11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F3B66DE-E245-7746-8833-8B5FD96D1D43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6819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(37.14636212815828,127.07442111885528)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88599-A985-461B-834C-C8EFA7A9C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50016" b="3860"/>
          <a:stretch/>
        </p:blipFill>
        <p:spPr>
          <a:xfrm>
            <a:off x="457201" y="1928388"/>
            <a:ext cx="4630915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C1F425-5704-46E8-9037-13331FE5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62" y="1943100"/>
            <a:ext cx="5916001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7D146D-C255-4C91-95A0-1FA488ADA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09" y="3923819"/>
            <a:ext cx="3780000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0FC77-B673-44C1-BCD9-8FA9812F6328}"/>
              </a:ext>
            </a:extLst>
          </p:cNvPr>
          <p:cNvSpPr txBox="1"/>
          <p:nvPr/>
        </p:nvSpPr>
        <p:spPr>
          <a:xfrm>
            <a:off x="8792627" y="4768320"/>
            <a:ext cx="305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어린이가 횡단하기에는 </a:t>
            </a:r>
            <a:endParaRPr lang="en-US" altLang="ko-KR" sz="16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횡단보도가 길 수 있음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보행자 신호등 타이머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86FD25-CBE0-354D-88BD-56CA1E44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8FB8C8-26FC-0146-A951-DFC3996FEE07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644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CFCDC1A6-6266-5346-ACB7-22CE78CCF501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520007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(37.15698873576096,127.0608957893865)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5D727-C178-436F-BC7F-D4849C0F1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49827" b="4094"/>
          <a:stretch/>
        </p:blipFill>
        <p:spPr>
          <a:xfrm>
            <a:off x="457201" y="1943097"/>
            <a:ext cx="4660699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41824B-DF89-442D-A4CE-0E22BA4B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36" y="1943097"/>
            <a:ext cx="5915999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799A99-5AAD-4727-832E-31B091475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52" y="3921420"/>
            <a:ext cx="3780000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8FA8DD-7FE9-4407-840B-BADBCF3FDA72}"/>
              </a:ext>
            </a:extLst>
          </p:cNvPr>
          <p:cNvSpPr txBox="1"/>
          <p:nvPr/>
        </p:nvSpPr>
        <p:spPr>
          <a:xfrm>
            <a:off x="8607432" y="4519700"/>
            <a:ext cx="3429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가까운 횡단보도까지 </a:t>
            </a:r>
            <a:endParaRPr lang="en-US" altLang="ko-KR" sz="16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거리가 멀다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무단횡단하기 좋은 환경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속도 저감장치 부재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BA46EE-7B0C-4445-BBA3-74BB084B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929569-B56F-0A4A-958D-C2CA2C29499F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483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167B6196-2860-B848-BAE3-AF6616FE826F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6819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5.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(37.15886635401628,127.08353429085906)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CEE8B6-1ACF-475C-B57F-6E3ACEABE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2" r="50111" b="3860"/>
          <a:stretch/>
        </p:blipFill>
        <p:spPr>
          <a:xfrm>
            <a:off x="457200" y="1928389"/>
            <a:ext cx="4597792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66AD78-6C5B-42E2-924C-EBE6D0300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09" y="3926050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E31BC9-AA3A-4448-BACB-83A267126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91" y="1952430"/>
            <a:ext cx="5916001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1968B6-F7A7-4BF2-BFFA-E3532895C519}"/>
              </a:ext>
            </a:extLst>
          </p:cNvPr>
          <p:cNvSpPr txBox="1"/>
          <p:nvPr/>
        </p:nvSpPr>
        <p:spPr>
          <a:xfrm>
            <a:off x="8950148" y="4647441"/>
            <a:ext cx="27445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/>
            </a:lvl1pPr>
          </a:lstStyle>
          <a:p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주택가 주변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r>
              <a:rPr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서행 표지판</a:t>
            </a:r>
            <a:r>
              <a:rPr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r>
              <a:rPr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다리 아래와 횡단보도 쪽 </a:t>
            </a:r>
            <a:endParaRPr lang="en-US" altLang="ko-KR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r>
              <a:rPr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가로등 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DE74D2-4230-CD45-AF38-9D5C3422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A8E074-0F86-3045-87EB-62D63DB1578F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293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CA9B1856-735C-2D40-BE06-DD12BFCF461C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6819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6.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(37.17492834252784,127.05063173534464)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7E9836-008A-48D5-BDD1-452FF005C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r="50016" b="3860"/>
          <a:stretch/>
        </p:blipFill>
        <p:spPr>
          <a:xfrm>
            <a:off x="457202" y="1928389"/>
            <a:ext cx="4643199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7EDF9E-6620-4CC5-9B7B-5F2A50957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43" y="3924660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54FCA-A790-40E7-9D43-1CA5DC1BE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296" y="1940525"/>
            <a:ext cx="5915999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1B8632-D70F-4F5F-9BF7-CED8646924F4}"/>
              </a:ext>
            </a:extLst>
          </p:cNvPr>
          <p:cNvSpPr txBox="1"/>
          <p:nvPr/>
        </p:nvSpPr>
        <p:spPr>
          <a:xfrm>
            <a:off x="8717392" y="4276719"/>
            <a:ext cx="32100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혼잡한 상업지구 차로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무단횡단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주차장 건설 및 </a:t>
            </a:r>
            <a:endParaRPr lang="en-US" altLang="ko-KR" sz="1600" b="1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주정차 단속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횡단보도 재설치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8991A7-4919-D341-8C35-BC19F7D3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2926EC-D31E-224F-A202-1E139E0DAEF4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959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5DB584F6-12AA-8745-AF76-DB1EE18F6E76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520007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7.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(37.14401628928741,127.0717847480982)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5C5DD-FAC7-4CDB-8E66-CA31A5DB2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r="49984" b="4093"/>
          <a:stretch/>
        </p:blipFill>
        <p:spPr>
          <a:xfrm>
            <a:off x="457200" y="1928389"/>
            <a:ext cx="4633846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B16B13-FB0A-491B-B95C-520959D3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81" y="3925312"/>
            <a:ext cx="3779999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9F80F9-30A5-41DD-A26F-BE3CF510F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64" y="1947050"/>
            <a:ext cx="5916000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F6DA5B-A9BA-425F-9551-AC4C8F9147B9}"/>
              </a:ext>
            </a:extLst>
          </p:cNvPr>
          <p:cNvSpPr txBox="1"/>
          <p:nvPr/>
        </p:nvSpPr>
        <p:spPr>
          <a:xfrm>
            <a:off x="8493615" y="476981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 부재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도로와 인도 혼합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횡단보도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FE59D6-9D73-844A-90E5-D87E1B3D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7EC88C-9FE8-0943-B227-90407066373F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608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88EC936E-CB84-3647-BB7A-7C9AC834D762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843814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8.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(37.136966137949145,127.07823069086159)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B4F585-448E-429F-AC78-641D03427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50016" b="4722"/>
          <a:stretch/>
        </p:blipFill>
        <p:spPr>
          <a:xfrm>
            <a:off x="457200" y="1928388"/>
            <a:ext cx="4664853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CB0762-9FD7-4D75-93BD-8AAB999F4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7" y="1941285"/>
            <a:ext cx="5916001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2DB610-63FC-44A3-A60F-C3E850B5F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90" y="3924728"/>
            <a:ext cx="3779999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764942-2F28-481F-996C-4D3FEC78BAC9}"/>
              </a:ext>
            </a:extLst>
          </p:cNvPr>
          <p:cNvSpPr txBox="1"/>
          <p:nvPr/>
        </p:nvSpPr>
        <p:spPr>
          <a:xfrm>
            <a:off x="8728967" y="4769229"/>
            <a:ext cx="318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초록불임에도 </a:t>
            </a:r>
            <a:endParaRPr lang="en-US" altLang="ko-KR" sz="16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 침범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신호위반 단속카메라 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ABBBAE-3135-734C-9375-60A2795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CCB9D6-FD8F-0846-83EC-4757548F3560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183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4CC27B2A-AF1B-1D4B-9457-5060EDA646EA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19620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9.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(37.1500465091301,127.061541585122)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8D82DF-9FCB-45C2-B79D-DC68A2454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49826" b="4094"/>
          <a:stretch/>
        </p:blipFill>
        <p:spPr>
          <a:xfrm>
            <a:off x="457200" y="1928387"/>
            <a:ext cx="4660835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BE874A-1613-4CD3-844D-C3CE1041D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64" y="3929204"/>
            <a:ext cx="3779999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61682B-15A5-49FA-BB33-0341F2BC7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28" y="1937719"/>
            <a:ext cx="5916001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BFEE7-922C-41D5-A1CD-BD773C4041F5}"/>
              </a:ext>
            </a:extLst>
          </p:cNvPr>
          <p:cNvSpPr txBox="1"/>
          <p:nvPr/>
        </p:nvSpPr>
        <p:spPr>
          <a:xfrm>
            <a:off x="8746329" y="4648408"/>
            <a:ext cx="3152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도로와 인도의 </a:t>
            </a:r>
            <a:endParaRPr lang="en-US" altLang="ko-KR" sz="16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구분 불명확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차량 진입로 경계 </a:t>
            </a:r>
            <a:endParaRPr lang="en-US" altLang="ko-KR" sz="1600" b="1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명확하게 구분 필요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CB3811-D865-BE40-BFA4-0F83F798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F2C719-E5AC-ED43-ACBF-99019C5C00DB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130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30">
            <a:extLst>
              <a:ext uri="{FF2B5EF4-FFF2-40B4-BE49-F238E27FC236}">
                <a16:creationId xmlns:a16="http://schemas.microsoft.com/office/drawing/2014/main" id="{D463C380-EDE1-D94C-8D42-3109F0C4B70C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520007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10.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(37.1487896744961,127.07478576201359)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8A587D-7421-4914-BC05-A7078416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r="50016" b="4327"/>
          <a:stretch/>
        </p:blipFill>
        <p:spPr>
          <a:xfrm>
            <a:off x="457201" y="1928388"/>
            <a:ext cx="4643198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1D739B-0FC3-415E-84FB-A88C076DC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99" y="3926932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AFEA3-8EC0-4EA0-BA30-C496190B3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43" y="1944357"/>
            <a:ext cx="5915999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F68D4E-91CA-4722-80A4-846A4D2CB40A}"/>
              </a:ext>
            </a:extLst>
          </p:cNvPr>
          <p:cNvSpPr txBox="1"/>
          <p:nvPr/>
        </p:nvSpPr>
        <p:spPr>
          <a:xfrm>
            <a:off x="8405047" y="4648323"/>
            <a:ext cx="3834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학원가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차선 수 많음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횡단보도 섬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학원 마감 시간 </a:t>
            </a:r>
            <a:endParaRPr lang="en-US" altLang="ko-KR" sz="1600" b="1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교통정리 인원 투입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2B3C72-B47B-D14D-9837-C5826B44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A8935-5059-6549-BC61-7E849642404E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585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30">
            <a:extLst>
              <a:ext uri="{FF2B5EF4-FFF2-40B4-BE49-F238E27FC236}">
                <a16:creationId xmlns:a16="http://schemas.microsoft.com/office/drawing/2014/main" id="{86BD587D-C442-8544-8138-74C15B380BC2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520007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11.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(37.14875217476315,127.0761995555575)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13045C-7E1D-40DA-AE78-0A33546E4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1" r="50207" b="4328"/>
          <a:stretch/>
        </p:blipFill>
        <p:spPr>
          <a:xfrm>
            <a:off x="457734" y="1928389"/>
            <a:ext cx="4613186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286A9C-BD01-43EA-9FE5-3E83D913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33" y="3924918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74EE9E-24EC-498D-8D1B-E7429D9B6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40" y="1949857"/>
            <a:ext cx="5916001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B6813C-5DDF-4E1A-AD7D-45BA44D958E0}"/>
              </a:ext>
            </a:extLst>
          </p:cNvPr>
          <p:cNvSpPr txBox="1"/>
          <p:nvPr/>
        </p:nvSpPr>
        <p:spPr>
          <a:xfrm>
            <a:off x="8896800" y="4892530"/>
            <a:ext cx="2851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평범한 사거리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주정차 단속카메라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0C00BA-4289-F447-8BD0-2E0F4728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F216AF-8FA2-5B44-ABD9-58B895DFECC1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119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41C91AC8-EC8D-DD4B-B8E1-A500FDC825DB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6819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12.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(37.19016980997418,127.04334741302013)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9430D1-4C95-499F-BE16-FFF6436F5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r="50016" b="4327"/>
          <a:stretch/>
        </p:blipFill>
        <p:spPr>
          <a:xfrm>
            <a:off x="457200" y="1928389"/>
            <a:ext cx="4643198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A4A6E-F939-4BC0-8DAC-90E8022B2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85" y="3930461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843CBB-BCC6-41FB-89AD-4214AA5A0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90" y="1941907"/>
            <a:ext cx="5916001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16D130-8772-41C5-99A9-1324FFA7924A}"/>
              </a:ext>
            </a:extLst>
          </p:cNvPr>
          <p:cNvSpPr txBox="1"/>
          <p:nvPr/>
        </p:nvSpPr>
        <p:spPr>
          <a:xfrm>
            <a:off x="8740541" y="4402187"/>
            <a:ext cx="3163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사람 거의 안 다니는 도로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아동 인구는 조금 있음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정지선 재설치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횡단보도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과속단속 카메라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2CD737-4C1F-6547-BE25-B3719FF9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207012-8725-B147-98F7-A7E504C0E043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39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9">
            <a:extLst>
              <a:ext uri="{FF2B5EF4-FFF2-40B4-BE49-F238E27FC236}">
                <a16:creationId xmlns:a16="http://schemas.microsoft.com/office/drawing/2014/main" id="{D2110630-0B0B-A54C-843B-3FFE483EF243}"/>
              </a:ext>
            </a:extLst>
          </p:cNvPr>
          <p:cNvSpPr/>
          <p:nvPr/>
        </p:nvSpPr>
        <p:spPr>
          <a:xfrm>
            <a:off x="351456" y="1411360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목차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E4C319A6-C6BE-784A-895B-EE341D8220EC}"/>
              </a:ext>
            </a:extLst>
          </p:cNvPr>
          <p:cNvSpPr/>
          <p:nvPr/>
        </p:nvSpPr>
        <p:spPr>
          <a:xfrm>
            <a:off x="6191221" y="1411359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DB69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id="{30A7927A-0E45-A748-BBAA-A82757907950}"/>
              </a:ext>
            </a:extLst>
          </p:cNvPr>
          <p:cNvSpPr/>
          <p:nvPr/>
        </p:nvSpPr>
        <p:spPr>
          <a:xfrm>
            <a:off x="333812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29B493C-8BF4-CB41-8D01-F18BC18EAA9B}"/>
              </a:ext>
            </a:extLst>
          </p:cNvPr>
          <p:cNvSpPr/>
          <p:nvPr/>
        </p:nvSpPr>
        <p:spPr>
          <a:xfrm>
            <a:off x="6191221" y="4084017"/>
            <a:ext cx="5649324" cy="2463995"/>
          </a:xfrm>
          <a:prstGeom prst="roundRect">
            <a:avLst>
              <a:gd name="adj" fmla="val 10689"/>
            </a:avLst>
          </a:prstGeom>
          <a:solidFill>
            <a:srgbClr val="FFFFFF">
              <a:alpha val="23922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48D63D-D6B2-EF45-B559-D498F83A5171}"/>
              </a:ext>
            </a:extLst>
          </p:cNvPr>
          <p:cNvSpPr/>
          <p:nvPr/>
        </p:nvSpPr>
        <p:spPr>
          <a:xfrm>
            <a:off x="6292551" y="1503271"/>
            <a:ext cx="226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15B841-9485-A24E-87B8-E46A41B014F0}"/>
              </a:ext>
            </a:extLst>
          </p:cNvPr>
          <p:cNvSpPr/>
          <p:nvPr/>
        </p:nvSpPr>
        <p:spPr>
          <a:xfrm>
            <a:off x="522464" y="426137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모델링</a:t>
            </a:r>
            <a:endParaRPr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FD406C-7EAE-074D-A1BC-5BDA8242F8C5}"/>
              </a:ext>
            </a:extLst>
          </p:cNvPr>
          <p:cNvSpPr/>
          <p:nvPr/>
        </p:nvSpPr>
        <p:spPr>
          <a:xfrm>
            <a:off x="6332984" y="4261371"/>
            <a:ext cx="278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B3655-19EC-A648-B849-A5052036B955}"/>
              </a:ext>
            </a:extLst>
          </p:cNvPr>
          <p:cNvSpPr txBox="1"/>
          <p:nvPr/>
        </p:nvSpPr>
        <p:spPr>
          <a:xfrm>
            <a:off x="6572368" y="1872603"/>
            <a:ext cx="4887029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교통사고 분석 시스템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좌표 추출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대상 학원 및 교습소 현황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자연어처리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카메라 종류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불법주정차 단속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과속 단속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유동인구 데이터 처리</a:t>
            </a:r>
            <a:endParaRPr lang="en-US" altLang="ko-KR" sz="14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25m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당 도로의 특징을 나타내는 </a:t>
            </a:r>
            <a:r>
              <a:rPr lang="en-US" altLang="ko-KR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feature </a:t>
            </a:r>
            <a:r>
              <a:rPr lang="ko-KR" altLang="en-US" sz="14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만들기</a:t>
            </a:r>
            <a:endParaRPr kumimoji="1" lang="en-US" altLang="ko-KR" sz="1400" b="1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25164C-1418-F342-9F34-5B18364A5EDA}"/>
              </a:ext>
            </a:extLst>
          </p:cNvPr>
          <p:cNvSpPr txBox="1"/>
          <p:nvPr/>
        </p:nvSpPr>
        <p:spPr>
          <a:xfrm>
            <a:off x="782585" y="4630703"/>
            <a:ext cx="3762987" cy="140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전처리</a:t>
            </a:r>
            <a:endParaRPr lang="en-US" altLang="ko-KR" sz="1400" dirty="0">
              <a:solidFill>
                <a:srgbClr val="404040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Kmeans Clustering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Classic Modeling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Modern Modeling</a:t>
            </a:r>
          </a:p>
          <a:p>
            <a:pPr>
              <a:lnSpc>
                <a:spcPct val="125000"/>
              </a:lnSpc>
            </a:pP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F27431-B450-CC4E-BDBA-E5CD7ECF0A43}"/>
              </a:ext>
            </a:extLst>
          </p:cNvPr>
          <p:cNvSpPr/>
          <p:nvPr/>
        </p:nvSpPr>
        <p:spPr>
          <a:xfrm>
            <a:off x="6624392" y="4614833"/>
            <a:ext cx="3166251" cy="1410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최적 위험 구역 선정 방법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FontTx/>
              <a:buAutoNum type="arabicParenR"/>
            </a:pPr>
            <a:r>
              <a:rPr lang="ko-Kore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기여 및 한계</a:t>
            </a:r>
            <a:endParaRPr lang="ko-Kore-KR" altLang="en-US" sz="1400" dirty="0"/>
          </a:p>
          <a:p>
            <a:pPr marL="342900" indent="-342900">
              <a:lnSpc>
                <a:spcPct val="125000"/>
              </a:lnSpc>
              <a:buAutoNum type="arabicParenR"/>
            </a:pPr>
            <a:endParaRPr lang="ko-Kore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591E4A-FCBD-A846-8E95-5D5306E024AA}"/>
              </a:ext>
            </a:extLst>
          </p:cNvPr>
          <p:cNvSpPr txBox="1"/>
          <p:nvPr/>
        </p:nvSpPr>
        <p:spPr>
          <a:xfrm>
            <a:off x="459203" y="1426312"/>
            <a:ext cx="2707071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1. </a:t>
            </a:r>
            <a:r>
              <a:rPr kumimoji="1" lang="ko-KR" altLang="en-US" b="1" dirty="0">
                <a:solidFill>
                  <a:srgbClr val="404040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오산시 현황</a:t>
            </a:r>
            <a:endParaRPr kumimoji="1" lang="en-US" altLang="ko-KR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921CCB-B576-9941-98A1-987DF8F91FA0}"/>
              </a:ext>
            </a:extLst>
          </p:cNvPr>
          <p:cNvSpPr txBox="1"/>
          <p:nvPr/>
        </p:nvSpPr>
        <p:spPr>
          <a:xfrm>
            <a:off x="732603" y="1869575"/>
            <a:ext cx="3771359" cy="59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 어린이 인구 및 차량 통계</a:t>
            </a:r>
            <a:endParaRPr lang="en-US" altLang="ko-KR" sz="1400" dirty="0">
              <a:solidFill>
                <a:srgbClr val="404040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발생 경향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출처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:</a:t>
            </a:r>
            <a:r>
              <a:rPr lang="ko-KR" altLang="en-US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404040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TAAS)</a:t>
            </a:r>
            <a:endParaRPr kumimoji="1" lang="en-US" altLang="ko-KR" sz="1400" b="1" dirty="0">
              <a:solidFill>
                <a:srgbClr val="404040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B1F4CA-233D-3040-8CBD-0726CFA6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3441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30">
            <a:extLst>
              <a:ext uri="{FF2B5EF4-FFF2-40B4-BE49-F238E27FC236}">
                <a16:creationId xmlns:a16="http://schemas.microsoft.com/office/drawing/2014/main" id="{96689463-3230-BE4D-9E6C-9B60FA3EBFBE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843814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13.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(37.142575158149455,127.07323823112223)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A55B8B-B293-41A9-B43A-371807DE0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r="49827" b="3860"/>
          <a:stretch/>
        </p:blipFill>
        <p:spPr>
          <a:xfrm>
            <a:off x="457737" y="1928389"/>
            <a:ext cx="4660701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F18125-CD1B-4961-AE0F-084FCE08E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92" y="1949478"/>
            <a:ext cx="5915999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7F61A9-8BBD-4673-A508-3AFE1460A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98" y="3931287"/>
            <a:ext cx="378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493FF0-3F07-49ED-B9A9-16112E83A1BA}"/>
              </a:ext>
            </a:extLst>
          </p:cNvPr>
          <p:cNvSpPr txBox="1"/>
          <p:nvPr/>
        </p:nvSpPr>
        <p:spPr>
          <a:xfrm>
            <a:off x="8694243" y="4648408"/>
            <a:ext cx="325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차도와 인도 경계 </a:t>
            </a:r>
            <a:endParaRPr lang="en-US" altLang="ko-KR" sz="16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명확하지 못함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차도 너비 넓음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차량 진입로 명확히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ABBEC5-F622-2F4A-88E5-F0C19AA4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E6B292-F6E7-074E-9733-C24D34A0A977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279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13D96889-DB21-1541-B8B6-57C6877A3697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843814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14.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(37.147891416486246,127.07447725929757)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15F254-76AC-41C4-9A41-D7A5E6933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r="50111" b="4327"/>
          <a:stretch/>
        </p:blipFill>
        <p:spPr>
          <a:xfrm>
            <a:off x="457200" y="1928389"/>
            <a:ext cx="4634378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5F671B-B211-45EB-B67F-5240A3A37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32" y="3925769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B6E9BF-8A5C-4AEF-BCD1-982ADF66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21" y="1947050"/>
            <a:ext cx="5916000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1D1DD9-2CCA-48FE-AEA0-C95533769B03}"/>
              </a:ext>
            </a:extLst>
          </p:cNvPr>
          <p:cNvSpPr txBox="1"/>
          <p:nvPr/>
        </p:nvSpPr>
        <p:spPr>
          <a:xfrm>
            <a:off x="8840684" y="4770270"/>
            <a:ext cx="296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다음 횡단보도까지 멀다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무단횡단용이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D7D7C7-5F6B-384D-9394-A3E7C2BB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48205-0C5B-6241-A9EB-6F99CEBB9D0C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087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0D9682EF-DB2E-494E-B579-25F3958ED6BF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520007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15.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(37.12860873128544,127.0687121634766)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5F2A81-F12D-4D17-972D-7828F93AF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r="49921" b="3860"/>
          <a:stretch/>
        </p:blipFill>
        <p:spPr>
          <a:xfrm>
            <a:off x="457200" y="1928389"/>
            <a:ext cx="4652019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682AC3-EE83-484D-B522-8AE60344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92" y="3929065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EC5C81-C7D3-4DBD-885B-E84BFF096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15" y="1944627"/>
            <a:ext cx="5916000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E02EBB-260E-4B55-851A-63A81EDF1F8F}"/>
              </a:ext>
            </a:extLst>
          </p:cNvPr>
          <p:cNvSpPr txBox="1"/>
          <p:nvPr/>
        </p:nvSpPr>
        <p:spPr>
          <a:xfrm>
            <a:off x="9232465" y="4525297"/>
            <a:ext cx="2179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아동 주요 통행로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무단횡단용이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반사경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0CE587-AB83-EA4E-AAEA-134A3615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A24361-CAF6-6C4B-B8AE-03572E49086D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267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0FDC67A7-5E35-A442-A077-98799A80E04D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6819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16.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(37.14455842401759,127.06850774344456)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60D801-348B-40DD-8C74-9EC14A6DA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49921" b="4328"/>
          <a:stretch/>
        </p:blipFill>
        <p:spPr>
          <a:xfrm>
            <a:off x="457200" y="1928389"/>
            <a:ext cx="4664389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B0409C-58F1-4B48-955C-16A616FD4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09" y="3926848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013059-513D-4CA6-B0E0-B0077E457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01" y="1940525"/>
            <a:ext cx="5915999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506E8A-E8C3-4782-9FC2-ADF16BB9D625}"/>
              </a:ext>
            </a:extLst>
          </p:cNvPr>
          <p:cNvSpPr txBox="1"/>
          <p:nvPr/>
        </p:nvSpPr>
        <p:spPr>
          <a:xfrm>
            <a:off x="9417660" y="4894460"/>
            <a:ext cx="180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사거리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86AD15-9E06-D647-90BF-FC9F858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ED6676-7E6F-294D-9725-E4C03BD878D3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902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7ED8EA3C-8ACF-024C-9D1C-3E390FD4D201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6819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17.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(37.15130407420107,127.07458573308708)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FAF27F-146E-4AEC-BE6D-8CD05B1A9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r="50016" b="3392"/>
          <a:stretch/>
        </p:blipFill>
        <p:spPr>
          <a:xfrm>
            <a:off x="457200" y="1928389"/>
            <a:ext cx="4594451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FB110C-C704-4057-BE71-972BE1EE2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28" y="3922950"/>
            <a:ext cx="3779999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6EC345-C533-4BF9-BD06-2CCFB5304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55" y="1933940"/>
            <a:ext cx="5915999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54BEA1-D3EE-4FE0-BA70-5B8954F011E8}"/>
              </a:ext>
            </a:extLst>
          </p:cNvPr>
          <p:cNvSpPr txBox="1"/>
          <p:nvPr/>
        </p:nvSpPr>
        <p:spPr>
          <a:xfrm>
            <a:off x="8989397" y="4767451"/>
            <a:ext cx="2666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무단횡단 용이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한쪽에만 가드펜스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lang="ko-KR" altLang="en-US" sz="1600" b="1" dirty="0" err="1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주정차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단속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EC686E-FE22-DB41-95FA-BCE1799F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868BF2-6A16-254F-B769-934E0EA54C25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099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56EA9E67-3D9D-3E4C-A6FB-67CA9D2FC781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6819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18.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(37.15599117192705,127.05239489309469)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EF453C-050B-4384-9F4F-BA343AE9C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r="49921" b="4093"/>
          <a:stretch/>
        </p:blipFill>
        <p:spPr>
          <a:xfrm>
            <a:off x="457200" y="1928389"/>
            <a:ext cx="4639710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88BF17-A88C-4A22-86AA-403CBE641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83" y="1952429"/>
            <a:ext cx="5916001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FBD0FA-3325-4CF0-AA7E-B89DBE65F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40" y="3926255"/>
            <a:ext cx="3780000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9C236-AFDC-4114-8FEF-1AF81F03E667}"/>
              </a:ext>
            </a:extLst>
          </p:cNvPr>
          <p:cNvSpPr txBox="1"/>
          <p:nvPr/>
        </p:nvSpPr>
        <p:spPr>
          <a:xfrm>
            <a:off x="9330850" y="4893867"/>
            <a:ext cx="1983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차선이 많음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횡단보도 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DF2224-94E2-4F41-AE29-68CACE71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365A98-C26B-704E-BC86-06EBDCD0F5BF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2931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30">
            <a:extLst>
              <a:ext uri="{FF2B5EF4-FFF2-40B4-BE49-F238E27FC236}">
                <a16:creationId xmlns:a16="http://schemas.microsoft.com/office/drawing/2014/main" id="{89D5792B-18E7-FD41-A0F9-DB59F23A6F75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681911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19.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(37.14760702406564,127.06655818436757)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F1056B-BA10-4AF4-AF20-609D8AED1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r="50017" b="3626"/>
          <a:stretch/>
        </p:blipFill>
        <p:spPr>
          <a:xfrm>
            <a:off x="457736" y="1928389"/>
            <a:ext cx="4630779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C19346-135B-438D-9C62-93D4106B2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66" y="3924598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5F436F-44B3-4BE8-BE00-51C4F69E0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19" y="1948040"/>
            <a:ext cx="5915999" cy="177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1AADB-4F71-4B3C-8A32-52355E4F70D7}"/>
              </a:ext>
            </a:extLst>
          </p:cNvPr>
          <p:cNvSpPr txBox="1"/>
          <p:nvPr/>
        </p:nvSpPr>
        <p:spPr>
          <a:xfrm>
            <a:off x="9226678" y="4892210"/>
            <a:ext cx="219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주차장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학교 근처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반사경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54DD4-3AFB-AC4D-B8B3-63B54618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AEA773-434B-B74A-AC12-CC6923C14DEF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78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74048F53-B3D7-C742-A0EA-B7BB4C233F0B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7520007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20.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일반 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(37.14993024860729,127.0745428844782)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E379E7-6088-4571-9BCA-1B1B65DBE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r="49826" b="3860"/>
          <a:stretch/>
        </p:blipFill>
        <p:spPr>
          <a:xfrm>
            <a:off x="457200" y="1928389"/>
            <a:ext cx="4636240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D1F10C-7C9D-4240-A947-CA668B61E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93" y="3927140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2FC5D-9002-4488-8984-2607D4E2F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019" y="1943421"/>
            <a:ext cx="5915999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957455-B113-4817-96FA-C68A3B2F3391}"/>
              </a:ext>
            </a:extLst>
          </p:cNvPr>
          <p:cNvSpPr txBox="1"/>
          <p:nvPr/>
        </p:nvSpPr>
        <p:spPr>
          <a:xfrm>
            <a:off x="9209316" y="4894629"/>
            <a:ext cx="2226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학원가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사거리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주정차 단속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6A324F-EA4C-054A-9925-B428C6876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5944B7-3FEF-0E42-9039-7B96358141B7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74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30">
            <a:extLst>
              <a:ext uri="{FF2B5EF4-FFF2-40B4-BE49-F238E27FC236}">
                <a16:creationId xmlns:a16="http://schemas.microsoft.com/office/drawing/2014/main" id="{DA63A1F8-82D1-8E49-874E-87F3AC1C18C6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21.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(37.13260250391609,127.06908975887396)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2F2ABF-2A0E-4EA7-8D26-470374BE2ABB}"/>
              </a:ext>
            </a:extLst>
          </p:cNvPr>
          <p:cNvSpPr txBox="1"/>
          <p:nvPr/>
        </p:nvSpPr>
        <p:spPr>
          <a:xfrm>
            <a:off x="9029191" y="4780849"/>
            <a:ext cx="25843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 인근 주정차로 </a:t>
            </a:r>
            <a:endParaRPr lang="en-US" altLang="ko-KR" sz="16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시야 확보 문제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lang="ko-KR" altLang="en-US" sz="1600" b="1" dirty="0" err="1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주정차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단속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AC1DB1D-BE26-43A5-90F6-CAB5B8D1D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187" r="49912" b="4795"/>
          <a:stretch/>
        </p:blipFill>
        <p:spPr>
          <a:xfrm>
            <a:off x="457201" y="1928675"/>
            <a:ext cx="4677698" cy="4571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2B2A53-E716-4E5C-BB5E-9CE0F135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89" y="3927141"/>
            <a:ext cx="3779630" cy="2519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E268F7-3080-4629-8E55-63170140A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86" y="1928387"/>
            <a:ext cx="5914800" cy="180819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C62319-FE08-CD43-9F35-393B4792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8A9646-C992-1C47-BFDD-EC1DBA85EA96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29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30">
            <a:extLst>
              <a:ext uri="{FF2B5EF4-FFF2-40B4-BE49-F238E27FC236}">
                <a16:creationId xmlns:a16="http://schemas.microsoft.com/office/drawing/2014/main" id="{714A3E77-44C4-E84D-A303-A5CD55729EEC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351966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22.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(37.14141408284976,127.0734700375413)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2F2ABF-2A0E-4EA7-8D26-470374BE2ABB}"/>
              </a:ext>
            </a:extLst>
          </p:cNvPr>
          <p:cNvSpPr txBox="1"/>
          <p:nvPr/>
        </p:nvSpPr>
        <p:spPr>
          <a:xfrm>
            <a:off x="9044440" y="4771518"/>
            <a:ext cx="25843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 인근 주정차로 </a:t>
            </a:r>
            <a:endParaRPr lang="en-US" altLang="ko-KR" sz="16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시야 확보 문제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 err="1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주정차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단속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4A05F7-EF46-4B2D-8215-CC0CF31B8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r="50000" b="5029"/>
          <a:stretch/>
        </p:blipFill>
        <p:spPr>
          <a:xfrm>
            <a:off x="457200" y="1928388"/>
            <a:ext cx="4681923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6402F0-6991-4B07-96A0-BBBC77BA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40" y="3927626"/>
            <a:ext cx="37800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220968-AA86-4DF1-AE90-B25165541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86" y="1945083"/>
            <a:ext cx="5916001" cy="17748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E71607-8C61-C14F-9374-473E24F7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4EEE9-0C14-AA42-A495-CCDEA5FCEDDB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37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TAAS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13F43-7EBC-644B-988D-278AF39BB867}"/>
              </a:ext>
            </a:extLst>
          </p:cNvPr>
          <p:cNvSpPr txBox="1"/>
          <p:nvPr/>
        </p:nvSpPr>
        <p:spPr>
          <a:xfrm>
            <a:off x="411081" y="1242853"/>
            <a:ext cx="7070333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목표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어린이 교통사고 데이터 수집 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출처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 taas.koroad.or.kr</a:t>
            </a:r>
            <a:endParaRPr kumimoji="1" lang="ko-Kore-KR" altLang="en-US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D9CCA195-C203-3742-8ECA-EADB895A8A78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837BB8-DAB7-BD45-953B-EEBF1EA6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9" y="2691107"/>
            <a:ext cx="4788568" cy="23052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F7961F-86A5-5C40-B475-7FDDFC78AA56}"/>
              </a:ext>
            </a:extLst>
          </p:cNvPr>
          <p:cNvSpPr/>
          <p:nvPr/>
        </p:nvSpPr>
        <p:spPr>
          <a:xfrm>
            <a:off x="5941996" y="2643759"/>
            <a:ext cx="5216428" cy="1274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2.오산시_어린이교통사고_격자.geojson</a:t>
            </a:r>
            <a:r>
              <a:rPr lang="en-US" altLang="ko-Kore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데이터보다</a:t>
            </a: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왼쪽의 경찰 및 통합 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DB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의 데이터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(TAAS)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양이 훨씬 많아</a:t>
            </a: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이로 대체</a:t>
            </a:r>
            <a:endParaRPr lang="ko-Kore-KR" altLang="en-US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B14D07D0-4F31-3446-96D0-8F38F6127E3D}"/>
              </a:ext>
            </a:extLst>
          </p:cNvPr>
          <p:cNvSpPr/>
          <p:nvPr/>
        </p:nvSpPr>
        <p:spPr>
          <a:xfrm rot="16200000" flipH="1" flipV="1">
            <a:off x="5450040" y="2991165"/>
            <a:ext cx="307583" cy="400048"/>
          </a:xfrm>
          <a:prstGeom prst="downArrow">
            <a:avLst/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ED4EB3-AADD-5347-992F-12CB43BDF703}"/>
              </a:ext>
            </a:extLst>
          </p:cNvPr>
          <p:cNvSpPr/>
          <p:nvPr/>
        </p:nvSpPr>
        <p:spPr>
          <a:xfrm>
            <a:off x="6070386" y="4275327"/>
            <a:ext cx="49295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경기도 오산시의 </a:t>
            </a:r>
            <a:r>
              <a:rPr lang="en-US" altLang="ko-KR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2007</a:t>
            </a:r>
            <a:r>
              <a:rPr lang="ko-KR" altLang="en-US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~</a:t>
            </a:r>
            <a:r>
              <a:rPr lang="ko-KR" altLang="en-US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2019</a:t>
            </a:r>
            <a:r>
              <a:rPr lang="ko-KR" altLang="en-US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년 어린이 사고 데이터</a:t>
            </a:r>
            <a:endParaRPr lang="en-US" altLang="ko-KR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일시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사고의 정도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법규위반 항목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기상상태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 형태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연령 등의 정보 포함</a:t>
            </a:r>
            <a:endParaRPr lang="ko-Kore-KR" alt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2E656D-2839-5640-BE79-2B016DB73270}"/>
              </a:ext>
            </a:extLst>
          </p:cNvPr>
          <p:cNvCxnSpPr>
            <a:cxnSpLocks/>
          </p:cNvCxnSpPr>
          <p:nvPr/>
        </p:nvCxnSpPr>
        <p:spPr>
          <a:xfrm>
            <a:off x="6679934" y="3479533"/>
            <a:ext cx="2983831" cy="0"/>
          </a:xfrm>
          <a:prstGeom prst="line">
            <a:avLst/>
          </a:prstGeom>
          <a:ln w="28575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96E2860-289C-E349-9874-B7194D3E5FBE}"/>
              </a:ext>
            </a:extLst>
          </p:cNvPr>
          <p:cNvSpPr/>
          <p:nvPr/>
        </p:nvSpPr>
        <p:spPr>
          <a:xfrm>
            <a:off x="6067125" y="4207952"/>
            <a:ext cx="4973053" cy="1297700"/>
          </a:xfrm>
          <a:prstGeom prst="roundRect">
            <a:avLst/>
          </a:prstGeom>
          <a:noFill/>
          <a:ln w="38100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37707C7-3527-434D-A575-22CEB77A113E}"/>
              </a:ext>
            </a:extLst>
          </p:cNvPr>
          <p:cNvCxnSpPr>
            <a:cxnSpLocks/>
          </p:cNvCxnSpPr>
          <p:nvPr/>
        </p:nvCxnSpPr>
        <p:spPr>
          <a:xfrm>
            <a:off x="8550210" y="3479533"/>
            <a:ext cx="0" cy="728419"/>
          </a:xfrm>
          <a:prstGeom prst="line">
            <a:avLst/>
          </a:prstGeom>
          <a:ln w="28575">
            <a:solidFill>
              <a:srgbClr val="6B6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FD0A71-FE1F-D740-B275-266CB228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710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90E6E4E0-F149-3B48-8DF1-78368DAEDCFA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23.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(37.15441431041689,127.07749048255772)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2F2ABF-2A0E-4EA7-8D26-470374BE2ABB}"/>
              </a:ext>
            </a:extLst>
          </p:cNvPr>
          <p:cNvSpPr txBox="1"/>
          <p:nvPr/>
        </p:nvSpPr>
        <p:spPr>
          <a:xfrm>
            <a:off x="8996463" y="4768321"/>
            <a:ext cx="26519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 인근 버스 </a:t>
            </a:r>
            <a:endParaRPr lang="en-US" altLang="ko-KR" sz="1600" b="1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정류장 시야 확보 문제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BDEFB7-D52D-40D2-8253-B71F81649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50000" b="4795"/>
          <a:stretch/>
        </p:blipFill>
        <p:spPr>
          <a:xfrm>
            <a:off x="456821" y="1928388"/>
            <a:ext cx="4681925" cy="460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3C7BDD-3E41-4068-9565-E9245943C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42" y="3923820"/>
            <a:ext cx="3779999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08E8BD-C070-4325-A5DA-3DB6AD4B0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87" y="1941182"/>
            <a:ext cx="5916001" cy="17748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CAFDEC-35F2-0249-926B-A2372FC6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7915D8-4840-E540-87BB-7E7AC4B73ED7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9103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3D6083A6-29CE-114B-8D3B-600096C2DA08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675773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24.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(37.135631964957646,127.06896136009182)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1C510C-0D67-414D-AB96-B0B55A29D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50016" b="5001"/>
          <a:stretch/>
        </p:blipFill>
        <p:spPr>
          <a:xfrm>
            <a:off x="457200" y="1928387"/>
            <a:ext cx="4679662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9AF06D-B7D4-43BB-A47B-22C48EFB6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31" y="3929723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FEE4DF-B6E2-467D-BB3F-E3A69DE3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75" y="1945982"/>
            <a:ext cx="5916000" cy="177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3F25A0-787B-48BA-8026-FCF6D97A1338}"/>
              </a:ext>
            </a:extLst>
          </p:cNvPr>
          <p:cNvSpPr txBox="1"/>
          <p:nvPr/>
        </p:nvSpPr>
        <p:spPr>
          <a:xfrm>
            <a:off x="8724144" y="4771518"/>
            <a:ext cx="3196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학교 인근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우회전 차로에</a:t>
            </a:r>
            <a:endParaRPr lang="en-US" altLang="ko-KR" sz="1600" b="1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AA77B3-FDA5-1649-AD12-39CA9948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6C2EA0-5027-254F-A895-BA718E2E64A6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2592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2D717837-D3F4-3844-B432-4BBA5121EF84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675773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25.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(37.131379924656144,127.06832614992665)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3F5FD9-541B-442F-98B5-F133F0F7B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r="50000" b="5556"/>
          <a:stretch/>
        </p:blipFill>
        <p:spPr>
          <a:xfrm>
            <a:off x="455298" y="1928386"/>
            <a:ext cx="4711054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E7498B-62E9-4A7E-9060-2AA2B8C20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31" y="3933282"/>
            <a:ext cx="3779999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BE02F1-63AC-4369-AB51-11F65230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43" y="1947048"/>
            <a:ext cx="5916001" cy="177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23A2E4-9967-4E8F-92ED-268C5F3E4B12}"/>
              </a:ext>
            </a:extLst>
          </p:cNvPr>
          <p:cNvSpPr txBox="1"/>
          <p:nvPr/>
        </p:nvSpPr>
        <p:spPr>
          <a:xfrm>
            <a:off x="9035793" y="4894629"/>
            <a:ext cx="257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차량의 시야확보가 안 됨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보행자 신호등 타이머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5F138-6598-2344-9147-7ECCA1AB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A86BDC-1AA1-724E-B96A-489F9050C06C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796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600364C-AA1B-D745-89FA-FF1E18F474E4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26.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(37.18633190502315,127.04129654060291)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173BD2-FA1F-4E0B-9009-FEFE85E00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5" r="50000" b="4445"/>
          <a:stretch/>
        </p:blipFill>
        <p:spPr>
          <a:xfrm>
            <a:off x="457201" y="1928388"/>
            <a:ext cx="4681143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F3CD65-BF2E-4005-83CF-5C10E5289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72" y="1947421"/>
            <a:ext cx="5915999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4A849F-361E-4F6D-B6D0-9FBB60EFC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43" y="3927448"/>
            <a:ext cx="3780000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12420D-68A1-4B71-A269-F14DBD0D4782}"/>
              </a:ext>
            </a:extLst>
          </p:cNvPr>
          <p:cNvSpPr txBox="1"/>
          <p:nvPr/>
        </p:nvSpPr>
        <p:spPr>
          <a:xfrm>
            <a:off x="8991553" y="4894629"/>
            <a:ext cx="2661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가드펜스 부재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FCFF0-61BD-AB43-ADC4-3C90EACB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4308FB-8632-DE45-92CE-DE7A4D987E9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7590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30">
            <a:extLst>
              <a:ext uri="{FF2B5EF4-FFF2-40B4-BE49-F238E27FC236}">
                <a16:creationId xmlns:a16="http://schemas.microsoft.com/office/drawing/2014/main" id="{AE79F327-7BA5-FE47-B03E-90EB1D09EFB4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27.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(37.13088399379635,127.06948309000369)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CE3FB3-B7BF-4C96-8B35-71F4664E4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r="49921" b="2778"/>
          <a:stretch/>
        </p:blipFill>
        <p:spPr>
          <a:xfrm>
            <a:off x="457198" y="1922497"/>
            <a:ext cx="4683162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ECF816-1EA3-425A-A418-ADB05184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506" y="3928971"/>
            <a:ext cx="3779999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273E2C-989E-4F62-83B4-812EBA99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102" y="1940407"/>
            <a:ext cx="5916002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C74B37-8318-46BA-B140-ABCAE601162A}"/>
              </a:ext>
            </a:extLst>
          </p:cNvPr>
          <p:cNvSpPr txBox="1"/>
          <p:nvPr/>
        </p:nvSpPr>
        <p:spPr>
          <a:xfrm>
            <a:off x="9129258" y="4894629"/>
            <a:ext cx="238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인도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차도 경계 불분명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횡단보도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744597-933F-6048-B8CE-8DA3E80B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B7B165-947D-8746-9940-B922ACA97410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7485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82AD45F0-45DB-D549-B922-32E8834D62C7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28.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(37.15619186205935,127.07687168875442)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4A471E-5434-4241-9F92-4DC5E7C05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4" r="50016" b="3860"/>
          <a:stretch/>
        </p:blipFill>
        <p:spPr>
          <a:xfrm>
            <a:off x="457201" y="1928388"/>
            <a:ext cx="4519914" cy="44856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EA4926-8D52-4D13-A78C-695C45B0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00" y="1943988"/>
            <a:ext cx="5915999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2E63-3C43-499E-9B2F-3C687D5A0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30" y="3928387"/>
            <a:ext cx="3779999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5232E-05AD-44B8-BB1A-DE2EB83362D5}"/>
              </a:ext>
            </a:extLst>
          </p:cNvPr>
          <p:cNvSpPr txBox="1"/>
          <p:nvPr/>
        </p:nvSpPr>
        <p:spPr>
          <a:xfrm>
            <a:off x="8996942" y="4894629"/>
            <a:ext cx="2650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주정차로</a:t>
            </a:r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시야 방해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주정차 단속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FAC95C-9EFA-8F40-A4E5-97671540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22A6D4-1CFC-E24C-B007-40626AAEBE25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748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94ABCF26-921A-E44D-AFA8-43895064FC88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29.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(37.13894774067988,127.07291477843592)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F818D6-9963-477C-BD03-277927294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8" r="50111" b="4562"/>
          <a:stretch/>
        </p:blipFill>
        <p:spPr>
          <a:xfrm>
            <a:off x="457200" y="1928389"/>
            <a:ext cx="4659095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5CF6DD-7818-463D-827A-B1CE7D450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78" y="1942164"/>
            <a:ext cx="5916001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4903AE-783C-4AA2-94B7-D8362B5D3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39" y="3927942"/>
            <a:ext cx="3780000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91A30F-2FEB-4754-883E-6F3B1DDF34BF}"/>
              </a:ext>
            </a:extLst>
          </p:cNvPr>
          <p:cNvSpPr txBox="1"/>
          <p:nvPr/>
        </p:nvSpPr>
        <p:spPr>
          <a:xfrm>
            <a:off x="9186167" y="4894629"/>
            <a:ext cx="2272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주정차 문제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주정차 단속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DEF09C-2911-184B-A524-CC813C18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2D85FD-1A78-2B4F-82AD-CB7B58FF8C05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1307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30.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(37.17099150432957,127.06604840538107)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016F8-13CE-4E10-8DC0-977E59546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49921" b="4094"/>
          <a:stretch/>
        </p:blipFill>
        <p:spPr>
          <a:xfrm>
            <a:off x="457200" y="1937616"/>
            <a:ext cx="4652017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936810-5E5E-4FC9-8A44-F99A702DB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84" y="3927338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1298FD-9A03-4F04-8FB8-21F62041F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39" y="1954219"/>
            <a:ext cx="5916001" cy="1774800"/>
          </a:xfrm>
          <a:prstGeom prst="rect">
            <a:avLst/>
          </a:prstGeom>
        </p:spPr>
      </p:pic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BB440D8-E1B9-D040-A4AB-3BD84B76CE56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65291-C666-4C5B-B7AE-067BDB95AAC6}"/>
              </a:ext>
            </a:extLst>
          </p:cNvPr>
          <p:cNvSpPr txBox="1"/>
          <p:nvPr/>
        </p:nvSpPr>
        <p:spPr>
          <a:xfrm>
            <a:off x="9355460" y="4771518"/>
            <a:ext cx="1933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주정차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주정차 단속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보행자 신호등 타이머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02E87A-872B-A843-9064-65705FB2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E339CB-D7A5-4A47-A249-8BAF86CE565E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2451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301DD6F3-10AC-1147-A2AF-B28145C8602D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675773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31.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(37.15335817255278,127.07699457004223)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D8F8E-1379-4416-B7E2-FF7D18950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5" r="49921" b="4796"/>
          <a:stretch/>
        </p:blipFill>
        <p:spPr>
          <a:xfrm>
            <a:off x="457199" y="1947050"/>
            <a:ext cx="4676828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FF5C69-AB08-4032-AFBA-D1E7285A5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48" y="3928645"/>
            <a:ext cx="3779999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DD4B5A-7938-4EFB-A060-2874CF4C5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89" y="1947049"/>
            <a:ext cx="5916001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B509DF-DBD4-43E2-9CFF-24267353C557}"/>
              </a:ext>
            </a:extLst>
          </p:cNvPr>
          <p:cNvSpPr txBox="1"/>
          <p:nvPr/>
        </p:nvSpPr>
        <p:spPr>
          <a:xfrm>
            <a:off x="8700030" y="4894629"/>
            <a:ext cx="3244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넓은 사거리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우회전을 위한 교통섬 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F7F495-8A59-A946-B5CC-E9517CCC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6E9C4-EDEC-F148-8FDB-4EC45C9DFDA3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071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D9A1DEC7-B963-C64E-8A90-8BA8DCCA724A}"/>
              </a:ext>
            </a:extLst>
          </p:cNvPr>
          <p:cNvSpPr/>
          <p:nvPr/>
        </p:nvSpPr>
        <p:spPr>
          <a:xfrm>
            <a:off x="9165321" y="4155984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675773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32.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(37.152591778188345,127.06861541831907)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8B085C-B0F1-4DD9-9BA6-5C5E9BF79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r="50112" b="4561"/>
          <a:stretch/>
        </p:blipFill>
        <p:spPr>
          <a:xfrm>
            <a:off x="457735" y="1947051"/>
            <a:ext cx="4646566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5E5828-32C8-46DA-B0FE-ED91C844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11" y="3932782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11E5B-103A-4250-813B-92FBBB04A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03" y="1947186"/>
            <a:ext cx="5916002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F3CEE7-900B-42BC-9A70-7FA4301EF5CD}"/>
              </a:ext>
            </a:extLst>
          </p:cNvPr>
          <p:cNvSpPr txBox="1"/>
          <p:nvPr/>
        </p:nvSpPr>
        <p:spPr>
          <a:xfrm>
            <a:off x="8954673" y="4784150"/>
            <a:ext cx="2735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횡단보도로부터 너무 멂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무단횡단 용이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8FF5DC-D2BD-F744-B758-F31AF180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F9A2DD-7B1D-D048-85F3-564659142C8E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94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TAAS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교통사고 분석 시스템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사고 좌표 추출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13F43-7EBC-644B-988D-278AF39BB867}"/>
              </a:ext>
            </a:extLst>
          </p:cNvPr>
          <p:cNvSpPr txBox="1"/>
          <p:nvPr/>
        </p:nvSpPr>
        <p:spPr>
          <a:xfrm>
            <a:off x="411081" y="1242853"/>
            <a:ext cx="9581726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목표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어린이 사고 발생 지점 좌표 추출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사용 데이터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 http://taas.koroad.or.kr/gis</a:t>
            </a:r>
            <a:endParaRPr kumimoji="1" lang="ko-Kore-KR" altLang="en-US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D91C4-89E0-E842-81B9-0B3697F06539}"/>
              </a:ext>
            </a:extLst>
          </p:cNvPr>
          <p:cNvSpPr txBox="1"/>
          <p:nvPr/>
        </p:nvSpPr>
        <p:spPr>
          <a:xfrm>
            <a:off x="6583969" y="6079622"/>
            <a:ext cx="416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691</a:t>
            </a:r>
            <a:r>
              <a:rPr kumimoji="1"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개의 사고 데이터 추출</a:t>
            </a:r>
            <a:endParaRPr kumimoji="1" lang="ko-Kore-KR" altLang="en-US" sz="2000" b="1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1E1DAA-1947-C54A-99D8-DC444D0DEE91}"/>
              </a:ext>
            </a:extLst>
          </p:cNvPr>
          <p:cNvSpPr txBox="1"/>
          <p:nvPr/>
        </p:nvSpPr>
        <p:spPr>
          <a:xfrm>
            <a:off x="6348571" y="2263146"/>
            <a:ext cx="475482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사고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한정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2007 ~ 2019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년 사고 데이터</a:t>
            </a:r>
            <a:endParaRPr kumimoji="1" lang="en-US" altLang="ko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	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endParaRPr kumimoji="1" lang="ko-Kore-KR" altLang="en-US" sz="160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790E3-76C0-9846-9204-9ED0105A5E92}"/>
              </a:ext>
            </a:extLst>
          </p:cNvPr>
          <p:cNvSpPr txBox="1"/>
          <p:nvPr/>
        </p:nvSpPr>
        <p:spPr>
          <a:xfrm>
            <a:off x="6350015" y="2948682"/>
            <a:ext cx="5243053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arenR" startAt="2"/>
            </a:pPr>
            <a:r>
              <a:rPr kumimoji="1" lang="ko-KR" altLang="en-US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각 사고 지점 좌표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와 사고 데이터 결합</a:t>
            </a:r>
            <a:endParaRPr kumimoji="1" lang="en-US" altLang="ko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algn="ctr"/>
            <a:r>
              <a:rPr kumimoji="1" lang="en-US" altLang="en-US" sz="1600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(2</a:t>
            </a:r>
            <a:r>
              <a:rPr kumimoji="1" lang="ko-KR" altLang="en-US" sz="1600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개의 사고 지점 위도와 경도 정보를 통해 </a:t>
            </a:r>
            <a:endParaRPr kumimoji="1" lang="en-US" altLang="ko-KR" sz="1600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추출된 좌표계    </a:t>
            </a:r>
            <a:r>
              <a:rPr kumimoji="1" lang="en-US" altLang="ko-KR" sz="1600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EPSG:4326</a:t>
            </a:r>
            <a:r>
              <a:rPr kumimoji="1" lang="ko-KR" altLang="en-US" sz="1600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로 좌표계 변환</a:t>
            </a:r>
            <a:r>
              <a:rPr kumimoji="1" lang="en-US" altLang="ko-KR" sz="1600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D9CCA195-C203-3742-8ECA-EADB895A8A78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2FEDE9A5-2F66-F441-86A8-712F5A3856A5}"/>
              </a:ext>
            </a:extLst>
          </p:cNvPr>
          <p:cNvSpPr/>
          <p:nvPr/>
        </p:nvSpPr>
        <p:spPr>
          <a:xfrm>
            <a:off x="7631564" y="4052287"/>
            <a:ext cx="1818705" cy="560525"/>
          </a:xfrm>
          <a:prstGeom prst="downArrow">
            <a:avLst>
              <a:gd name="adj1" fmla="val 51026"/>
              <a:gd name="adj2" fmla="val 50000"/>
            </a:avLst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E4E31D-DB66-47F2-83A0-D0BB20BD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08408"/>
            <a:ext cx="4877358" cy="440462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1FE265-7A7A-41D9-9291-C53E0C21F705}"/>
              </a:ext>
            </a:extLst>
          </p:cNvPr>
          <p:cNvSpPr/>
          <p:nvPr/>
        </p:nvSpPr>
        <p:spPr>
          <a:xfrm>
            <a:off x="543907" y="3809017"/>
            <a:ext cx="1562862" cy="202040"/>
          </a:xfrm>
          <a:prstGeom prst="rect">
            <a:avLst/>
          </a:prstGeom>
          <a:noFill/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8FEB95-7F9B-4E9B-B9E5-6A04A8201E75}"/>
              </a:ext>
            </a:extLst>
          </p:cNvPr>
          <p:cNvSpPr/>
          <p:nvPr/>
        </p:nvSpPr>
        <p:spPr>
          <a:xfrm>
            <a:off x="2708087" y="3066473"/>
            <a:ext cx="1297214" cy="1279820"/>
          </a:xfrm>
          <a:prstGeom prst="rect">
            <a:avLst/>
          </a:prstGeom>
          <a:noFill/>
          <a:ln w="28575"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890821-18A5-4444-A85C-004A01C8DB3C}"/>
              </a:ext>
            </a:extLst>
          </p:cNvPr>
          <p:cNvCxnSpPr>
            <a:cxnSpLocks/>
          </p:cNvCxnSpPr>
          <p:nvPr/>
        </p:nvCxnSpPr>
        <p:spPr>
          <a:xfrm flipV="1">
            <a:off x="598932" y="2488670"/>
            <a:ext cx="5497068" cy="1303254"/>
          </a:xfrm>
          <a:prstGeom prst="straightConnector1">
            <a:avLst/>
          </a:prstGeom>
          <a:ln>
            <a:solidFill>
              <a:srgbClr val="8587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A03B03C-9B07-4E89-943A-E8AC26FC95D5}"/>
              </a:ext>
            </a:extLst>
          </p:cNvPr>
          <p:cNvCxnSpPr>
            <a:cxnSpLocks/>
          </p:cNvCxnSpPr>
          <p:nvPr/>
        </p:nvCxnSpPr>
        <p:spPr>
          <a:xfrm flipV="1">
            <a:off x="3617861" y="3229191"/>
            <a:ext cx="2478139" cy="547062"/>
          </a:xfrm>
          <a:prstGeom prst="straightConnector1">
            <a:avLst/>
          </a:prstGeom>
          <a:ln>
            <a:solidFill>
              <a:srgbClr val="8587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0E6971BB-B129-4F48-B842-FCFCF3425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759" y="4919063"/>
            <a:ext cx="6396451" cy="1054363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60BB94A-DD79-4E2A-A610-8AC693A9A1D2}"/>
              </a:ext>
            </a:extLst>
          </p:cNvPr>
          <p:cNvCxnSpPr>
            <a:cxnSpLocks/>
          </p:cNvCxnSpPr>
          <p:nvPr/>
        </p:nvCxnSpPr>
        <p:spPr>
          <a:xfrm flipV="1">
            <a:off x="8341210" y="3627237"/>
            <a:ext cx="199706" cy="6980"/>
          </a:xfrm>
          <a:prstGeom prst="straightConnector1">
            <a:avLst/>
          </a:prstGeom>
          <a:ln>
            <a:solidFill>
              <a:srgbClr val="8587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27041-5BC9-E945-A59E-CB16805A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172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293EACC1-DCBF-EF41-83F8-5BED9B127569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351966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33.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(37.14851753483654,127.0657907356177)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CC799F-0481-4963-A470-631C22565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9" r="50111" b="4327"/>
          <a:stretch/>
        </p:blipFill>
        <p:spPr>
          <a:xfrm>
            <a:off x="457200" y="1928389"/>
            <a:ext cx="4609923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0D74B0-4070-4E80-B752-695FB35C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19" y="1946023"/>
            <a:ext cx="5916001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A2BBA8-AC34-48CD-AF95-FE4479827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47" y="3927302"/>
            <a:ext cx="3780000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78968C-8629-4D5A-8BF5-BD11A32FDC53}"/>
              </a:ext>
            </a:extLst>
          </p:cNvPr>
          <p:cNvSpPr txBox="1"/>
          <p:nvPr/>
        </p:nvSpPr>
        <p:spPr>
          <a:xfrm>
            <a:off x="8977822" y="4894629"/>
            <a:ext cx="2689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인도와 차도 경계 없음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3286E1-D50F-E047-ABCD-44660F5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583455-8686-4542-9FA4-242D61FCD7CF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492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CE86B474-7AB7-9142-82CA-D23177ABA4CD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34.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(37.14566458729085,127.04920688438156)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5DE255-0FA2-4070-9002-CB2756CB5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r="49921" b="4327"/>
          <a:stretch/>
        </p:blipFill>
        <p:spPr>
          <a:xfrm>
            <a:off x="457200" y="1928389"/>
            <a:ext cx="4652017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304D22-25B8-4C31-942E-539885A3C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598" y="3923574"/>
            <a:ext cx="3779999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6079FE-5CF8-4DC4-8A08-A8DBC0ED9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36" y="1952427"/>
            <a:ext cx="5916001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089238-1914-4E5F-92CA-14F638A6730A}"/>
              </a:ext>
            </a:extLst>
          </p:cNvPr>
          <p:cNvSpPr txBox="1"/>
          <p:nvPr/>
        </p:nvSpPr>
        <p:spPr>
          <a:xfrm>
            <a:off x="8792627" y="4891186"/>
            <a:ext cx="305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주택가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이미 설치됨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  <a:endParaRPr lang="ko-KR" altLang="en-US" sz="1600" b="1" dirty="0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585F15-9EA5-F04A-9EB1-52D1A002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8A200A-2ED5-1448-A663-178624577A4D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7913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3EAA3007-26F7-C64E-8650-4240D022CE74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35.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(37.17641444763073,127.04539941922026)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659FBD-C28A-4A26-955E-5BF591DD3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50111" b="3860"/>
          <a:stretch/>
        </p:blipFill>
        <p:spPr>
          <a:xfrm>
            <a:off x="457199" y="1928389"/>
            <a:ext cx="4622118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B2BC9-1FE4-4DD5-BAFB-2C0FD2776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10" y="3933364"/>
            <a:ext cx="378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569D5B-D712-4341-AB97-D938F1604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812" y="1947050"/>
            <a:ext cx="5915999" cy="177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3EDAA-342F-4EA2-86DF-05C0DD8C6BB9}"/>
              </a:ext>
            </a:extLst>
          </p:cNvPr>
          <p:cNvSpPr txBox="1"/>
          <p:nvPr/>
        </p:nvSpPr>
        <p:spPr>
          <a:xfrm>
            <a:off x="9203529" y="4894629"/>
            <a:ext cx="2237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무단횡단용이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D7071F-6DD1-7A4B-9284-447B6649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73519D-0186-8947-8F75-643772303FFC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3A55CEB3-72E9-7944-91B2-9DE3A22E33D5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36.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(37.15347007736097,127.07587057888344)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7AE933-7D07-4730-979C-7CDC2FB78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1" r="50111" b="4328"/>
          <a:stretch/>
        </p:blipFill>
        <p:spPr>
          <a:xfrm>
            <a:off x="457200" y="1928389"/>
            <a:ext cx="4622119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52009C-5162-4261-9106-EB3C34996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26" y="3927986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6252A5-660D-4364-AA80-69FB3C08E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85" y="1943100"/>
            <a:ext cx="5916002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608E52-6BC0-49A1-9DEF-5D22D6B5F9BA}"/>
              </a:ext>
            </a:extLst>
          </p:cNvPr>
          <p:cNvSpPr txBox="1"/>
          <p:nvPr/>
        </p:nvSpPr>
        <p:spPr>
          <a:xfrm>
            <a:off x="9446597" y="4894629"/>
            <a:ext cx="175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무단횡단용이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E1B236-9317-AB4E-9AA5-C947E94FE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4F8CB8-E637-5A40-A1AD-0633A5883896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14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162190FA-B23A-E646-8CEC-98BD1613845F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37.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(37.13781260680583,127.07334191828741)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12458-2418-4264-B219-359447707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r="50016" b="3625"/>
          <a:stretch/>
        </p:blipFill>
        <p:spPr>
          <a:xfrm>
            <a:off x="457201" y="1941546"/>
            <a:ext cx="4606542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CC5F4C-3C00-438E-B979-03FA66699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72" y="3921551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979A5E-4082-4798-8575-99AE78622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74" y="1943567"/>
            <a:ext cx="5915999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315A8C-38C9-45CB-8683-8941C65D9741}"/>
              </a:ext>
            </a:extLst>
          </p:cNvPr>
          <p:cNvSpPr txBox="1"/>
          <p:nvPr/>
        </p:nvSpPr>
        <p:spPr>
          <a:xfrm>
            <a:off x="9107880" y="4889163"/>
            <a:ext cx="2429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신호등 미설치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신호등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1525E5-95E7-7643-88F2-27379AB2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204E75-E892-8744-A426-F052863EDBE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184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BB320634-40E5-D443-B4E8-DC711178D471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351966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38.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(37.14133601968405,127.0762980310966)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5934F3-75B3-43B8-A8F1-326804A5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r="50111" b="4327"/>
          <a:stretch/>
        </p:blipFill>
        <p:spPr>
          <a:xfrm>
            <a:off x="457199" y="1937718"/>
            <a:ext cx="4634378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EB2234-89AA-46CD-9CB3-156AF0D4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45" y="1947109"/>
            <a:ext cx="5916001" cy="17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B72166-441A-4B1E-9596-26375C75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42" y="3930957"/>
            <a:ext cx="3779999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E3163C-05C8-455D-ADD2-02940199950F}"/>
              </a:ext>
            </a:extLst>
          </p:cNvPr>
          <p:cNvSpPr txBox="1"/>
          <p:nvPr/>
        </p:nvSpPr>
        <p:spPr>
          <a:xfrm>
            <a:off x="8763047" y="4821791"/>
            <a:ext cx="318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도로 노후화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횡단보도</a:t>
            </a:r>
            <a:r>
              <a:rPr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과속방지턱 재설치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A34021-42A1-DD44-85D0-4E7FAF13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A3877A-993B-7846-B36A-8E2151B08802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111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834D95B9-B838-C94F-A9D8-13DCA5CA4301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513869" cy="56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39.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(37.13591709875968,127.0729756195493)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1EF57D-49D6-48CB-B9D4-B5486251E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2" r="50016" b="3860"/>
          <a:stretch/>
        </p:blipFill>
        <p:spPr>
          <a:xfrm>
            <a:off x="457200" y="1928389"/>
            <a:ext cx="4606541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B2BD1B-0E33-4F66-A832-EAAFF71FC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545" y="3926729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0111E5-33AF-4282-9713-1D84AA143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4" y="1937719"/>
            <a:ext cx="5915999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3AAAA-59FE-4317-976F-D7B3B43AD3AD}"/>
              </a:ext>
            </a:extLst>
          </p:cNvPr>
          <p:cNvSpPr txBox="1"/>
          <p:nvPr/>
        </p:nvSpPr>
        <p:spPr>
          <a:xfrm>
            <a:off x="8989397" y="4894341"/>
            <a:ext cx="266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아동 시야 확보 어려움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도로 반사경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0BF0EE-80C4-7843-B745-5DD983D6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857672-1D5B-EB48-8AB3-E686A35923A4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4104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C65BE7E8-8C87-8143-B586-F499770C4240}"/>
              </a:ext>
            </a:extLst>
          </p:cNvPr>
          <p:cNvSpPr/>
          <p:nvPr/>
        </p:nvSpPr>
        <p:spPr>
          <a:xfrm>
            <a:off x="9165321" y="4165315"/>
            <a:ext cx="2314188" cy="2043404"/>
          </a:xfrm>
          <a:prstGeom prst="roundRect">
            <a:avLst>
              <a:gd name="adj" fmla="val 11078"/>
            </a:avLst>
          </a:prstGeom>
          <a:solidFill>
            <a:srgbClr val="FFFFFF">
              <a:alpha val="40392"/>
            </a:srgbClr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0659D0C-97C3-E44C-A7A8-25EA5746EA41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08C6D1-0E4B-C843-B97D-B3D19B87781C}"/>
              </a:ext>
            </a:extLst>
          </p:cNvPr>
          <p:cNvSpPr txBox="1"/>
          <p:nvPr/>
        </p:nvSpPr>
        <p:spPr>
          <a:xfrm>
            <a:off x="411081" y="1242853"/>
            <a:ext cx="8351966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40. </a:t>
            </a:r>
            <a:r>
              <a:rPr lang="ko-KR" altLang="en-US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어린이 보호구역</a:t>
            </a:r>
            <a:r>
              <a:rPr lang="en-US" altLang="ko-KR" sz="2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(37.15483885046748,127.0683494614262)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7BBF47-3BD1-4638-A05B-9FADA68D1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49921" b="4328"/>
          <a:stretch/>
        </p:blipFill>
        <p:spPr>
          <a:xfrm>
            <a:off x="457200" y="1928389"/>
            <a:ext cx="4664389" cy="460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FAA307-58A2-456D-ACF1-82FD896DF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28" y="3920725"/>
            <a:ext cx="378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C10AF0-67CF-41A0-A97B-715F29726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77" y="1944539"/>
            <a:ext cx="5916000" cy="17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C384B-C709-4672-BED3-D85BAEDE4904}"/>
              </a:ext>
            </a:extLst>
          </p:cNvPr>
          <p:cNvSpPr txBox="1"/>
          <p:nvPr/>
        </p:nvSpPr>
        <p:spPr>
          <a:xfrm>
            <a:off x="9342425" y="4888337"/>
            <a:ext cx="195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다리연결부</a:t>
            </a:r>
            <a:r>
              <a:rPr lang="en-US" altLang="ko-KR" sz="1600" b="1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가드펜스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0EEF74-1F40-0B49-B3AE-FCC025B4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C0CACF-C22A-114F-BA27-84A6BF64F3E6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선정된 최적 구역 및 설치 시설물 추천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28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3C9108-3FEF-B64C-AA24-BCF88A0EDC98}"/>
              </a:ext>
            </a:extLst>
          </p:cNvPr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4.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최적화 지점 도출 및 결론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- 4. </a:t>
            </a:r>
            <a:r>
              <a:rPr lang="ko-Kore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기여 및 한계</a:t>
            </a:r>
            <a:endParaRPr lang="ko-Kore-KR" altLang="en-US" sz="12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2493E5D-4841-7B46-9DBF-E9947839B597}"/>
              </a:ext>
            </a:extLst>
          </p:cNvPr>
          <p:cNvCxnSpPr/>
          <p:nvPr/>
        </p:nvCxnSpPr>
        <p:spPr>
          <a:xfrm>
            <a:off x="457200" y="170982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81718-436D-E747-97C0-D898C392234C}"/>
              </a:ext>
            </a:extLst>
          </p:cNvPr>
          <p:cNvSpPr txBox="1"/>
          <p:nvPr/>
        </p:nvSpPr>
        <p:spPr>
          <a:xfrm>
            <a:off x="411081" y="1158874"/>
            <a:ext cx="1833964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Contribution</a:t>
            </a:r>
            <a:endParaRPr lang="ko-Kore-KR" altLang="en-US" sz="2400" b="1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6" name="직선 연결선[R] 13">
            <a:extLst>
              <a:ext uri="{FF2B5EF4-FFF2-40B4-BE49-F238E27FC236}">
                <a16:creationId xmlns:a16="http://schemas.microsoft.com/office/drawing/2014/main" id="{9C1C3400-43BB-494F-B532-8A4465F90068}"/>
              </a:ext>
            </a:extLst>
          </p:cNvPr>
          <p:cNvCxnSpPr/>
          <p:nvPr/>
        </p:nvCxnSpPr>
        <p:spPr>
          <a:xfrm>
            <a:off x="457200" y="4908391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472B95-036A-47A5-9DB9-0F3604F0DE34}"/>
              </a:ext>
            </a:extLst>
          </p:cNvPr>
          <p:cNvSpPr txBox="1"/>
          <p:nvPr/>
        </p:nvSpPr>
        <p:spPr>
          <a:xfrm>
            <a:off x="411081" y="4348109"/>
            <a:ext cx="1554080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Limitation</a:t>
            </a:r>
            <a:endParaRPr lang="ko-Kore-KR" altLang="en-US" sz="2400" b="1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259D8-F341-4B15-B748-0D57328C25B9}"/>
              </a:ext>
            </a:extLst>
          </p:cNvPr>
          <p:cNvSpPr txBox="1"/>
          <p:nvPr/>
        </p:nvSpPr>
        <p:spPr>
          <a:xfrm>
            <a:off x="457199" y="1900775"/>
            <a:ext cx="10104975" cy="2204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arenR"/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주어진 데이터에 제한되지 않고 많은 외부 데이터를 사용해 보다 신뢰성 있는 결론을 도출했다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해석에 강점이 있는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Machine Learning Model,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성능에 강점이 있는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Machine Learning Model,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그리고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Cluster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방법을 적절히 활용해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적은 양의 데이터 셋에서 합리적인 결론을 이끌어 냈다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endParaRPr kumimoji="1" lang="en-US" altLang="ko-KR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위험 구역 선정 시 위험도가 아니라 시설물의 효과 크기를 반영한 최적화를 진행함으로써 최적 행정이 이루어질 수 있도록 했다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Greedy Algorithm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 사용해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보다 적절한 위험 구역을 제안할 수 있었으며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담당자가 보기에 행정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재정적으로 최적의 구역을 선정할 수 있도록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파라미터를 조정해 추천 지역을 변화시킬 수 있는 가능성을 열어 놓았다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F4B12-0B68-4176-9C9A-8F2B2F9242D5}"/>
              </a:ext>
            </a:extLst>
          </p:cNvPr>
          <p:cNvSpPr txBox="1"/>
          <p:nvPr/>
        </p:nvSpPr>
        <p:spPr>
          <a:xfrm>
            <a:off x="411081" y="5055842"/>
            <a:ext cx="10440421" cy="1281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Tx/>
              <a:buAutoNum type="arabicParenR"/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기본적으로 어린이 사고 데이터가 몇 건 없어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데이터의 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noise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가 크게 존재한다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실제로 과속방지턱이 있는 지역에 과속방지턱이 없다고 나오는 등 데이터가 제대로 정제 현실과의 괴리가 어느정도 존재한다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</a:p>
          <a:p>
            <a:pPr marL="342900" indent="-342900">
              <a:lnSpc>
                <a:spcPct val="125000"/>
              </a:lnSpc>
              <a:buAutoNum type="arabicParenR"/>
            </a:pP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오산시와 비슷한 다른 시의 데이터를 이용했다면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일반적인 사고 경향을 더 잘 파악하고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kumimoji="1"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오산시 사고만의 특징을 파악할 수 있었지만 비공개 데이터 수집의 한계로 이러한 분석까지는 진행하지 못했다</a:t>
            </a:r>
            <a:r>
              <a:rPr kumimoji="1"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5CFA8A-4D7D-564F-84D6-7A31F9E1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785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2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B4F6A-9788-114A-93B7-E5A6409B4D33}"/>
              </a:ext>
            </a:extLst>
          </p:cNvPr>
          <p:cNvSpPr txBox="1"/>
          <p:nvPr/>
        </p:nvSpPr>
        <p:spPr>
          <a:xfrm>
            <a:off x="4733287" y="2916629"/>
            <a:ext cx="2725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감사합니다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027F41-BACC-2247-97F9-B3780B42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4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rgbClr val="F9D24F"/>
          </a:solidFill>
          <a:ln w="25400">
            <a:noFill/>
          </a:ln>
          <a:effectLst>
            <a:outerShdw dist="127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2.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EDA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데이터 수집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     -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어린이 대상 학원 및 교습소 현황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자연어처리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13F43-7EBC-644B-988D-278AF39BB867}"/>
              </a:ext>
            </a:extLst>
          </p:cNvPr>
          <p:cNvSpPr txBox="1"/>
          <p:nvPr/>
        </p:nvSpPr>
        <p:spPr>
          <a:xfrm>
            <a:off x="411081" y="1242853"/>
            <a:ext cx="10208244" cy="560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목표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어린이 대상 학원 및 교습소 추출</a:t>
            </a:r>
            <a:r>
              <a:rPr kumimoji="1" lang="en-US" altLang="ko-KR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ko-KR" altLang="en-US" sz="24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[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사용 데이터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]</a:t>
            </a:r>
            <a:r>
              <a:rPr kumimoji="1"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30.</a:t>
            </a:r>
            <a:r>
              <a:rPr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오산시</a:t>
            </a:r>
            <a:r>
              <a:rPr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_</a:t>
            </a:r>
            <a:r>
              <a:rPr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학원</a:t>
            </a:r>
            <a:r>
              <a:rPr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_</a:t>
            </a:r>
            <a:r>
              <a:rPr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및</a:t>
            </a:r>
            <a:r>
              <a:rPr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_</a:t>
            </a:r>
            <a:r>
              <a:rPr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교습소</a:t>
            </a:r>
            <a:r>
              <a:rPr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_</a:t>
            </a:r>
            <a:r>
              <a:rPr lang="ko-KR" altLang="en-US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현황</a:t>
            </a:r>
            <a:r>
              <a:rPr lang="en-US" altLang="ko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.</a:t>
            </a:r>
            <a:r>
              <a:rPr lang="en" altLang="ko-Kore-KR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csv</a:t>
            </a:r>
            <a:endParaRPr kumimoji="1" lang="ko-Kore-KR" altLang="en-US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D91C4-89E0-E842-81B9-0B3697F06539}"/>
              </a:ext>
            </a:extLst>
          </p:cNvPr>
          <p:cNvSpPr txBox="1"/>
          <p:nvPr/>
        </p:nvSpPr>
        <p:spPr>
          <a:xfrm>
            <a:off x="7514500" y="5000375"/>
            <a:ext cx="416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</a:t>
            </a:r>
            <a:r>
              <a:rPr kumimoji="1"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536</a:t>
            </a:r>
            <a:r>
              <a:rPr kumimoji="1"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 중</a:t>
            </a:r>
            <a:endParaRPr kumimoji="1" lang="en-US" altLang="ko-KR" sz="20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 대상 학원</a:t>
            </a:r>
            <a:r>
              <a:rPr kumimoji="1" lang="en-US" altLang="ko-KR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kumimoji="1" lang="ko-KR" altLang="en-US" sz="20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교습소</a:t>
            </a:r>
            <a:endParaRPr kumimoji="1" lang="en-US" altLang="ko-KR" sz="20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algn="ctr"/>
            <a:r>
              <a:rPr kumimoji="1" lang="en-US" altLang="ko-KR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1227</a:t>
            </a:r>
            <a:r>
              <a:rPr kumimoji="1" lang="ko-KR" altLang="en-US" sz="2000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개 추출</a:t>
            </a:r>
            <a:endParaRPr kumimoji="1" lang="ko-Kore-KR" altLang="en-US" sz="2000" b="1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62836F8-E6BD-C740-8390-76430312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346" y="3910037"/>
            <a:ext cx="3989746" cy="392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383545-DBE5-F841-9B7F-813D589615A1}"/>
              </a:ext>
            </a:extLst>
          </p:cNvPr>
          <p:cNvSpPr txBox="1"/>
          <p:nvPr/>
        </p:nvSpPr>
        <p:spPr>
          <a:xfrm>
            <a:off x="7743351" y="3365750"/>
            <a:ext cx="276550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</a:t>
            </a:r>
            <a:r>
              <a:rPr kumimoji="1" lang="ko-KR" altLang="en-US" sz="1600" u="sng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어린이와 관련 없는 단어 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제거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  <a:endParaRPr kumimoji="1" lang="ko-Kore-KR" altLang="en-US" sz="160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A4E8754-FC80-2B4D-A7E9-484FA820BD73}"/>
              </a:ext>
            </a:extLst>
          </p:cNvPr>
          <p:cNvCxnSpPr>
            <a:cxnSpLocks/>
          </p:cNvCxnSpPr>
          <p:nvPr/>
        </p:nvCxnSpPr>
        <p:spPr>
          <a:xfrm>
            <a:off x="9126102" y="3645902"/>
            <a:ext cx="0" cy="188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1E1DAA-1947-C54A-99D8-DC444D0DEE91}"/>
              </a:ext>
            </a:extLst>
          </p:cNvPr>
          <p:cNvSpPr txBox="1"/>
          <p:nvPr/>
        </p:nvSpPr>
        <p:spPr>
          <a:xfrm>
            <a:off x="7432432" y="2399351"/>
            <a:ext cx="4320413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ore-KR" altLang="en-US" b="1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정규식</a:t>
            </a:r>
            <a:r>
              <a:rPr kumimoji="1" lang="ko-Kore-KR" altLang="en-US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으로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학원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/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교습소 이름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차 전처리</a:t>
            </a:r>
            <a:endParaRPr kumimoji="1" lang="en-US" altLang="ko-KR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     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(</a:t>
            </a:r>
            <a:r>
              <a:rPr kumimoji="1" lang="ko-KR" altLang="en-US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영어 및 특수 기호 등 제거</a:t>
            </a:r>
            <a:r>
              <a:rPr kumimoji="1" lang="en-US" altLang="ko-KR" sz="16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  <a:endParaRPr kumimoji="1" lang="ko-Kore-KR" altLang="en-US" sz="160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790E3-76C0-9846-9204-9ED0105A5E92}"/>
              </a:ext>
            </a:extLst>
          </p:cNvPr>
          <p:cNvSpPr txBox="1"/>
          <p:nvPr/>
        </p:nvSpPr>
        <p:spPr>
          <a:xfrm>
            <a:off x="7459140" y="3066473"/>
            <a:ext cx="3788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2) </a:t>
            </a:r>
            <a:r>
              <a:rPr kumimoji="1" lang="ko-KR" altLang="en-US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Twitter</a:t>
            </a:r>
            <a:r>
              <a:rPr kumimoji="1" lang="ko-KR" altLang="en-US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en-US" altLang="ko-KR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corpus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로</a:t>
            </a:r>
            <a:r>
              <a:rPr kumimoji="1" lang="ko-KR" altLang="en-US" b="1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이름 </a:t>
            </a:r>
            <a:r>
              <a:rPr kumimoji="1" lang="en-US" altLang="ko-KR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</a:t>
            </a:r>
            <a:r>
              <a:rPr kumimoji="1" lang="ko-KR" altLang="en-US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차 전처리</a:t>
            </a:r>
            <a:endParaRPr kumimoji="1" lang="ko-Kore-KR" altLang="en-US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D9CCA195-C203-3742-8ECA-EADB895A8A78}"/>
              </a:ext>
            </a:extLst>
          </p:cNvPr>
          <p:cNvCxnSpPr/>
          <p:nvPr/>
        </p:nvCxnSpPr>
        <p:spPr>
          <a:xfrm>
            <a:off x="457200" y="1803135"/>
            <a:ext cx="10104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아래쪽 화살표[D] 37">
            <a:extLst>
              <a:ext uri="{FF2B5EF4-FFF2-40B4-BE49-F238E27FC236}">
                <a16:creationId xmlns:a16="http://schemas.microsoft.com/office/drawing/2014/main" id="{A5011355-BEF2-0441-A25A-61E68C55C70D}"/>
              </a:ext>
            </a:extLst>
          </p:cNvPr>
          <p:cNvSpPr/>
          <p:nvPr/>
        </p:nvSpPr>
        <p:spPr>
          <a:xfrm>
            <a:off x="9287365" y="4482135"/>
            <a:ext cx="647490" cy="392399"/>
          </a:xfrm>
          <a:prstGeom prst="downArrow">
            <a:avLst/>
          </a:prstGeom>
          <a:noFill/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F35264-4B18-F74B-AAFB-43D8BDB0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2" y="4468626"/>
            <a:ext cx="3028282" cy="1743557"/>
          </a:xfrm>
          <a:prstGeom prst="rect">
            <a:avLst/>
          </a:prstGeom>
        </p:spPr>
      </p:pic>
      <p:sp>
        <p:nvSpPr>
          <p:cNvPr id="25" name="아래쪽 화살표[D] 24">
            <a:extLst>
              <a:ext uri="{FF2B5EF4-FFF2-40B4-BE49-F238E27FC236}">
                <a16:creationId xmlns:a16="http://schemas.microsoft.com/office/drawing/2014/main" id="{EC3BA647-9F7F-B04D-B8D1-7C6780FBB351}"/>
              </a:ext>
            </a:extLst>
          </p:cNvPr>
          <p:cNvSpPr/>
          <p:nvPr/>
        </p:nvSpPr>
        <p:spPr>
          <a:xfrm rot="13619731">
            <a:off x="2790290" y="3928648"/>
            <a:ext cx="246867" cy="425513"/>
          </a:xfrm>
          <a:prstGeom prst="downArrow">
            <a:avLst/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E49B872-F103-5D41-A4EE-B9552C05C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597" y="4470324"/>
            <a:ext cx="3099367" cy="1741860"/>
          </a:xfrm>
          <a:prstGeom prst="rect">
            <a:avLst/>
          </a:prstGeom>
        </p:spPr>
      </p:pic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2FEDE9A5-2F66-F441-86A8-712F5A3856A5}"/>
              </a:ext>
            </a:extLst>
          </p:cNvPr>
          <p:cNvSpPr/>
          <p:nvPr/>
        </p:nvSpPr>
        <p:spPr>
          <a:xfrm rot="19019731">
            <a:off x="4703491" y="3966615"/>
            <a:ext cx="246867" cy="425513"/>
          </a:xfrm>
          <a:prstGeom prst="downArrow">
            <a:avLst/>
          </a:prstGeom>
          <a:solidFill>
            <a:srgbClr val="6B6DCD"/>
          </a:solidFill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1A33340-D19E-DC4D-84C1-16ADD10E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11335"/>
            <a:ext cx="6660239" cy="152685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EFAAC3-B26E-4343-9952-3034663A59BD}"/>
              </a:ext>
            </a:extLst>
          </p:cNvPr>
          <p:cNvSpPr/>
          <p:nvPr/>
        </p:nvSpPr>
        <p:spPr>
          <a:xfrm>
            <a:off x="739884" y="2464005"/>
            <a:ext cx="6358505" cy="610756"/>
          </a:xfrm>
          <a:prstGeom prst="rect">
            <a:avLst/>
          </a:prstGeom>
          <a:noFill/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2EE0FB-8FD2-664F-84B5-F8ECCDB7E0CC}"/>
              </a:ext>
            </a:extLst>
          </p:cNvPr>
          <p:cNvSpPr/>
          <p:nvPr/>
        </p:nvSpPr>
        <p:spPr>
          <a:xfrm>
            <a:off x="739884" y="3093811"/>
            <a:ext cx="4467225" cy="425698"/>
          </a:xfrm>
          <a:prstGeom prst="rect">
            <a:avLst/>
          </a:prstGeom>
          <a:noFill/>
          <a:ln>
            <a:solidFill>
              <a:srgbClr val="6B6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4CDCCE-928F-044B-A6A7-770A802FCE6B}"/>
              </a:ext>
            </a:extLst>
          </p:cNvPr>
          <p:cNvSpPr txBox="1"/>
          <p:nvPr/>
        </p:nvSpPr>
        <p:spPr>
          <a:xfrm>
            <a:off x="380115" y="2575048"/>
            <a:ext cx="37382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1</a:t>
            </a:r>
            <a:r>
              <a:rPr kumimoji="1"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)</a:t>
            </a:r>
            <a:endParaRPr kumimoji="1" lang="ko-Kore-KR" altLang="en-US" sz="1600" b="1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50B88F-F514-7C42-8DB6-529C9C2F363E}"/>
              </a:ext>
            </a:extLst>
          </p:cNvPr>
          <p:cNvSpPr txBox="1"/>
          <p:nvPr/>
        </p:nvSpPr>
        <p:spPr>
          <a:xfrm>
            <a:off x="375048" y="3117920"/>
            <a:ext cx="37382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6B6DCD"/>
                </a:solidFill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2)</a:t>
            </a:r>
            <a:endParaRPr kumimoji="1" lang="ko-Kore-KR" altLang="en-US" sz="1600" b="1">
              <a:solidFill>
                <a:srgbClr val="6B6DCD"/>
              </a:solidFill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1F434C-6A56-B740-B472-76E6B4CD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3522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12911</TotalTime>
  <Words>6403</Words>
  <Application>Microsoft Macintosh PowerPoint</Application>
  <PresentationFormat>와이드스크린</PresentationFormat>
  <Paragraphs>1323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9" baseType="lpstr">
      <vt:lpstr>12LotteMartDreamBold</vt:lpstr>
      <vt:lpstr>12LotteMartDreamLight</vt:lpstr>
      <vt:lpstr>야놀자 야체 B</vt:lpstr>
      <vt:lpstr>Cambria Math</vt:lpstr>
      <vt:lpstr>Calibri</vt:lpstr>
      <vt:lpstr>12LotteMartDreamMedium</vt:lpstr>
      <vt:lpstr>Arial</vt:lpstr>
      <vt:lpstr>맑은 고딕</vt:lpstr>
      <vt:lpstr>Symbol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조민주</cp:lastModifiedBy>
  <cp:revision>68</cp:revision>
  <cp:lastPrinted>2021-01-28T08:37:34Z</cp:lastPrinted>
  <dcterms:created xsi:type="dcterms:W3CDTF">2020-08-25T02:31:19Z</dcterms:created>
  <dcterms:modified xsi:type="dcterms:W3CDTF">2021-01-28T08:37:42Z</dcterms:modified>
</cp:coreProperties>
</file>